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4"/>
  </p:notesMasterIdLst>
  <p:sldIdLst>
    <p:sldId id="263" r:id="rId2"/>
    <p:sldId id="266" r:id="rId3"/>
    <p:sldId id="322" r:id="rId4"/>
    <p:sldId id="293" r:id="rId5"/>
    <p:sldId id="294" r:id="rId6"/>
    <p:sldId id="323" r:id="rId7"/>
    <p:sldId id="324" r:id="rId8"/>
    <p:sldId id="325" r:id="rId9"/>
    <p:sldId id="326" r:id="rId10"/>
    <p:sldId id="272" r:id="rId11"/>
    <p:sldId id="274" r:id="rId12"/>
    <p:sldId id="295" r:id="rId13"/>
    <p:sldId id="297" r:id="rId14"/>
    <p:sldId id="298" r:id="rId15"/>
    <p:sldId id="299" r:id="rId16"/>
    <p:sldId id="301" r:id="rId17"/>
    <p:sldId id="300" r:id="rId18"/>
    <p:sldId id="304" r:id="rId19"/>
    <p:sldId id="303" r:id="rId20"/>
    <p:sldId id="305" r:id="rId21"/>
    <p:sldId id="306" r:id="rId22"/>
    <p:sldId id="313" r:id="rId23"/>
    <p:sldId id="320" r:id="rId24"/>
    <p:sldId id="319" r:id="rId25"/>
    <p:sldId id="318" r:id="rId26"/>
    <p:sldId id="317" r:id="rId27"/>
    <p:sldId id="316" r:id="rId28"/>
    <p:sldId id="315" r:id="rId29"/>
    <p:sldId id="314" r:id="rId30"/>
    <p:sldId id="312" r:id="rId31"/>
    <p:sldId id="311" r:id="rId32"/>
    <p:sldId id="310" r:id="rId33"/>
    <p:sldId id="327" r:id="rId34"/>
    <p:sldId id="328" r:id="rId35"/>
    <p:sldId id="275" r:id="rId36"/>
    <p:sldId id="329" r:id="rId37"/>
    <p:sldId id="330" r:id="rId38"/>
    <p:sldId id="331" r:id="rId39"/>
    <p:sldId id="276" r:id="rId40"/>
    <p:sldId id="277" r:id="rId41"/>
    <p:sldId id="278" r:id="rId42"/>
    <p:sldId id="279" r:id="rId43"/>
    <p:sldId id="280" r:id="rId44"/>
    <p:sldId id="281" r:id="rId45"/>
    <p:sldId id="283" r:id="rId46"/>
    <p:sldId id="332" r:id="rId47"/>
    <p:sldId id="333" r:id="rId48"/>
    <p:sldId id="286" r:id="rId49"/>
    <p:sldId id="284" r:id="rId50"/>
    <p:sldId id="334" r:id="rId51"/>
    <p:sldId id="321" r:id="rId52"/>
    <p:sldId id="28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FF0"/>
    <a:srgbClr val="CCCCFF"/>
    <a:srgbClr val="99FF66"/>
    <a:srgbClr val="9999FF"/>
    <a:srgbClr val="3399FF"/>
    <a:srgbClr val="CC0066"/>
    <a:srgbClr val="FDCFFA"/>
    <a:srgbClr val="DAFAFE"/>
    <a:srgbClr val="F8D4F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plotArea>
      <c:layout>
        <c:manualLayout>
          <c:layoutTarget val="inner"/>
          <c:xMode val="edge"/>
          <c:yMode val="edge"/>
          <c:x val="7.9151615786434183E-3"/>
          <c:y val="3.0794638338244598E-2"/>
          <c:w val="0.94583234495465829"/>
          <c:h val="0.7429774116809002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15C0FD"/>
            </a:solidFill>
          </c:spPr>
          <c:dLbls>
            <c:dLbl>
              <c:idx val="0"/>
              <c:layout>
                <c:manualLayout>
                  <c:x val="6.355650173003889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1122387802756683E-2"/>
                  <c:y val="2.7995125762040876E-3"/>
                </c:manualLayout>
              </c:layout>
              <c:showVal val="1"/>
            </c:dLbl>
            <c:dLbl>
              <c:idx val="2"/>
              <c:layout>
                <c:manualLayout>
                  <c:x val="7.9445627162548545E-3"/>
                  <c:y val="2.7995125762040876E-3"/>
                </c:manualLayout>
              </c:layout>
              <c:showVal val="1"/>
            </c:dLbl>
            <c:dLbl>
              <c:idx val="3"/>
              <c:layout>
                <c:manualLayout>
                  <c:x val="1.2711300346007781E-2"/>
                  <c:y val="5.599025152408196E-3"/>
                </c:manualLayout>
              </c:layout>
              <c:showVal val="1"/>
            </c:dLbl>
            <c:dLbl>
              <c:idx val="4"/>
              <c:layout>
                <c:manualLayout>
                  <c:x val="9.5334752595058556E-3"/>
                  <c:y val="5.59902515240819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            ФАКТ    2022 </c:v>
                </c:pt>
                <c:pt idx="1">
                  <c:v>          ОЦЕНКА   2023           </c:v>
                </c:pt>
                <c:pt idx="2">
                  <c:v>ПРОГНОЗ 2024            </c:v>
                </c:pt>
                <c:pt idx="3">
                  <c:v>ПРОГНОЗ 2025       </c:v>
                </c:pt>
                <c:pt idx="4">
                  <c:v>ПРОГНОЗ 2026       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355.9</c:v>
                </c:pt>
                <c:pt idx="1">
                  <c:v>367.5</c:v>
                </c:pt>
                <c:pt idx="2">
                  <c:v>386.9</c:v>
                </c:pt>
                <c:pt idx="3">
                  <c:v>410.7</c:v>
                </c:pt>
                <c:pt idx="4">
                  <c:v>436.7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AE0289"/>
            </a:solidFill>
          </c:spPr>
          <c:dLbls>
            <c:dLbl>
              <c:idx val="0"/>
              <c:layout>
                <c:manualLayout>
                  <c:x val="7.9445627162548545E-3"/>
                  <c:y val="-5.599025152408196E-3"/>
                </c:manualLayout>
              </c:layout>
              <c:showVal val="1"/>
            </c:dLbl>
            <c:dLbl>
              <c:idx val="1"/>
              <c:layout>
                <c:manualLayout>
                  <c:x val="9.5334752595057654E-3"/>
                  <c:y val="-2.7995125762040672E-3"/>
                </c:manualLayout>
              </c:layout>
              <c:showVal val="1"/>
            </c:dLbl>
            <c:dLbl>
              <c:idx val="2"/>
              <c:layout>
                <c:manualLayout>
                  <c:x val="1.430021288925855E-2"/>
                  <c:y val="2.7995125762040672E-3"/>
                </c:manualLayout>
              </c:layout>
              <c:showVal val="1"/>
            </c:dLbl>
            <c:dLbl>
              <c:idx val="3"/>
              <c:layout>
                <c:manualLayout>
                  <c:x val="1.1122387802756661E-2"/>
                  <c:y val="2.7995125762040672E-3"/>
                </c:manualLayout>
              </c:layout>
              <c:showVal val="1"/>
            </c:dLbl>
            <c:dLbl>
              <c:idx val="4"/>
              <c:layout>
                <c:manualLayout>
                  <c:x val="6.3556501730038326E-3"/>
                  <c:y val="5.599025152408140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            ФАКТ    2022 </c:v>
                </c:pt>
                <c:pt idx="1">
                  <c:v>          ОЦЕНКА   2023           </c:v>
                </c:pt>
                <c:pt idx="2">
                  <c:v>ПРОГНОЗ 2024            </c:v>
                </c:pt>
                <c:pt idx="3">
                  <c:v>ПРОГНОЗ 2025       </c:v>
                </c:pt>
                <c:pt idx="4">
                  <c:v>ПРОГНОЗ 2026       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49.2</c:v>
                </c:pt>
                <c:pt idx="1">
                  <c:v>44.9</c:v>
                </c:pt>
                <c:pt idx="2">
                  <c:v>43.9</c:v>
                </c:pt>
                <c:pt idx="3">
                  <c:v>35.4</c:v>
                </c:pt>
                <c:pt idx="4">
                  <c:v>36.1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1.1122387802756661E-2"/>
                  <c:y val="5.1323804333442869E-17"/>
                </c:manualLayout>
              </c:layout>
              <c:showVal val="1"/>
            </c:dLbl>
            <c:dLbl>
              <c:idx val="1"/>
              <c:layout>
                <c:manualLayout>
                  <c:x val="1.2711300346007669E-2"/>
                  <c:y val="-5.5990251524081405E-3"/>
                </c:manualLayout>
              </c:layout>
              <c:showVal val="1"/>
            </c:dLbl>
            <c:dLbl>
              <c:idx val="2"/>
              <c:layout>
                <c:manualLayout>
                  <c:x val="1.2711300346007781E-2"/>
                  <c:y val="8.3985377286122584E-3"/>
                </c:manualLayout>
              </c:layout>
              <c:showVal val="1"/>
            </c:dLbl>
            <c:dLbl>
              <c:idx val="3"/>
              <c:layout>
                <c:manualLayout>
                  <c:x val="1.2711300346007781E-2"/>
                  <c:y val="-2.7995125762040876E-3"/>
                </c:manualLayout>
              </c:layout>
              <c:showVal val="1"/>
            </c:dLbl>
            <c:dLbl>
              <c:idx val="4"/>
              <c:layout>
                <c:manualLayout>
                  <c:x val="9.5334752595058556E-3"/>
                  <c:y val="-8.3985377286122584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            ФАКТ    2022 </c:v>
                </c:pt>
                <c:pt idx="1">
                  <c:v>          ОЦЕНКА   2023           </c:v>
                </c:pt>
                <c:pt idx="2">
                  <c:v>ПРОГНОЗ 2024            </c:v>
                </c:pt>
                <c:pt idx="3">
                  <c:v>ПРОГНОЗ 2025       </c:v>
                </c:pt>
                <c:pt idx="4">
                  <c:v>ПРОГНОЗ 2026       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1377.2</c:v>
                </c:pt>
                <c:pt idx="1">
                  <c:v>2111.8000000000002</c:v>
                </c:pt>
                <c:pt idx="2">
                  <c:v>1392</c:v>
                </c:pt>
                <c:pt idx="3">
                  <c:v>1038.0999999999999</c:v>
                </c:pt>
                <c:pt idx="4">
                  <c:v>1046</c:v>
                </c:pt>
              </c:numCache>
            </c:numRef>
          </c:val>
        </c:ser>
        <c:shape val="cylinder"/>
        <c:axId val="107879808"/>
        <c:axId val="107910272"/>
        <c:axId val="0"/>
      </c:bar3DChart>
      <c:catAx>
        <c:axId val="107879808"/>
        <c:scaling>
          <c:orientation val="minMax"/>
        </c:scaling>
        <c:delete val="1"/>
        <c:axPos val="b"/>
        <c:numFmt formatCode="General" sourceLinked="1"/>
        <c:tickLblPos val="none"/>
        <c:crossAx val="107910272"/>
        <c:crosses val="autoZero"/>
        <c:auto val="1"/>
        <c:lblAlgn val="ctr"/>
        <c:lblOffset val="100"/>
      </c:catAx>
      <c:valAx>
        <c:axId val="107910272"/>
        <c:scaling>
          <c:orientation val="minMax"/>
        </c:scaling>
        <c:delete val="1"/>
        <c:axPos val="l"/>
        <c:numFmt formatCode="General" sourceLinked="1"/>
        <c:tickLblPos val="none"/>
        <c:crossAx val="107879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997056883569489"/>
          <c:y val="2.4267585788528092E-3"/>
          <c:w val="0.25890704336154841"/>
          <c:h val="0.15809200212322314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2025498575498587E-2"/>
          <c:y val="2.3798450149484524E-2"/>
          <c:w val="0.48702644150649932"/>
          <c:h val="0.811710735844165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AE0289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38100"/>
              <a:bevelB w="38100"/>
            </a:sp3d>
          </c:spPr>
          <c:explosion val="34"/>
          <c:dPt>
            <c:idx val="0"/>
            <c:explosion val="31"/>
            <c:spPr>
              <a:solidFill>
                <a:srgbClr val="00B0F0"/>
              </a:solidFill>
              <a:ln w="127000">
                <a:solidFill>
                  <a:srgbClr val="15C0FD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50800" dir="5400000" sx="55000" sy="55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/>
                <a:bevelB w="38100"/>
              </a:sp3d>
            </c:spPr>
          </c:dPt>
          <c:dPt>
            <c:idx val="1"/>
            <c:explosion val="2"/>
            <c:spPr>
              <a:solidFill>
                <a:srgbClr val="C00000"/>
              </a:solidFill>
              <a:ln w="127000">
                <a:solidFill>
                  <a:srgbClr val="C0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38100"/>
                <a:bevelB w="38100"/>
              </a:sp3d>
            </c:spPr>
          </c:dPt>
          <c:dLbls>
            <c:dLbl>
              <c:idx val="0"/>
              <c:layout>
                <c:manualLayout>
                  <c:x val="1.2663817663817689E-2"/>
                  <c:y val="-1.13535612970505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Bookman Old Style" pitchFamily="18" charset="0"/>
                      </a:rPr>
                      <a:t>8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8091168091168119E-3"/>
                  <c:y val="-2.838613819563750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Bookman Old Style" pitchFamily="18" charset="0"/>
                      </a:rPr>
                      <a:t>16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1"/>
                <c:pt idx="0">
                  <c:v>Расходы в сфере социальной политики в общем объеме расходов, предусмотренных на реализацию муниципальных программ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0.86000000000000065</c:v>
                </c:pt>
                <c:pt idx="1">
                  <c:v>0.14000000000000001</c:v>
                </c:pt>
              </c:numCache>
            </c:numRef>
          </c:val>
        </c:ser>
        <c:firstSliceAng val="360"/>
        <c:holeSize val="50"/>
      </c:doughnutChart>
    </c:plotArea>
    <c:legend>
      <c:legendPos val="b"/>
      <c:layout>
        <c:manualLayout>
          <c:xMode val="edge"/>
          <c:yMode val="edge"/>
          <c:x val="0.05"/>
          <c:y val="0.80049110857468775"/>
          <c:w val="0.82027464387464388"/>
          <c:h val="0.1995089169986403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6726227949980968E-2"/>
          <c:y val="4.8100716082051485E-2"/>
          <c:w val="0.9332737720500196"/>
          <c:h val="0.7220794911676480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01.01.2025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32307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01.01.2026</c:v>
                </c:pt>
              </c:strCache>
            </c:strRef>
          </c:tx>
          <c:dLbls>
            <c:dLbl>
              <c:idx val="0"/>
              <c:layout>
                <c:manualLayout>
                  <c:x val="-7.8386352133713554E-3"/>
                  <c:y val="0.20041965034188131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65 696,6</a:t>
                    </a:r>
                    <a:endParaRPr lang="en-US" sz="1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65696.600000000006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01.01.2027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22447000838290695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101 149,9</a:t>
                    </a:r>
                    <a:endParaRPr lang="en-US" sz="1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101149.9</c:v>
                </c:pt>
              </c:numCache>
            </c:numRef>
          </c:val>
        </c:ser>
        <c:axId val="154059136"/>
        <c:axId val="154060672"/>
      </c:barChart>
      <c:dateAx>
        <c:axId val="154059136"/>
        <c:scaling>
          <c:orientation val="minMax"/>
        </c:scaling>
        <c:delete val="1"/>
        <c:axPos val="b"/>
        <c:numFmt formatCode="General" sourceLinked="0"/>
        <c:tickLblPos val="none"/>
        <c:crossAx val="154060672"/>
        <c:crosses val="autoZero"/>
        <c:lblOffset val="100"/>
        <c:baseTimeUnit val="days"/>
      </c:dateAx>
      <c:valAx>
        <c:axId val="154060672"/>
        <c:scaling>
          <c:orientation val="minMax"/>
        </c:scaling>
        <c:delete val="1"/>
        <c:axPos val="r"/>
        <c:numFmt formatCode="#,##0.00" sourceLinked="1"/>
        <c:tickLblPos val="none"/>
        <c:crossAx val="154059136"/>
        <c:crosses val="max"/>
        <c:crossBetween val="between"/>
      </c:valAx>
    </c:plotArea>
    <c:legend>
      <c:legendPos val="b"/>
      <c:layout/>
      <c:txPr>
        <a:bodyPr/>
        <a:lstStyle/>
        <a:p>
          <a:pPr>
            <a:defRPr sz="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3807580701955897E-2"/>
          <c:w val="0.67874216852890246"/>
          <c:h val="0.931245869103056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effectLst>
              <a:outerShdw algn="ctr" rotWithShape="0">
                <a:schemeClr val="bg1"/>
              </a:outerShdw>
            </a:effectLst>
          </c:spPr>
          <c:explosion val="25"/>
          <c:dPt>
            <c:idx val="1"/>
            <c:spPr>
              <a:solidFill>
                <a:srgbClr val="FD23D3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2"/>
            <c:spPr>
              <a:solidFill>
                <a:srgbClr val="15C0FD"/>
              </a:solidFill>
              <a:effectLst>
                <a:outerShdw algn="ctr" rotWithShape="0">
                  <a:schemeClr val="bg1"/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Налоговые доходы -    387 млн.рублей</c:v>
                </c:pt>
                <c:pt idx="1">
                  <c:v>Неналоговые доходы -   44 млн.рублей</c:v>
                </c:pt>
                <c:pt idx="2">
                  <c:v>Безвозмездные поступления -                                      1392 млн.рублей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387</c:v>
                </c:pt>
                <c:pt idx="1">
                  <c:v>44</c:v>
                </c:pt>
                <c:pt idx="2">
                  <c:v>1392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752206104083678"/>
          <c:y val="1.4946550194987767E-2"/>
          <c:w val="0.33247798368824566"/>
          <c:h val="0.59208110586582052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3807580701955897E-2"/>
          <c:w val="0.67874216852890268"/>
          <c:h val="0.931245869103056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effectLst>
              <a:outerShdw algn="ctr" rotWithShape="0">
                <a:schemeClr val="bg1"/>
              </a:outerShdw>
            </a:effectLst>
          </c:spPr>
          <c:explosion val="25"/>
          <c:dPt>
            <c:idx val="1"/>
            <c:spPr>
              <a:solidFill>
                <a:srgbClr val="AE0289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2"/>
            <c:spPr>
              <a:solidFill>
                <a:srgbClr val="15C0FD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4"/>
            <c:spPr>
              <a:solidFill>
                <a:srgbClr val="7C3EEC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5"/>
            <c:spPr>
              <a:solidFill>
                <a:srgbClr val="5AC6B1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6"/>
            <c:spPr>
              <a:solidFill>
                <a:srgbClr val="FD23D3"/>
              </a:solidFill>
              <a:effectLst>
                <a:outerShdw algn="ctr" rotWithShape="0">
                  <a:schemeClr val="bg1"/>
                </a:outerShdw>
              </a:effectLst>
            </c:spPr>
          </c:dPt>
          <c:cat>
            <c:strRef>
              <c:f>Лист1!$A$2:$A$8</c:f>
              <c:strCache>
                <c:ptCount val="7"/>
                <c:pt idx="0">
                  <c:v>НДФЛ - 233 млн.рублей</c:v>
                </c:pt>
                <c:pt idx="1">
                  <c:v>Акцизы - 23 млн.рублей</c:v>
                </c:pt>
                <c:pt idx="2">
                  <c:v>УСН - 69 млн.рублей</c:v>
                </c:pt>
                <c:pt idx="3">
                  <c:v>ПСН - 19 млн.рублей</c:v>
                </c:pt>
                <c:pt idx="4">
                  <c:v>Налог на имущество физ.лиц  - 16 млн.рублей</c:v>
                </c:pt>
                <c:pt idx="5">
                  <c:v>Земельный налог -                                                                          16 млн.рублей</c:v>
                </c:pt>
                <c:pt idx="6">
                  <c:v>Гос.пошлина -                                                                             11 млн.рублей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233</c:v>
                </c:pt>
                <c:pt idx="1">
                  <c:v>23</c:v>
                </c:pt>
                <c:pt idx="2">
                  <c:v>69</c:v>
                </c:pt>
                <c:pt idx="3">
                  <c:v>19</c:v>
                </c:pt>
                <c:pt idx="4">
                  <c:v>16</c:v>
                </c:pt>
                <c:pt idx="5">
                  <c:v>16</c:v>
                </c:pt>
                <c:pt idx="6">
                  <c:v>11</c:v>
                </c:pt>
              </c:numCache>
            </c:numRef>
          </c:val>
        </c:ser>
      </c:pie3DChart>
    </c:plotArea>
    <c:legend>
      <c:legendPos val="tr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90"/>
      <c:perspective val="30"/>
    </c:view3D>
    <c:plotArea>
      <c:layout>
        <c:manualLayout>
          <c:layoutTarget val="inner"/>
          <c:xMode val="edge"/>
          <c:yMode val="edge"/>
          <c:x val="7.5371492436263525E-3"/>
          <c:y val="6.8754130896944113E-2"/>
          <c:w val="0.66819012037599423"/>
          <c:h val="0.916299318908068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effectLst>
              <a:outerShdw algn="ctr" rotWithShape="0">
                <a:schemeClr val="bg1"/>
              </a:outerShdw>
            </a:effectLst>
          </c:spPr>
          <c:explosion val="25"/>
          <c:dPt>
            <c:idx val="0"/>
            <c:spPr>
              <a:solidFill>
                <a:srgbClr val="7C3EEC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2"/>
            <c:spPr>
              <a:solidFill>
                <a:srgbClr val="15C0FD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3"/>
            <c:spPr>
              <a:solidFill>
                <a:srgbClr val="AE0289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5"/>
            <c:spPr>
              <a:solidFill>
                <a:srgbClr val="5AC6B1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6"/>
            <c:spPr>
              <a:solidFill>
                <a:srgbClr val="FD23D3"/>
              </a:solidFill>
              <a:effectLst>
                <a:outerShdw algn="ctr" rotWithShape="0">
                  <a:schemeClr val="bg1"/>
                </a:outerShdw>
              </a:effectLst>
            </c:spPr>
          </c:dPt>
          <c:cat>
            <c:strRef>
              <c:f>Лист1!$A$2:$A$6</c:f>
              <c:strCache>
                <c:ptCount val="5"/>
                <c:pt idx="0">
                  <c:v>Аренда земли - 18 млн.рублей</c:v>
                </c:pt>
                <c:pt idx="1">
                  <c:v>Аренда имущества - 6 млн.рублей</c:v>
                </c:pt>
                <c:pt idx="2">
                  <c:v>Доходы от продажи мат. и немат-ных активов -11 млн.рублей</c:v>
                </c:pt>
                <c:pt idx="3">
                  <c:v>Штрафы - 4 млн.рублей</c:v>
                </c:pt>
                <c:pt idx="4">
                  <c:v>Прочие неналоговые доходы - 5 млн.рублей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</c:v>
                </c:pt>
                <c:pt idx="1">
                  <c:v>6</c:v>
                </c:pt>
                <c:pt idx="2">
                  <c:v>11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tr"/>
      <c:layout>
        <c:manualLayout>
          <c:xMode val="edge"/>
          <c:yMode val="edge"/>
          <c:x val="0.65762208757432272"/>
          <c:y val="0"/>
          <c:w val="0.33634819303078894"/>
          <c:h val="0.96408873590316702"/>
        </c:manualLayout>
      </c:layout>
      <c:overlay val="1"/>
      <c:txPr>
        <a:bodyPr/>
        <a:lstStyle/>
        <a:p>
          <a:pPr algn="just" defTabSz="360000">
            <a:lnSpc>
              <a:spcPct val="100000"/>
            </a:lnSpc>
            <a:defRPr sz="1400"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Численность постоянного </a:t>
            </a:r>
          </a:p>
          <a:p>
            <a:pPr>
              <a:defRPr sz="1100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населения (среднегодовая), тыс. руб. </a:t>
            </a:r>
          </a:p>
        </c:rich>
      </c:tx>
      <c:layout>
        <c:manualLayout>
          <c:xMode val="edge"/>
          <c:yMode val="edge"/>
          <c:x val="0.19031263312807409"/>
          <c:y val="0"/>
        </c:manualLayout>
      </c:layout>
    </c:title>
    <c:plotArea>
      <c:layout>
        <c:manualLayout>
          <c:layoutTarget val="inner"/>
          <c:xMode val="edge"/>
          <c:yMode val="edge"/>
          <c:x val="3.8146825396825394E-2"/>
          <c:y val="0.40741624292493012"/>
          <c:w val="0.9618531556751696"/>
          <c:h val="0.5925837570750704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постоянного населения (среднегодовая), тыс. чел. </c:v>
                </c:pt>
              </c:strCache>
            </c:strRef>
          </c:tx>
          <c:spPr>
            <a:ln w="63500">
              <a:solidFill>
                <a:srgbClr val="0070C0"/>
              </a:solidFill>
              <a:prstDash val="sysDot"/>
            </a:ln>
          </c:spPr>
          <c:marker>
            <c:symbol val="circle"/>
            <c:size val="25"/>
            <c:spPr>
              <a:solidFill>
                <a:srgbClr val="FFFF00"/>
              </a:solidFill>
            </c:spPr>
          </c:marker>
          <c:dPt>
            <c:idx val="0"/>
            <c:marker>
              <c:symbol val="circle"/>
              <c:size val="15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CAC7-40A6-9D5A-C2BA2FC8FF0A}"/>
              </c:ext>
            </c:extLst>
          </c:dPt>
          <c:dPt>
            <c:idx val="1"/>
            <c:marker>
              <c:symbol val="circle"/>
              <c:size val="15"/>
              <c:spPr>
                <a:solidFill>
                  <a:srgbClr val="00B05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1-CAC7-40A6-9D5A-C2BA2FC8FF0A}"/>
              </c:ext>
            </c:extLst>
          </c:dPt>
          <c:dPt>
            <c:idx val="2"/>
            <c:marker>
              <c:symbol val="circle"/>
              <c:size val="15"/>
              <c:spPr>
                <a:solidFill>
                  <a:srgbClr val="00206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2-CAC7-40A6-9D5A-C2BA2FC8FF0A}"/>
              </c:ext>
            </c:extLst>
          </c:dPt>
          <c:dPt>
            <c:idx val="3"/>
            <c:marker>
              <c:symbol val="circle"/>
              <c:size val="15"/>
              <c:spPr>
                <a:solidFill>
                  <a:srgbClr val="0070C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3-CAC7-40A6-9D5A-C2BA2FC8FF0A}"/>
              </c:ext>
            </c:extLst>
          </c:dPt>
          <c:dPt>
            <c:idx val="4"/>
            <c:marker>
              <c:symbol val="circle"/>
              <c:size val="15"/>
              <c:spPr>
                <a:solidFill>
                  <a:srgbClr val="00B0F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4-CAC7-40A6-9D5A-C2BA2FC8FF0A}"/>
              </c:ext>
            </c:extLst>
          </c:dPt>
          <c:dLbls>
            <c:dLbl>
              <c:idx val="0"/>
              <c:layout>
                <c:manualLayout>
                  <c:x val="-7.8642306569182155E-2"/>
                  <c:y val="-0.2413074074074079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7-40A6-9D5A-C2BA2FC8FF0A}"/>
                </c:ext>
              </c:extLst>
            </c:dLbl>
            <c:dLbl>
              <c:idx val="1"/>
              <c:layout>
                <c:manualLayout>
                  <c:x val="-6.8494638170642066E-2"/>
                  <c:y val="-0.216112345679012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C7-40A6-9D5A-C2BA2FC8FF0A}"/>
                </c:ext>
              </c:extLst>
            </c:dLbl>
            <c:dLbl>
              <c:idx val="2"/>
              <c:layout>
                <c:manualLayout>
                  <c:x val="-8.2146687676883434E-2"/>
                  <c:y val="-0.2221802469135800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C7-40A6-9D5A-C2BA2FC8FF0A}"/>
                </c:ext>
              </c:extLst>
            </c:dLbl>
            <c:dLbl>
              <c:idx val="3"/>
              <c:layout>
                <c:manualLayout>
                  <c:x val="-7.5072957243107058E-2"/>
                  <c:y val="-0.2584740740740746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C7-40A6-9D5A-C2BA2FC8FF0A}"/>
                </c:ext>
              </c:extLst>
            </c:dLbl>
            <c:dLbl>
              <c:idx val="4"/>
              <c:layout>
                <c:manualLayout>
                  <c:x val="-4.5363656732727534E-2"/>
                  <c:y val="-0.258243209876543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C7-40A6-9D5A-C2BA2FC8FF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(оценка)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38.057000000000002</c:v>
                </c:pt>
                <c:pt idx="1">
                  <c:v>37.785000000000011</c:v>
                </c:pt>
                <c:pt idx="2">
                  <c:v>37.585000000000001</c:v>
                </c:pt>
                <c:pt idx="3">
                  <c:v>37.465000000000003</c:v>
                </c:pt>
                <c:pt idx="4">
                  <c:v>37.555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AC7-40A6-9D5A-C2BA2FC8FF0A}"/>
            </c:ext>
          </c:extLst>
        </c:ser>
        <c:marker val="1"/>
        <c:axId val="141935360"/>
        <c:axId val="141936896"/>
      </c:lineChart>
      <c:catAx>
        <c:axId val="141935360"/>
        <c:scaling>
          <c:orientation val="minMax"/>
        </c:scaling>
        <c:delete val="1"/>
        <c:axPos val="b"/>
        <c:majorGridlines/>
        <c:numFmt formatCode="General" sourceLinked="0"/>
        <c:tickLblPos val="none"/>
        <c:crossAx val="141936896"/>
        <c:crosses val="autoZero"/>
        <c:auto val="1"/>
        <c:lblAlgn val="ctr"/>
        <c:lblOffset val="100"/>
      </c:catAx>
      <c:valAx>
        <c:axId val="141936896"/>
        <c:scaling>
          <c:orientation val="minMax"/>
        </c:scaling>
        <c:delete val="1"/>
        <c:axPos val="l"/>
        <c:numFmt formatCode="0.0" sourceLinked="1"/>
        <c:tickLblPos val="none"/>
        <c:crossAx val="1419353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Среднесписочная численность  работающих по полному кругу предприятий, тыс. руб. </a:t>
            </a:r>
          </a:p>
        </c:rich>
      </c:tx>
      <c:layout>
        <c:manualLayout>
          <c:xMode val="edge"/>
          <c:yMode val="edge"/>
          <c:x val="0.20633174603174603"/>
          <c:y val="2.5142857142857141E-3"/>
        </c:manualLayout>
      </c:layout>
    </c:title>
    <c:plotArea>
      <c:layout>
        <c:manualLayout>
          <c:layoutTarget val="inner"/>
          <c:xMode val="edge"/>
          <c:yMode val="edge"/>
          <c:x val="3.8146825396825394E-2"/>
          <c:y val="0.52894500572749503"/>
          <c:w val="0.9618531556751696"/>
          <c:h val="0.4609756349263681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Среднесписочная чиленность работающих ( по крупным и средним предприятиям), тыс. руб. </c:v>
                </c:pt>
              </c:strCache>
            </c:strRef>
          </c:tx>
          <c:spPr>
            <a:ln w="63500">
              <a:solidFill>
                <a:srgbClr val="0070C0"/>
              </a:solidFill>
              <a:prstDash val="sysDot"/>
            </a:ln>
          </c:spPr>
          <c:marker>
            <c:symbol val="circle"/>
            <c:size val="25"/>
            <c:spPr>
              <a:solidFill>
                <a:srgbClr val="FFFF00"/>
              </a:solidFill>
            </c:spPr>
          </c:marker>
          <c:dPt>
            <c:idx val="0"/>
            <c:marker>
              <c:symbol val="circle"/>
              <c:size val="15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50D8-418D-9AAE-FD4E10191E9C}"/>
              </c:ext>
            </c:extLst>
          </c:dPt>
          <c:dPt>
            <c:idx val="1"/>
            <c:marker>
              <c:symbol val="circle"/>
              <c:size val="15"/>
              <c:spPr>
                <a:solidFill>
                  <a:srgbClr val="00B05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1-50D8-418D-9AAE-FD4E10191E9C}"/>
              </c:ext>
            </c:extLst>
          </c:dPt>
          <c:dPt>
            <c:idx val="2"/>
            <c:marker>
              <c:symbol val="circle"/>
              <c:size val="15"/>
              <c:spPr>
                <a:solidFill>
                  <a:srgbClr val="00206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2-50D8-418D-9AAE-FD4E10191E9C}"/>
              </c:ext>
            </c:extLst>
          </c:dPt>
          <c:dPt>
            <c:idx val="3"/>
            <c:marker>
              <c:symbol val="circle"/>
              <c:size val="15"/>
              <c:spPr>
                <a:solidFill>
                  <a:srgbClr val="0070C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3-50D8-418D-9AAE-FD4E10191E9C}"/>
              </c:ext>
            </c:extLst>
          </c:dPt>
          <c:dPt>
            <c:idx val="4"/>
            <c:marker>
              <c:symbol val="circle"/>
              <c:size val="15"/>
              <c:spPr>
                <a:solidFill>
                  <a:srgbClr val="00B0F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4-50D8-418D-9AAE-FD4E10191E9C}"/>
              </c:ext>
            </c:extLst>
          </c:dPt>
          <c:dLbls>
            <c:dLbl>
              <c:idx val="0"/>
              <c:layout>
                <c:manualLayout>
                  <c:x val="-8.1557888927617631E-2"/>
                  <c:y val="-0.1889666666666672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D8-418D-9AAE-FD4E10191E9C}"/>
                </c:ext>
              </c:extLst>
            </c:dLbl>
            <c:dLbl>
              <c:idx val="1"/>
              <c:layout>
                <c:manualLayout>
                  <c:x val="-8.031519886913753E-2"/>
                  <c:y val="-0.2225675925925932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D8-418D-9AAE-FD4E10191E9C}"/>
                </c:ext>
              </c:extLst>
            </c:dLbl>
            <c:dLbl>
              <c:idx val="2"/>
              <c:layout>
                <c:manualLayout>
                  <c:x val="-7.9072750861701999E-2"/>
                  <c:y val="-0.1935898148148148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D8-418D-9AAE-FD4E10191E9C}"/>
                </c:ext>
              </c:extLst>
            </c:dLbl>
            <c:dLbl>
              <c:idx val="3"/>
              <c:layout>
                <c:manualLayout>
                  <c:x val="-8.3978157313814347E-2"/>
                  <c:y val="-0.2208907407407406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D8-418D-9AAE-FD4E10191E9C}"/>
                </c:ext>
              </c:extLst>
            </c:dLbl>
            <c:dLbl>
              <c:idx val="4"/>
              <c:layout>
                <c:manualLayout>
                  <c:x val="-4.2448007435808094E-2"/>
                  <c:y val="-0.1620953703703708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D8-418D-9AAE-FD4E10191E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(оценка)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12.9</c:v>
                </c:pt>
                <c:pt idx="1">
                  <c:v>13</c:v>
                </c:pt>
                <c:pt idx="2">
                  <c:v>13.1</c:v>
                </c:pt>
                <c:pt idx="3">
                  <c:v>13.2</c:v>
                </c:pt>
                <c:pt idx="4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0D8-418D-9AAE-FD4E10191E9C}"/>
            </c:ext>
          </c:extLst>
        </c:ser>
        <c:marker val="1"/>
        <c:axId val="142180736"/>
        <c:axId val="142182272"/>
      </c:lineChart>
      <c:catAx>
        <c:axId val="142180736"/>
        <c:scaling>
          <c:orientation val="minMax"/>
        </c:scaling>
        <c:delete val="1"/>
        <c:axPos val="b"/>
        <c:majorGridlines/>
        <c:numFmt formatCode="General" sourceLinked="0"/>
        <c:tickLblPos val="none"/>
        <c:crossAx val="142182272"/>
        <c:crosses val="autoZero"/>
        <c:auto val="1"/>
        <c:lblAlgn val="ctr"/>
        <c:lblOffset val="100"/>
      </c:catAx>
      <c:valAx>
        <c:axId val="142182272"/>
        <c:scaling>
          <c:orientation val="minMax"/>
        </c:scaling>
        <c:delete val="1"/>
        <c:axPos val="l"/>
        <c:numFmt formatCode="0.0" sourceLinked="1"/>
        <c:tickLblPos val="none"/>
        <c:crossAx val="1421807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Среднемесячная  начисленная</a:t>
            </a:r>
            <a:r>
              <a:rPr lang="ru-RU" sz="1100" baseline="0" dirty="0">
                <a:latin typeface="Arial" pitchFamily="34" charset="0"/>
                <a:cs typeface="Arial" pitchFamily="34" charset="0"/>
              </a:rPr>
              <a:t> заработная плата по полному кругу предприятий,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тыс. руб. </a:t>
            </a:r>
          </a:p>
        </c:rich>
      </c:tx>
      <c:layout>
        <c:manualLayout>
          <c:xMode val="edge"/>
          <c:yMode val="edge"/>
          <c:x val="0.17004100529100541"/>
          <c:y val="5.6281625273959376E-3"/>
        </c:manualLayout>
      </c:layout>
    </c:title>
    <c:plotArea>
      <c:layout>
        <c:manualLayout>
          <c:layoutTarget val="inner"/>
          <c:xMode val="edge"/>
          <c:yMode val="edge"/>
          <c:x val="3.8146904390657779E-2"/>
          <c:y val="0.56400135743315916"/>
          <c:w val="0.9618531556751696"/>
          <c:h val="0.3975180555555570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начисленная заработная плата (по крупным м средним предприятиям), тыс. руб. </c:v>
                </c:pt>
              </c:strCache>
            </c:strRef>
          </c:tx>
          <c:spPr>
            <a:ln w="63500">
              <a:solidFill>
                <a:srgbClr val="0070C0"/>
              </a:solidFill>
              <a:prstDash val="sysDot"/>
            </a:ln>
          </c:spPr>
          <c:marker>
            <c:symbol val="circle"/>
            <c:size val="25"/>
            <c:spPr>
              <a:solidFill>
                <a:srgbClr val="FFFF00"/>
              </a:solidFill>
            </c:spPr>
          </c:marker>
          <c:dPt>
            <c:idx val="0"/>
            <c:marker>
              <c:symbol val="circle"/>
              <c:size val="15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03CE-41AA-911D-70998B101286}"/>
              </c:ext>
            </c:extLst>
          </c:dPt>
          <c:dPt>
            <c:idx val="1"/>
            <c:marker>
              <c:symbol val="circle"/>
              <c:size val="15"/>
              <c:spPr>
                <a:solidFill>
                  <a:srgbClr val="00B05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1-03CE-41AA-911D-70998B101286}"/>
              </c:ext>
            </c:extLst>
          </c:dPt>
          <c:dPt>
            <c:idx val="2"/>
            <c:marker>
              <c:symbol val="circle"/>
              <c:size val="15"/>
              <c:spPr>
                <a:solidFill>
                  <a:srgbClr val="00206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2-03CE-41AA-911D-70998B101286}"/>
              </c:ext>
            </c:extLst>
          </c:dPt>
          <c:dPt>
            <c:idx val="3"/>
            <c:marker>
              <c:symbol val="circle"/>
              <c:size val="15"/>
              <c:spPr>
                <a:solidFill>
                  <a:srgbClr val="0070C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3-03CE-41AA-911D-70998B101286}"/>
              </c:ext>
            </c:extLst>
          </c:dPt>
          <c:dPt>
            <c:idx val="4"/>
            <c:marker>
              <c:symbol val="circle"/>
              <c:size val="15"/>
              <c:spPr>
                <a:solidFill>
                  <a:srgbClr val="00B0F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4-03CE-41AA-911D-70998B101286}"/>
              </c:ext>
            </c:extLst>
          </c:dPt>
          <c:dLbls>
            <c:dLbl>
              <c:idx val="0"/>
              <c:layout>
                <c:manualLayout>
                  <c:x val="-6.1149097240205195E-2"/>
                  <c:y val="-0.2098092725612666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CE-41AA-911D-70998B101286}"/>
                </c:ext>
              </c:extLst>
            </c:dLbl>
            <c:dLbl>
              <c:idx val="1"/>
              <c:layout>
                <c:manualLayout>
                  <c:x val="-8.031519886913753E-2"/>
                  <c:y val="-0.1814104166666674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CE-41AA-911D-70998B101286}"/>
                </c:ext>
              </c:extLst>
            </c:dLbl>
            <c:dLbl>
              <c:idx val="2"/>
              <c:layout>
                <c:manualLayout>
                  <c:x val="-6.3702509585221403E-2"/>
                  <c:y val="-0.1764836065650119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5600104316460882E-2"/>
                      <c:h val="0.202730218239700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3CE-41AA-911D-70998B101286}"/>
                </c:ext>
              </c:extLst>
            </c:dLbl>
            <c:dLbl>
              <c:idx val="3"/>
              <c:layout>
                <c:manualLayout>
                  <c:x val="-8.6893729442035494E-2"/>
                  <c:y val="-0.1802643964674424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5600104316460882E-2"/>
                      <c:h val="0.2155571535919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3CE-41AA-911D-70998B101286}"/>
                </c:ext>
              </c:extLst>
            </c:dLbl>
            <c:dLbl>
              <c:idx val="4"/>
              <c:layout>
                <c:manualLayout>
                  <c:x val="-4.757280572712063E-2"/>
                  <c:y val="-0.1770571576319258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CE-41AA-911D-70998B1012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(оценка)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27.6</c:v>
                </c:pt>
                <c:pt idx="1">
                  <c:v>35.200000000000003</c:v>
                </c:pt>
                <c:pt idx="2">
                  <c:v>39.9</c:v>
                </c:pt>
                <c:pt idx="3">
                  <c:v>40.800000000000004</c:v>
                </c:pt>
                <c:pt idx="4">
                  <c:v>41.7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CE-41AA-911D-70998B101286}"/>
            </c:ext>
          </c:extLst>
        </c:ser>
        <c:marker val="1"/>
        <c:axId val="142155776"/>
        <c:axId val="142157312"/>
      </c:lineChart>
      <c:catAx>
        <c:axId val="142155776"/>
        <c:scaling>
          <c:orientation val="minMax"/>
        </c:scaling>
        <c:delete val="1"/>
        <c:axPos val="b"/>
        <c:majorGridlines/>
        <c:numFmt formatCode="General" sourceLinked="0"/>
        <c:tickLblPos val="none"/>
        <c:crossAx val="142157312"/>
        <c:crosses val="autoZero"/>
        <c:auto val="1"/>
        <c:lblAlgn val="ctr"/>
        <c:lblOffset val="100"/>
      </c:catAx>
      <c:valAx>
        <c:axId val="142157312"/>
        <c:scaling>
          <c:orientation val="minMax"/>
        </c:scaling>
        <c:delete val="1"/>
        <c:axPos val="l"/>
        <c:numFmt formatCode="0.0" sourceLinked="1"/>
        <c:tickLblPos val="none"/>
        <c:crossAx val="1421557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90" baseline="0"/>
            </a:pPr>
            <a:r>
              <a:rPr lang="ru-RU" sz="1090" baseline="0" dirty="0">
                <a:latin typeface="Arial" pitchFamily="34" charset="0"/>
                <a:cs typeface="Arial" pitchFamily="34" charset="0"/>
              </a:rPr>
              <a:t>Индекс потребительских цен,</a:t>
            </a:r>
          </a:p>
          <a:p>
            <a:pPr>
              <a:defRPr sz="1090" baseline="0"/>
            </a:pPr>
            <a:r>
              <a:rPr lang="ru-RU" sz="1090" baseline="0" dirty="0">
                <a:latin typeface="Arial" pitchFamily="34" charset="0"/>
                <a:cs typeface="Arial" pitchFamily="34" charset="0"/>
              </a:rPr>
              <a:t>% к предыдущему годы</a:t>
            </a:r>
          </a:p>
        </c:rich>
      </c:tx>
      <c:layout>
        <c:manualLayout>
          <c:xMode val="edge"/>
          <c:yMode val="edge"/>
          <c:x val="0.28432296229364118"/>
          <c:y val="0"/>
        </c:manualLayout>
      </c:layout>
    </c:title>
    <c:plotArea>
      <c:layout>
        <c:manualLayout>
          <c:layoutTarget val="inner"/>
          <c:xMode val="edge"/>
          <c:yMode val="edge"/>
          <c:x val="3.8146759259259262E-2"/>
          <c:y val="0.60248240740740744"/>
          <c:w val="0.9618531556751696"/>
          <c:h val="0.3857583333333333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постоянного населения (среднегодовая), тыс. руб. </c:v>
                </c:pt>
              </c:strCache>
            </c:strRef>
          </c:tx>
          <c:spPr>
            <a:ln w="63500">
              <a:solidFill>
                <a:srgbClr val="0070C0"/>
              </a:solidFill>
              <a:prstDash val="sysDot"/>
            </a:ln>
          </c:spPr>
          <c:marker>
            <c:symbol val="circle"/>
            <c:size val="25"/>
            <c:spPr>
              <a:solidFill>
                <a:srgbClr val="FFFF00"/>
              </a:solidFill>
            </c:spPr>
          </c:marker>
          <c:dPt>
            <c:idx val="0"/>
            <c:marker>
              <c:symbol val="circle"/>
              <c:size val="15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FD80-4ECE-9551-D1A15B070806}"/>
              </c:ext>
            </c:extLst>
          </c:dPt>
          <c:dPt>
            <c:idx val="1"/>
            <c:marker>
              <c:symbol val="circle"/>
              <c:size val="15"/>
              <c:spPr>
                <a:solidFill>
                  <a:srgbClr val="00B05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1-FD80-4ECE-9551-D1A15B070806}"/>
              </c:ext>
            </c:extLst>
          </c:dPt>
          <c:dPt>
            <c:idx val="2"/>
            <c:marker>
              <c:symbol val="circle"/>
              <c:size val="15"/>
              <c:spPr>
                <a:solidFill>
                  <a:srgbClr val="00206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2-FD80-4ECE-9551-D1A15B070806}"/>
              </c:ext>
            </c:extLst>
          </c:dPt>
          <c:dPt>
            <c:idx val="3"/>
            <c:marker>
              <c:symbol val="circle"/>
              <c:size val="15"/>
              <c:spPr>
                <a:solidFill>
                  <a:srgbClr val="0070C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3-FD80-4ECE-9551-D1A15B070806}"/>
              </c:ext>
            </c:extLst>
          </c:dPt>
          <c:dPt>
            <c:idx val="4"/>
            <c:marker>
              <c:symbol val="circle"/>
              <c:size val="15"/>
              <c:spPr>
                <a:solidFill>
                  <a:srgbClr val="00B0F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4-FD80-4ECE-9551-D1A15B070806}"/>
              </c:ext>
            </c:extLst>
          </c:dPt>
          <c:dLbls>
            <c:dLbl>
              <c:idx val="0"/>
              <c:layout>
                <c:manualLayout>
                  <c:x val="-5.9818740966433387E-2"/>
                  <c:y val="-0.211857942024071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80-4ECE-9551-D1A15B070806}"/>
                </c:ext>
              </c:extLst>
            </c:dLbl>
            <c:dLbl>
              <c:idx val="1"/>
              <c:layout>
                <c:manualLayout>
                  <c:x val="-9.2928427521180204E-2"/>
                  <c:y val="-0.2261308604756647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506141447978593"/>
                      <c:h val="0.157177350260923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80-4ECE-9551-D1A15B070806}"/>
                </c:ext>
              </c:extLst>
            </c:dLbl>
            <c:dLbl>
              <c:idx val="2"/>
              <c:layout>
                <c:manualLayout>
                  <c:x val="-0.100591004174495"/>
                  <c:y val="-0.19916339462025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506141447978593"/>
                      <c:h val="0.419017423933511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D80-4ECE-9551-D1A15B070806}"/>
                </c:ext>
              </c:extLst>
            </c:dLbl>
            <c:dLbl>
              <c:idx val="3"/>
              <c:layout>
                <c:manualLayout>
                  <c:x val="-5.8530855082764351E-2"/>
                  <c:y val="-0.245535202943238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506141447978593"/>
                      <c:h val="0.317190728616393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D80-4ECE-9551-D1A15B070806}"/>
                </c:ext>
              </c:extLst>
            </c:dLbl>
            <c:dLbl>
              <c:idx val="4"/>
              <c:layout>
                <c:manualLayout>
                  <c:x val="-4.2130626982334246E-2"/>
                  <c:y val="-0.2819013071386354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506141447978593"/>
                      <c:h val="0.244457374818452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D80-4ECE-9551-D1A15B0708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(оценка)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113.8</c:v>
                </c:pt>
                <c:pt idx="1">
                  <c:v>105.8</c:v>
                </c:pt>
                <c:pt idx="2">
                  <c:v>107.2</c:v>
                </c:pt>
                <c:pt idx="3">
                  <c:v>104.2</c:v>
                </c:pt>
                <c:pt idx="4">
                  <c:v>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D80-4ECE-9551-D1A15B070806}"/>
            </c:ext>
          </c:extLst>
        </c:ser>
        <c:marker val="1"/>
        <c:axId val="142056832"/>
        <c:axId val="142079104"/>
      </c:lineChart>
      <c:catAx>
        <c:axId val="142056832"/>
        <c:scaling>
          <c:orientation val="minMax"/>
        </c:scaling>
        <c:delete val="1"/>
        <c:axPos val="b"/>
        <c:majorGridlines/>
        <c:numFmt formatCode="General" sourceLinked="0"/>
        <c:tickLblPos val="none"/>
        <c:crossAx val="142079104"/>
        <c:crosses val="autoZero"/>
        <c:auto val="1"/>
        <c:lblAlgn val="ctr"/>
        <c:lblOffset val="100"/>
      </c:catAx>
      <c:valAx>
        <c:axId val="142079104"/>
        <c:scaling>
          <c:orientation val="minMax"/>
        </c:scaling>
        <c:delete val="1"/>
        <c:axPos val="l"/>
        <c:numFmt formatCode="0.0" sourceLinked="1"/>
        <c:tickLblPos val="none"/>
        <c:crossAx val="1420568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Объем отгруженных товаров собственного производства, выполненных работ и услуг по </a:t>
            </a:r>
          </a:p>
          <a:p>
            <a:pPr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крупным</a:t>
            </a:r>
            <a:r>
              <a:rPr lang="ru-RU" sz="1100" baseline="0" dirty="0">
                <a:latin typeface="Arial" pitchFamily="34" charset="0"/>
                <a:cs typeface="Arial" pitchFamily="34" charset="0"/>
              </a:rPr>
              <a:t> и средним предприятиям, млрд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. руб. </a:t>
            </a:r>
          </a:p>
        </c:rich>
      </c:tx>
      <c:layout>
        <c:manualLayout>
          <c:xMode val="edge"/>
          <c:yMode val="edge"/>
          <c:x val="0.17132469313348919"/>
          <c:y val="4.7996976568405139E-2"/>
        </c:manualLayout>
      </c:layout>
    </c:title>
    <c:plotArea>
      <c:layout>
        <c:manualLayout>
          <c:layoutTarget val="inner"/>
          <c:xMode val="edge"/>
          <c:yMode val="edge"/>
          <c:x val="3.5072712133534814E-2"/>
          <c:y val="0.52568894461461968"/>
          <c:w val="0.96492738623583763"/>
          <c:h val="0.4019541810169243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постоянного населения (среднегодовая), тыс. руб. </c:v>
                </c:pt>
              </c:strCache>
            </c:strRef>
          </c:tx>
          <c:spPr>
            <a:ln w="63500">
              <a:solidFill>
                <a:srgbClr val="0070C0"/>
              </a:solidFill>
              <a:prstDash val="sysDot"/>
            </a:ln>
          </c:spPr>
          <c:marker>
            <c:symbol val="circle"/>
            <c:size val="25"/>
            <c:spPr>
              <a:solidFill>
                <a:srgbClr val="FFFF00"/>
              </a:solidFill>
            </c:spPr>
          </c:marker>
          <c:dPt>
            <c:idx val="0"/>
            <c:marker>
              <c:symbol val="circle"/>
              <c:size val="15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BBA8-4F2D-A798-0BA6C3E4EC9E}"/>
              </c:ext>
            </c:extLst>
          </c:dPt>
          <c:dPt>
            <c:idx val="1"/>
            <c:marker>
              <c:symbol val="circle"/>
              <c:size val="15"/>
              <c:spPr>
                <a:solidFill>
                  <a:srgbClr val="00B05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1-BBA8-4F2D-A798-0BA6C3E4EC9E}"/>
              </c:ext>
            </c:extLst>
          </c:dPt>
          <c:dPt>
            <c:idx val="2"/>
            <c:marker>
              <c:symbol val="circle"/>
              <c:size val="15"/>
              <c:spPr>
                <a:solidFill>
                  <a:srgbClr val="00206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2-BBA8-4F2D-A798-0BA6C3E4EC9E}"/>
              </c:ext>
            </c:extLst>
          </c:dPt>
          <c:dPt>
            <c:idx val="3"/>
            <c:marker>
              <c:symbol val="circle"/>
              <c:size val="15"/>
              <c:spPr>
                <a:solidFill>
                  <a:srgbClr val="0070C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3-BBA8-4F2D-A798-0BA6C3E4EC9E}"/>
              </c:ext>
            </c:extLst>
          </c:dPt>
          <c:dPt>
            <c:idx val="4"/>
            <c:marker>
              <c:symbol val="circle"/>
              <c:size val="15"/>
              <c:spPr>
                <a:solidFill>
                  <a:srgbClr val="00B0F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4-BBA8-4F2D-A798-0BA6C3E4EC9E}"/>
              </c:ext>
            </c:extLst>
          </c:dPt>
          <c:dLbls>
            <c:dLbl>
              <c:idx val="0"/>
              <c:layout>
                <c:manualLayout>
                  <c:x val="-8.1557888927617631E-2"/>
                  <c:y val="-0.1375258073177054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A8-4F2D-A798-0BA6C3E4EC9E}"/>
                </c:ext>
              </c:extLst>
            </c:dLbl>
            <c:dLbl>
              <c:idx val="1"/>
              <c:layout>
                <c:manualLayout>
                  <c:x val="-6.4944957592657143E-2"/>
                  <c:y val="-0.1564230131837209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A8-4F2D-A798-0BA6C3E4EC9E}"/>
                </c:ext>
              </c:extLst>
            </c:dLbl>
            <c:dLbl>
              <c:idx val="2"/>
              <c:layout>
                <c:manualLayout>
                  <c:x val="-6.3702509585221334E-2"/>
                  <c:y val="-0.1700702236788499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A8-4F2D-A798-0BA6C3E4EC9E}"/>
                </c:ext>
              </c:extLst>
            </c:dLbl>
            <c:dLbl>
              <c:idx val="3"/>
              <c:layout>
                <c:manualLayout>
                  <c:x val="-6.5533867782037875E-2"/>
                  <c:y val="-0.1532740575121291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A8-4F2D-A798-0BA6C3E4EC9E}"/>
                </c:ext>
              </c:extLst>
            </c:dLbl>
            <c:dLbl>
              <c:idx val="4"/>
              <c:layout>
                <c:manualLayout>
                  <c:x val="-6.704015142713296E-2"/>
                  <c:y val="-0.1532740575121291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A8-4F2D-A798-0BA6C3E4EC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(оценка)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2.4</c:v>
                </c:pt>
                <c:pt idx="1">
                  <c:v>2.5</c:v>
                </c:pt>
                <c:pt idx="2">
                  <c:v>3.3</c:v>
                </c:pt>
                <c:pt idx="3">
                  <c:v>3.5</c:v>
                </c:pt>
                <c:pt idx="4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BA8-4F2D-A798-0BA6C3E4EC9E}"/>
            </c:ext>
          </c:extLst>
        </c:ser>
        <c:marker val="1"/>
        <c:axId val="142552064"/>
        <c:axId val="142557952"/>
      </c:lineChart>
      <c:catAx>
        <c:axId val="142552064"/>
        <c:scaling>
          <c:orientation val="minMax"/>
        </c:scaling>
        <c:delete val="1"/>
        <c:axPos val="b"/>
        <c:majorGridlines/>
        <c:numFmt formatCode="General" sourceLinked="0"/>
        <c:tickLblPos val="none"/>
        <c:crossAx val="142557952"/>
        <c:crosses val="autoZero"/>
        <c:auto val="1"/>
        <c:lblAlgn val="ctr"/>
        <c:lblOffset val="100"/>
      </c:catAx>
      <c:valAx>
        <c:axId val="142557952"/>
        <c:scaling>
          <c:orientation val="minMax"/>
        </c:scaling>
        <c:delete val="1"/>
        <c:axPos val="l"/>
        <c:numFmt formatCode="0.0" sourceLinked="1"/>
        <c:tickLblPos val="none"/>
        <c:crossAx val="1425520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33E55-9064-4669-AEE3-FF53FF79D7E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1CC85F-7488-4D9D-934C-2B569AAA19BE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33,3</a:t>
          </a:r>
        </a:p>
      </dgm:t>
    </dgm:pt>
    <dgm:pt modelId="{F604484F-3BF4-4722-B6C6-33DC017C989F}" type="parTrans" cxnId="{7767CB4C-F0E1-45CB-9535-FDEA45C530F6}">
      <dgm:prSet/>
      <dgm:spPr/>
      <dgm:t>
        <a:bodyPr/>
        <a:lstStyle/>
        <a:p>
          <a:endParaRPr lang="ru-RU"/>
        </a:p>
      </dgm:t>
    </dgm:pt>
    <dgm:pt modelId="{A5A8F40B-353D-442A-A193-145F0F0C7EE0}" type="sibTrans" cxnId="{7767CB4C-F0E1-45CB-9535-FDEA45C530F6}">
      <dgm:prSet/>
      <dgm:spPr/>
      <dgm:t>
        <a:bodyPr/>
        <a:lstStyle/>
        <a:p>
          <a:endParaRPr lang="ru-RU"/>
        </a:p>
      </dgm:t>
    </dgm:pt>
    <dgm:pt modelId="{88E3571F-A5A3-4F21-B518-FEC8979B5AB7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0,1</a:t>
          </a:r>
          <a:endParaRPr lang="ru-RU" sz="2000" b="1" dirty="0">
            <a:solidFill>
              <a:schemeClr val="tx1"/>
            </a:solidFill>
          </a:endParaRPr>
        </a:p>
      </dgm:t>
    </dgm:pt>
    <dgm:pt modelId="{35545248-637D-48D4-86AD-2F259464046D}" type="parTrans" cxnId="{A4D8D92A-4611-4506-927D-9476CC42EF20}">
      <dgm:prSet/>
      <dgm:spPr/>
      <dgm:t>
        <a:bodyPr/>
        <a:lstStyle/>
        <a:p>
          <a:endParaRPr lang="ru-RU"/>
        </a:p>
      </dgm:t>
    </dgm:pt>
    <dgm:pt modelId="{BDEDEA38-2A49-44C6-B216-DDD434054D92}" type="sibTrans" cxnId="{A4D8D92A-4611-4506-927D-9476CC42EF20}">
      <dgm:prSet/>
      <dgm:spPr/>
      <dgm:t>
        <a:bodyPr/>
        <a:lstStyle/>
        <a:p>
          <a:endParaRPr lang="ru-RU"/>
        </a:p>
      </dgm:t>
    </dgm:pt>
    <dgm:pt modelId="{B6828187-344C-4AA8-8FE3-0240FD875E00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15,5</a:t>
          </a:r>
          <a:endParaRPr lang="ru-RU" sz="2000" b="1" dirty="0">
            <a:solidFill>
              <a:schemeClr val="tx1"/>
            </a:solidFill>
          </a:endParaRPr>
        </a:p>
      </dgm:t>
    </dgm:pt>
    <dgm:pt modelId="{B82959B5-A467-4251-9EC7-B1A49880E962}" type="parTrans" cxnId="{02A356EA-E840-457D-B17C-C5A77F6281A8}">
      <dgm:prSet/>
      <dgm:spPr/>
      <dgm:t>
        <a:bodyPr/>
        <a:lstStyle/>
        <a:p>
          <a:endParaRPr lang="ru-RU"/>
        </a:p>
      </dgm:t>
    </dgm:pt>
    <dgm:pt modelId="{297E1C50-13E0-4748-8C30-0E5615E879B6}" type="sibTrans" cxnId="{02A356EA-E840-457D-B17C-C5A77F6281A8}">
      <dgm:prSet/>
      <dgm:spPr/>
      <dgm:t>
        <a:bodyPr/>
        <a:lstStyle/>
        <a:p>
          <a:endParaRPr lang="ru-RU"/>
        </a:p>
      </dgm:t>
    </dgm:pt>
    <dgm:pt modelId="{42EA9741-577E-4CC7-B1AE-99CF63FCD0B9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4,3</a:t>
          </a:r>
          <a:endParaRPr lang="ru-RU" sz="2000" b="1" dirty="0">
            <a:solidFill>
              <a:schemeClr val="tx1"/>
            </a:solidFill>
          </a:endParaRPr>
        </a:p>
      </dgm:t>
    </dgm:pt>
    <dgm:pt modelId="{FE56928C-ED9B-42A0-B8FF-0402AB887078}" type="parTrans" cxnId="{27E81D3A-B858-43C5-9F23-32D2EA5376C0}">
      <dgm:prSet/>
      <dgm:spPr/>
      <dgm:t>
        <a:bodyPr/>
        <a:lstStyle/>
        <a:p>
          <a:endParaRPr lang="ru-RU"/>
        </a:p>
      </dgm:t>
    </dgm:pt>
    <dgm:pt modelId="{FCCB43BB-2DBB-4AB4-8ADE-F8DED82C04D8}" type="sibTrans" cxnId="{27E81D3A-B858-43C5-9F23-32D2EA5376C0}">
      <dgm:prSet/>
      <dgm:spPr/>
      <dgm:t>
        <a:bodyPr/>
        <a:lstStyle/>
        <a:p>
          <a:endParaRPr lang="ru-RU"/>
        </a:p>
      </dgm:t>
    </dgm:pt>
    <dgm:pt modelId="{EBD2F3CA-E8D4-43C8-B28B-4B92274325A4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4,0</a:t>
          </a:r>
          <a:endParaRPr lang="ru-RU" sz="2000" b="1" dirty="0">
            <a:solidFill>
              <a:schemeClr val="tx1"/>
            </a:solidFill>
          </a:endParaRPr>
        </a:p>
      </dgm:t>
    </dgm:pt>
    <dgm:pt modelId="{F7826BCC-562E-4A9E-AA38-A59D47E5C8E2}" type="parTrans" cxnId="{7F18EAF9-3D73-4876-95A5-B916D4883980}">
      <dgm:prSet/>
      <dgm:spPr/>
      <dgm:t>
        <a:bodyPr/>
        <a:lstStyle/>
        <a:p>
          <a:endParaRPr lang="ru-RU"/>
        </a:p>
      </dgm:t>
    </dgm:pt>
    <dgm:pt modelId="{E437C546-CD48-4CC6-AD39-C73B977742DB}" type="sibTrans" cxnId="{7F18EAF9-3D73-4876-95A5-B916D4883980}">
      <dgm:prSet/>
      <dgm:spPr/>
      <dgm:t>
        <a:bodyPr/>
        <a:lstStyle/>
        <a:p>
          <a:endParaRPr lang="ru-RU"/>
        </a:p>
      </dgm:t>
    </dgm:pt>
    <dgm:pt modelId="{C3DD48F9-147A-4DBA-B050-5AACD61E5E4C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1,3</a:t>
          </a:r>
          <a:endParaRPr lang="ru-RU" sz="2000" b="1" dirty="0">
            <a:solidFill>
              <a:schemeClr val="tx1"/>
            </a:solidFill>
          </a:endParaRPr>
        </a:p>
      </dgm:t>
    </dgm:pt>
    <dgm:pt modelId="{663009A1-3ABC-4F75-BE80-CBF75057DA3E}" type="parTrans" cxnId="{A97B4D89-753C-4C34-8D00-F398D1FD9741}">
      <dgm:prSet/>
      <dgm:spPr/>
      <dgm:t>
        <a:bodyPr/>
        <a:lstStyle/>
        <a:p>
          <a:endParaRPr lang="ru-RU"/>
        </a:p>
      </dgm:t>
    </dgm:pt>
    <dgm:pt modelId="{69E459BC-F7B8-4914-926E-4E182A076DC4}" type="sibTrans" cxnId="{A97B4D89-753C-4C34-8D00-F398D1FD9741}">
      <dgm:prSet/>
      <dgm:spPr/>
      <dgm:t>
        <a:bodyPr/>
        <a:lstStyle/>
        <a:p>
          <a:endParaRPr lang="ru-RU"/>
        </a:p>
      </dgm:t>
    </dgm:pt>
    <dgm:pt modelId="{095C428C-FFB5-41A3-9293-57C0ACD25E1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5400">
          <a:solidFill>
            <a:srgbClr val="FFC000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Питание обучающихся, получающих начальное общее образование </a:t>
          </a:r>
          <a:endParaRPr lang="ru-RU" dirty="0"/>
        </a:p>
      </dgm:t>
    </dgm:pt>
    <dgm:pt modelId="{EF6A5E62-8889-4338-B6F2-559D8EDF69B7}" type="parTrans" cxnId="{03460C9A-D0B3-48DE-A5DD-BB0DB37E7832}">
      <dgm:prSet/>
      <dgm:spPr/>
      <dgm:t>
        <a:bodyPr/>
        <a:lstStyle/>
        <a:p>
          <a:endParaRPr lang="ru-RU"/>
        </a:p>
      </dgm:t>
    </dgm:pt>
    <dgm:pt modelId="{EBC87D45-C1BF-4907-A8A9-82E91C2E6DF5}" type="sibTrans" cxnId="{03460C9A-D0B3-48DE-A5DD-BB0DB37E7832}">
      <dgm:prSet/>
      <dgm:spPr/>
      <dgm:t>
        <a:bodyPr/>
        <a:lstStyle/>
        <a:p>
          <a:endParaRPr lang="ru-RU"/>
        </a:p>
      </dgm:t>
    </dgm:pt>
    <dgm:pt modelId="{EA5E4F50-0E8F-49D1-90C7-A6A76001C66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CCCC"/>
        </a:solidFill>
        <a:ln w="25400">
          <a:solidFill>
            <a:srgbClr val="6C45FD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Питание отдельных категорий обучающихся</a:t>
          </a:r>
          <a:endParaRPr lang="ru-RU" dirty="0"/>
        </a:p>
      </dgm:t>
    </dgm:pt>
    <dgm:pt modelId="{8BAC15E7-2C5C-4541-96A2-537ECF0D8A81}" type="parTrans" cxnId="{75002778-9029-4580-AAD8-F83896EF869A}">
      <dgm:prSet/>
      <dgm:spPr/>
      <dgm:t>
        <a:bodyPr/>
        <a:lstStyle/>
        <a:p>
          <a:endParaRPr lang="ru-RU"/>
        </a:p>
      </dgm:t>
    </dgm:pt>
    <dgm:pt modelId="{B51F2BA1-BFB4-415A-8DF2-EED75D0563C2}" type="sibTrans" cxnId="{75002778-9029-4580-AAD8-F83896EF869A}">
      <dgm:prSet/>
      <dgm:spPr/>
      <dgm:t>
        <a:bodyPr/>
        <a:lstStyle/>
        <a:p>
          <a:endParaRPr lang="ru-RU"/>
        </a:p>
      </dgm:t>
    </dgm:pt>
    <dgm:pt modelId="{D5644C71-CAF4-4491-B74C-D35A1381C415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BDC44"/>
        </a:solidFill>
        <a:ln w="25400">
          <a:solidFill>
            <a:srgbClr val="FFCCFF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Питание обучающихся с ограниченными возможностями здоровья</a:t>
          </a:r>
          <a:endParaRPr lang="ru-RU" dirty="0"/>
        </a:p>
      </dgm:t>
    </dgm:pt>
    <dgm:pt modelId="{5088CEB1-3DF4-4CCA-98E1-CD5C79F24B7D}" type="parTrans" cxnId="{C51808A4-5009-45F6-A342-F087F6281C35}">
      <dgm:prSet/>
      <dgm:spPr/>
      <dgm:t>
        <a:bodyPr/>
        <a:lstStyle/>
        <a:p>
          <a:endParaRPr lang="ru-RU"/>
        </a:p>
      </dgm:t>
    </dgm:pt>
    <dgm:pt modelId="{4635F31F-9907-491D-9C9E-9302F430C493}" type="sibTrans" cxnId="{C51808A4-5009-45F6-A342-F087F6281C35}">
      <dgm:prSet/>
      <dgm:spPr/>
      <dgm:t>
        <a:bodyPr/>
        <a:lstStyle/>
        <a:p>
          <a:endParaRPr lang="ru-RU"/>
        </a:p>
      </dgm:t>
    </dgm:pt>
    <dgm:pt modelId="{350392FA-41C0-4333-9D44-07A17B45DD4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CFFFF"/>
        </a:solidFill>
        <a:ln w="25400">
          <a:solidFill>
            <a:srgbClr val="AE0289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бесплатным питьевым молоком обучающихся 1-4 классов </a:t>
          </a:r>
          <a:endParaRPr lang="ru-RU" dirty="0"/>
        </a:p>
      </dgm:t>
    </dgm:pt>
    <dgm:pt modelId="{368126D5-9F35-4A3C-9AA8-1CFFEDAC69C3}" type="parTrans" cxnId="{406084BC-4520-4AB1-837F-9C77BAF809AC}">
      <dgm:prSet/>
      <dgm:spPr/>
      <dgm:t>
        <a:bodyPr/>
        <a:lstStyle/>
        <a:p>
          <a:endParaRPr lang="ru-RU"/>
        </a:p>
      </dgm:t>
    </dgm:pt>
    <dgm:pt modelId="{F2D90DB7-0A3E-447F-AD32-344EC7ECE40E}" type="sibTrans" cxnId="{406084BC-4520-4AB1-837F-9C77BAF809AC}">
      <dgm:prSet/>
      <dgm:spPr/>
      <dgm:t>
        <a:bodyPr/>
        <a:lstStyle/>
        <a:p>
          <a:endParaRPr lang="ru-RU"/>
        </a:p>
      </dgm:t>
    </dgm:pt>
    <dgm:pt modelId="{D74B6FF5-30A5-4834-8B65-B54F5B7A813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 w="25400">
          <a:solidFill>
            <a:srgbClr val="FFFF00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Питание детей-инвалидов</a:t>
          </a:r>
          <a:endParaRPr lang="ru-RU" dirty="0"/>
        </a:p>
      </dgm:t>
    </dgm:pt>
    <dgm:pt modelId="{B5822545-C805-4FFB-8E5C-FDD711242A7B}" type="parTrans" cxnId="{13F09519-DB68-4418-8C1B-6E07707008B1}">
      <dgm:prSet/>
      <dgm:spPr/>
      <dgm:t>
        <a:bodyPr/>
        <a:lstStyle/>
        <a:p>
          <a:endParaRPr lang="ru-RU"/>
        </a:p>
      </dgm:t>
    </dgm:pt>
    <dgm:pt modelId="{F814FBA9-8451-4320-A458-9A3A74845BEA}" type="sibTrans" cxnId="{13F09519-DB68-4418-8C1B-6E07707008B1}">
      <dgm:prSet/>
      <dgm:spPr/>
      <dgm:t>
        <a:bodyPr/>
        <a:lstStyle/>
        <a:p>
          <a:endParaRPr lang="ru-RU"/>
        </a:p>
      </dgm:t>
    </dgm:pt>
    <dgm:pt modelId="{9A8820A2-26BA-45D2-988D-BB354A43E235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25400">
          <a:solidFill>
            <a:srgbClr val="15C0FD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Питание обучающихся, пребывающих на полном государственном обеспечении </a:t>
          </a:r>
          <a:endParaRPr lang="ru-RU" dirty="0"/>
        </a:p>
      </dgm:t>
    </dgm:pt>
    <dgm:pt modelId="{C04A6D68-4F3A-4AD6-AC21-D3EC9A60FB4E}" type="parTrans" cxnId="{6E926B53-8534-45F4-AAFA-AED310CF9D25}">
      <dgm:prSet/>
      <dgm:spPr/>
      <dgm:t>
        <a:bodyPr/>
        <a:lstStyle/>
        <a:p>
          <a:endParaRPr lang="ru-RU"/>
        </a:p>
      </dgm:t>
    </dgm:pt>
    <dgm:pt modelId="{78A8C724-EB36-479F-A254-570D229D7931}" type="sibTrans" cxnId="{6E926B53-8534-45F4-AAFA-AED310CF9D25}">
      <dgm:prSet/>
      <dgm:spPr/>
      <dgm:t>
        <a:bodyPr/>
        <a:lstStyle/>
        <a:p>
          <a:endParaRPr lang="ru-RU"/>
        </a:p>
      </dgm:t>
    </dgm:pt>
    <dgm:pt modelId="{65C77FFE-992B-4335-8615-18A3635E0D64}" type="pres">
      <dgm:prSet presAssocID="{3A533E55-9064-4669-AEE3-FF53FF79D7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8C47DA-E373-41EA-914C-C387CD317078}" type="pres">
      <dgm:prSet presAssocID="{401CC85F-7488-4D9D-934C-2B569AAA19BE}" presName="composite" presStyleCnt="0"/>
      <dgm:spPr/>
    </dgm:pt>
    <dgm:pt modelId="{806196AD-D273-466A-91BD-1E5E02FA7E9A}" type="pres">
      <dgm:prSet presAssocID="{401CC85F-7488-4D9D-934C-2B569AAA19B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88687-49D1-495B-94FD-8C09F065D3BE}" type="pres">
      <dgm:prSet presAssocID="{401CC85F-7488-4D9D-934C-2B569AAA19BE}" presName="descendantText" presStyleLbl="alignAcc1" presStyleIdx="0" presStyleCnt="6" custLinFactNeighborX="-77" custLinFactNeighborY="2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2DFD5-841E-4D5B-A092-7BBC20394318}" type="pres">
      <dgm:prSet presAssocID="{A5A8F40B-353D-442A-A193-145F0F0C7EE0}" presName="sp" presStyleCnt="0"/>
      <dgm:spPr/>
    </dgm:pt>
    <dgm:pt modelId="{CE4FED93-6B3D-40DD-BFF4-DA5B799E975D}" type="pres">
      <dgm:prSet presAssocID="{B6828187-344C-4AA8-8FE3-0240FD875E00}" presName="composite" presStyleCnt="0"/>
      <dgm:spPr/>
    </dgm:pt>
    <dgm:pt modelId="{A71DECCE-CFA4-4989-876B-91835146E6AE}" type="pres">
      <dgm:prSet presAssocID="{B6828187-344C-4AA8-8FE3-0240FD875E00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F62FA-F5AA-499B-94BC-28BA0502E224}" type="pres">
      <dgm:prSet presAssocID="{B6828187-344C-4AA8-8FE3-0240FD875E00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3E72F-36F7-4DA7-8B46-1408CD919C1A}" type="pres">
      <dgm:prSet presAssocID="{297E1C50-13E0-4748-8C30-0E5615E879B6}" presName="sp" presStyleCnt="0"/>
      <dgm:spPr/>
    </dgm:pt>
    <dgm:pt modelId="{66D4CACB-D1AD-4392-B661-B85D1B8E8A0A}" type="pres">
      <dgm:prSet presAssocID="{42EA9741-577E-4CC7-B1AE-99CF63FCD0B9}" presName="composite" presStyleCnt="0"/>
      <dgm:spPr/>
    </dgm:pt>
    <dgm:pt modelId="{61E084B1-B807-4813-A884-A8BA8AD967D3}" type="pres">
      <dgm:prSet presAssocID="{42EA9741-577E-4CC7-B1AE-99CF63FCD0B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B2230-3A50-4D5B-A0D5-845A50DCB4BE}" type="pres">
      <dgm:prSet presAssocID="{42EA9741-577E-4CC7-B1AE-99CF63FCD0B9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A68BE-F2F5-42C9-8442-6943C8CCA7D2}" type="pres">
      <dgm:prSet presAssocID="{FCCB43BB-2DBB-4AB4-8ADE-F8DED82C04D8}" presName="sp" presStyleCnt="0"/>
      <dgm:spPr/>
    </dgm:pt>
    <dgm:pt modelId="{5A9B8220-EB7A-4859-A759-AD73867A3C8A}" type="pres">
      <dgm:prSet presAssocID="{EBD2F3CA-E8D4-43C8-B28B-4B92274325A4}" presName="composite" presStyleCnt="0"/>
      <dgm:spPr/>
    </dgm:pt>
    <dgm:pt modelId="{E6F8B7E6-1F9F-454C-ACA4-0B58110670D7}" type="pres">
      <dgm:prSet presAssocID="{EBD2F3CA-E8D4-43C8-B28B-4B92274325A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7F885-E5C8-4F37-A722-4E1A2F69E407}" type="pres">
      <dgm:prSet presAssocID="{EBD2F3CA-E8D4-43C8-B28B-4B92274325A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89A78-4C06-459C-BCBB-B7A164A61164}" type="pres">
      <dgm:prSet presAssocID="{E437C546-CD48-4CC6-AD39-C73B977742DB}" presName="sp" presStyleCnt="0"/>
      <dgm:spPr/>
    </dgm:pt>
    <dgm:pt modelId="{2619E78E-CB00-4815-84D4-9F3288E785B2}" type="pres">
      <dgm:prSet presAssocID="{C3DD48F9-147A-4DBA-B050-5AACD61E5E4C}" presName="composite" presStyleCnt="0"/>
      <dgm:spPr/>
    </dgm:pt>
    <dgm:pt modelId="{B6F28A1A-C05F-4A12-BA6A-00C7CE2DC137}" type="pres">
      <dgm:prSet presAssocID="{C3DD48F9-147A-4DBA-B050-5AACD61E5E4C}" presName="parentText" presStyleLbl="alignNode1" presStyleIdx="4" presStyleCnt="6" custLinFactNeighborX="0" custLinFactNeighborY="-2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9F48F-5DC4-4603-9057-36B11B8B7EAA}" type="pres">
      <dgm:prSet presAssocID="{C3DD48F9-147A-4DBA-B050-5AACD61E5E4C}" presName="descendantText" presStyleLbl="alignAcc1" presStyleIdx="4" presStyleCnt="6" custLinFactNeighborX="733" custLinFactNeighborY="-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CD0D8-BBED-43F2-A6F0-D6C572476C33}" type="pres">
      <dgm:prSet presAssocID="{69E459BC-F7B8-4914-926E-4E182A076DC4}" presName="sp" presStyleCnt="0"/>
      <dgm:spPr/>
    </dgm:pt>
    <dgm:pt modelId="{6D317248-D885-4FB9-8E68-8D5074750CF4}" type="pres">
      <dgm:prSet presAssocID="{88E3571F-A5A3-4F21-B518-FEC8979B5AB7}" presName="composite" presStyleCnt="0"/>
      <dgm:spPr/>
    </dgm:pt>
    <dgm:pt modelId="{B7FFE92F-1FBF-468E-A369-4F51E710E632}" type="pres">
      <dgm:prSet presAssocID="{88E3571F-A5A3-4F21-B518-FEC8979B5AB7}" presName="parentText" presStyleLbl="alignNode1" presStyleIdx="5" presStyleCnt="6" custLinFactNeighborX="0" custLinFactNeighborY="39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D0F25-CE6E-4F87-9487-0D52AE51D400}" type="pres">
      <dgm:prSet presAssocID="{88E3571F-A5A3-4F21-B518-FEC8979B5AB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67CB4C-F0E1-45CB-9535-FDEA45C530F6}" srcId="{3A533E55-9064-4669-AEE3-FF53FF79D7EB}" destId="{401CC85F-7488-4D9D-934C-2B569AAA19BE}" srcOrd="0" destOrd="0" parTransId="{F604484F-3BF4-4722-B6C6-33DC017C989F}" sibTransId="{A5A8F40B-353D-442A-A193-145F0F0C7EE0}"/>
    <dgm:cxn modelId="{89C779D3-3687-4E88-BB8A-4CE7E884C7ED}" type="presOf" srcId="{EBD2F3CA-E8D4-43C8-B28B-4B92274325A4}" destId="{E6F8B7E6-1F9F-454C-ACA4-0B58110670D7}" srcOrd="0" destOrd="0" presId="urn:microsoft.com/office/officeart/2005/8/layout/chevron2"/>
    <dgm:cxn modelId="{2C1F7156-DD2F-4904-85AF-D48497D6CB94}" type="presOf" srcId="{42EA9741-577E-4CC7-B1AE-99CF63FCD0B9}" destId="{61E084B1-B807-4813-A884-A8BA8AD967D3}" srcOrd="0" destOrd="0" presId="urn:microsoft.com/office/officeart/2005/8/layout/chevron2"/>
    <dgm:cxn modelId="{03460C9A-D0B3-48DE-A5DD-BB0DB37E7832}" srcId="{401CC85F-7488-4D9D-934C-2B569AAA19BE}" destId="{095C428C-FFB5-41A3-9293-57C0ACD25E1D}" srcOrd="0" destOrd="0" parTransId="{EF6A5E62-8889-4338-B6F2-559D8EDF69B7}" sibTransId="{EBC87D45-C1BF-4907-A8A9-82E91C2E6DF5}"/>
    <dgm:cxn modelId="{C51808A4-5009-45F6-A342-F087F6281C35}" srcId="{42EA9741-577E-4CC7-B1AE-99CF63FCD0B9}" destId="{D5644C71-CAF4-4491-B74C-D35A1381C415}" srcOrd="0" destOrd="0" parTransId="{5088CEB1-3DF4-4CCA-98E1-CD5C79F24B7D}" sibTransId="{4635F31F-9907-491D-9C9E-9302F430C493}"/>
    <dgm:cxn modelId="{B80E0763-332D-47F8-85A9-F9EC0FF517FC}" type="presOf" srcId="{D5644C71-CAF4-4491-B74C-D35A1381C415}" destId="{F18B2230-3A50-4D5B-A0D5-845A50DCB4BE}" srcOrd="0" destOrd="0" presId="urn:microsoft.com/office/officeart/2005/8/layout/chevron2"/>
    <dgm:cxn modelId="{13F09519-DB68-4418-8C1B-6E07707008B1}" srcId="{C3DD48F9-147A-4DBA-B050-5AACD61E5E4C}" destId="{D74B6FF5-30A5-4834-8B65-B54F5B7A8135}" srcOrd="0" destOrd="0" parTransId="{B5822545-C805-4FFB-8E5C-FDD711242A7B}" sibTransId="{F814FBA9-8451-4320-A458-9A3A74845BEA}"/>
    <dgm:cxn modelId="{02A356EA-E840-457D-B17C-C5A77F6281A8}" srcId="{3A533E55-9064-4669-AEE3-FF53FF79D7EB}" destId="{B6828187-344C-4AA8-8FE3-0240FD875E00}" srcOrd="1" destOrd="0" parTransId="{B82959B5-A467-4251-9EC7-B1A49880E962}" sibTransId="{297E1C50-13E0-4748-8C30-0E5615E879B6}"/>
    <dgm:cxn modelId="{1CD86934-E1C4-451C-A2BF-72BC3A3F39E0}" type="presOf" srcId="{C3DD48F9-147A-4DBA-B050-5AACD61E5E4C}" destId="{B6F28A1A-C05F-4A12-BA6A-00C7CE2DC137}" srcOrd="0" destOrd="0" presId="urn:microsoft.com/office/officeart/2005/8/layout/chevron2"/>
    <dgm:cxn modelId="{A97B4D89-753C-4C34-8D00-F398D1FD9741}" srcId="{3A533E55-9064-4669-AEE3-FF53FF79D7EB}" destId="{C3DD48F9-147A-4DBA-B050-5AACD61E5E4C}" srcOrd="4" destOrd="0" parTransId="{663009A1-3ABC-4F75-BE80-CBF75057DA3E}" sibTransId="{69E459BC-F7B8-4914-926E-4E182A076DC4}"/>
    <dgm:cxn modelId="{7F18EAF9-3D73-4876-95A5-B916D4883980}" srcId="{3A533E55-9064-4669-AEE3-FF53FF79D7EB}" destId="{EBD2F3CA-E8D4-43C8-B28B-4B92274325A4}" srcOrd="3" destOrd="0" parTransId="{F7826BCC-562E-4A9E-AA38-A59D47E5C8E2}" sibTransId="{E437C546-CD48-4CC6-AD39-C73B977742DB}"/>
    <dgm:cxn modelId="{B71E2BF4-C128-4502-9EC1-E8043C5EA2FA}" type="presOf" srcId="{3A533E55-9064-4669-AEE3-FF53FF79D7EB}" destId="{65C77FFE-992B-4335-8615-18A3635E0D64}" srcOrd="0" destOrd="0" presId="urn:microsoft.com/office/officeart/2005/8/layout/chevron2"/>
    <dgm:cxn modelId="{75002778-9029-4580-AAD8-F83896EF869A}" srcId="{B6828187-344C-4AA8-8FE3-0240FD875E00}" destId="{EA5E4F50-0E8F-49D1-90C7-A6A76001C66B}" srcOrd="0" destOrd="0" parTransId="{8BAC15E7-2C5C-4541-96A2-537ECF0D8A81}" sibTransId="{B51F2BA1-BFB4-415A-8DF2-EED75D0563C2}"/>
    <dgm:cxn modelId="{3AFE44BF-ACB7-4938-8DBC-90EBAA343151}" type="presOf" srcId="{D74B6FF5-30A5-4834-8B65-B54F5B7A8135}" destId="{FA39F48F-5DC4-4603-9057-36B11B8B7EAA}" srcOrd="0" destOrd="0" presId="urn:microsoft.com/office/officeart/2005/8/layout/chevron2"/>
    <dgm:cxn modelId="{406084BC-4520-4AB1-837F-9C77BAF809AC}" srcId="{EBD2F3CA-E8D4-43C8-B28B-4B92274325A4}" destId="{350392FA-41C0-4333-9D44-07A17B45DD44}" srcOrd="0" destOrd="0" parTransId="{368126D5-9F35-4A3C-9AA8-1CFFEDAC69C3}" sibTransId="{F2D90DB7-0A3E-447F-AD32-344EC7ECE40E}"/>
    <dgm:cxn modelId="{6E926B53-8534-45F4-AAFA-AED310CF9D25}" srcId="{88E3571F-A5A3-4F21-B518-FEC8979B5AB7}" destId="{9A8820A2-26BA-45D2-988D-BB354A43E235}" srcOrd="0" destOrd="0" parTransId="{C04A6D68-4F3A-4AD6-AC21-D3EC9A60FB4E}" sibTransId="{78A8C724-EB36-479F-A254-570D229D7931}"/>
    <dgm:cxn modelId="{2D5E6B5A-53A2-469C-9E0E-2CC7F1BFC6A9}" type="presOf" srcId="{88E3571F-A5A3-4F21-B518-FEC8979B5AB7}" destId="{B7FFE92F-1FBF-468E-A369-4F51E710E632}" srcOrd="0" destOrd="0" presId="urn:microsoft.com/office/officeart/2005/8/layout/chevron2"/>
    <dgm:cxn modelId="{9E181E45-5E7C-4F8E-8AAB-2FA964F28A16}" type="presOf" srcId="{095C428C-FFB5-41A3-9293-57C0ACD25E1D}" destId="{89688687-49D1-495B-94FD-8C09F065D3BE}" srcOrd="0" destOrd="0" presId="urn:microsoft.com/office/officeart/2005/8/layout/chevron2"/>
    <dgm:cxn modelId="{5CE595BB-8CDD-4D80-8145-6E688AD8D85C}" type="presOf" srcId="{350392FA-41C0-4333-9D44-07A17B45DD44}" destId="{1A37F885-E5C8-4F37-A722-4E1A2F69E407}" srcOrd="0" destOrd="0" presId="urn:microsoft.com/office/officeart/2005/8/layout/chevron2"/>
    <dgm:cxn modelId="{27E81D3A-B858-43C5-9F23-32D2EA5376C0}" srcId="{3A533E55-9064-4669-AEE3-FF53FF79D7EB}" destId="{42EA9741-577E-4CC7-B1AE-99CF63FCD0B9}" srcOrd="2" destOrd="0" parTransId="{FE56928C-ED9B-42A0-B8FF-0402AB887078}" sibTransId="{FCCB43BB-2DBB-4AB4-8ADE-F8DED82C04D8}"/>
    <dgm:cxn modelId="{A1A68D41-A92E-4EE8-B54C-FFF4090424C0}" type="presOf" srcId="{401CC85F-7488-4D9D-934C-2B569AAA19BE}" destId="{806196AD-D273-466A-91BD-1E5E02FA7E9A}" srcOrd="0" destOrd="0" presId="urn:microsoft.com/office/officeart/2005/8/layout/chevron2"/>
    <dgm:cxn modelId="{284C1E2A-DD57-4EE0-B287-68C1E325C9F5}" type="presOf" srcId="{B6828187-344C-4AA8-8FE3-0240FD875E00}" destId="{A71DECCE-CFA4-4989-876B-91835146E6AE}" srcOrd="0" destOrd="0" presId="urn:microsoft.com/office/officeart/2005/8/layout/chevron2"/>
    <dgm:cxn modelId="{B6553C88-6BD6-4CF3-9426-0E3561A6FFFD}" type="presOf" srcId="{EA5E4F50-0E8F-49D1-90C7-A6A76001C66B}" destId="{92CF62FA-F5AA-499B-94BC-28BA0502E224}" srcOrd="0" destOrd="0" presId="urn:microsoft.com/office/officeart/2005/8/layout/chevron2"/>
    <dgm:cxn modelId="{8CCB5743-CB02-49C1-A781-68295B07289B}" type="presOf" srcId="{9A8820A2-26BA-45D2-988D-BB354A43E235}" destId="{523D0F25-CE6E-4F87-9487-0D52AE51D400}" srcOrd="0" destOrd="0" presId="urn:microsoft.com/office/officeart/2005/8/layout/chevron2"/>
    <dgm:cxn modelId="{A4D8D92A-4611-4506-927D-9476CC42EF20}" srcId="{3A533E55-9064-4669-AEE3-FF53FF79D7EB}" destId="{88E3571F-A5A3-4F21-B518-FEC8979B5AB7}" srcOrd="5" destOrd="0" parTransId="{35545248-637D-48D4-86AD-2F259464046D}" sibTransId="{BDEDEA38-2A49-44C6-B216-DDD434054D92}"/>
    <dgm:cxn modelId="{920A680B-BB45-41BD-87DA-DB971F7050E8}" type="presParOf" srcId="{65C77FFE-992B-4335-8615-18A3635E0D64}" destId="{C88C47DA-E373-41EA-914C-C387CD317078}" srcOrd="0" destOrd="0" presId="urn:microsoft.com/office/officeart/2005/8/layout/chevron2"/>
    <dgm:cxn modelId="{61E36BE7-F7C1-4CE9-8E2E-ABA44022585D}" type="presParOf" srcId="{C88C47DA-E373-41EA-914C-C387CD317078}" destId="{806196AD-D273-466A-91BD-1E5E02FA7E9A}" srcOrd="0" destOrd="0" presId="urn:microsoft.com/office/officeart/2005/8/layout/chevron2"/>
    <dgm:cxn modelId="{7028389A-83D7-4894-A919-050398879223}" type="presParOf" srcId="{C88C47DA-E373-41EA-914C-C387CD317078}" destId="{89688687-49D1-495B-94FD-8C09F065D3BE}" srcOrd="1" destOrd="0" presId="urn:microsoft.com/office/officeart/2005/8/layout/chevron2"/>
    <dgm:cxn modelId="{A2E10983-EFAC-47D1-86B3-E6F957EB171E}" type="presParOf" srcId="{65C77FFE-992B-4335-8615-18A3635E0D64}" destId="{2012DFD5-841E-4D5B-A092-7BBC20394318}" srcOrd="1" destOrd="0" presId="urn:microsoft.com/office/officeart/2005/8/layout/chevron2"/>
    <dgm:cxn modelId="{F9F0B6C5-28E1-43EB-978B-71B7D4C721B7}" type="presParOf" srcId="{65C77FFE-992B-4335-8615-18A3635E0D64}" destId="{CE4FED93-6B3D-40DD-BFF4-DA5B799E975D}" srcOrd="2" destOrd="0" presId="urn:microsoft.com/office/officeart/2005/8/layout/chevron2"/>
    <dgm:cxn modelId="{D67C6783-E78E-431F-BFD7-23433FFA4423}" type="presParOf" srcId="{CE4FED93-6B3D-40DD-BFF4-DA5B799E975D}" destId="{A71DECCE-CFA4-4989-876B-91835146E6AE}" srcOrd="0" destOrd="0" presId="urn:microsoft.com/office/officeart/2005/8/layout/chevron2"/>
    <dgm:cxn modelId="{C82DE545-40A3-49FC-8B26-A44140BBD4AD}" type="presParOf" srcId="{CE4FED93-6B3D-40DD-BFF4-DA5B799E975D}" destId="{92CF62FA-F5AA-499B-94BC-28BA0502E224}" srcOrd="1" destOrd="0" presId="urn:microsoft.com/office/officeart/2005/8/layout/chevron2"/>
    <dgm:cxn modelId="{C5471047-7965-421C-A9B0-E7848FDACCB9}" type="presParOf" srcId="{65C77FFE-992B-4335-8615-18A3635E0D64}" destId="{4EA3E72F-36F7-4DA7-8B46-1408CD919C1A}" srcOrd="3" destOrd="0" presId="urn:microsoft.com/office/officeart/2005/8/layout/chevron2"/>
    <dgm:cxn modelId="{22FD6320-C31D-4BAA-ADA8-AFB14FE860DB}" type="presParOf" srcId="{65C77FFE-992B-4335-8615-18A3635E0D64}" destId="{66D4CACB-D1AD-4392-B661-B85D1B8E8A0A}" srcOrd="4" destOrd="0" presId="urn:microsoft.com/office/officeart/2005/8/layout/chevron2"/>
    <dgm:cxn modelId="{4E0F51DB-D62B-4431-9612-CE44EE5CEA44}" type="presParOf" srcId="{66D4CACB-D1AD-4392-B661-B85D1B8E8A0A}" destId="{61E084B1-B807-4813-A884-A8BA8AD967D3}" srcOrd="0" destOrd="0" presId="urn:microsoft.com/office/officeart/2005/8/layout/chevron2"/>
    <dgm:cxn modelId="{91A2C3AC-F0EE-4425-B4D1-17CA39E5A21A}" type="presParOf" srcId="{66D4CACB-D1AD-4392-B661-B85D1B8E8A0A}" destId="{F18B2230-3A50-4D5B-A0D5-845A50DCB4BE}" srcOrd="1" destOrd="0" presId="urn:microsoft.com/office/officeart/2005/8/layout/chevron2"/>
    <dgm:cxn modelId="{CE575B02-90AF-4C4F-8A91-B9873776AF94}" type="presParOf" srcId="{65C77FFE-992B-4335-8615-18A3635E0D64}" destId="{156A68BE-F2F5-42C9-8442-6943C8CCA7D2}" srcOrd="5" destOrd="0" presId="urn:microsoft.com/office/officeart/2005/8/layout/chevron2"/>
    <dgm:cxn modelId="{4C0B8C56-AE1A-4D8B-A170-C53A0E048D17}" type="presParOf" srcId="{65C77FFE-992B-4335-8615-18A3635E0D64}" destId="{5A9B8220-EB7A-4859-A759-AD73867A3C8A}" srcOrd="6" destOrd="0" presId="urn:microsoft.com/office/officeart/2005/8/layout/chevron2"/>
    <dgm:cxn modelId="{B7862C4C-3E4D-4A76-AF10-C3020E30D06A}" type="presParOf" srcId="{5A9B8220-EB7A-4859-A759-AD73867A3C8A}" destId="{E6F8B7E6-1F9F-454C-ACA4-0B58110670D7}" srcOrd="0" destOrd="0" presId="urn:microsoft.com/office/officeart/2005/8/layout/chevron2"/>
    <dgm:cxn modelId="{42E29339-D99F-490E-90C8-C60B2310843D}" type="presParOf" srcId="{5A9B8220-EB7A-4859-A759-AD73867A3C8A}" destId="{1A37F885-E5C8-4F37-A722-4E1A2F69E407}" srcOrd="1" destOrd="0" presId="urn:microsoft.com/office/officeart/2005/8/layout/chevron2"/>
    <dgm:cxn modelId="{35672F3C-1162-4D85-BDA8-9A11873F190C}" type="presParOf" srcId="{65C77FFE-992B-4335-8615-18A3635E0D64}" destId="{EF789A78-4C06-459C-BCBB-B7A164A61164}" srcOrd="7" destOrd="0" presId="urn:microsoft.com/office/officeart/2005/8/layout/chevron2"/>
    <dgm:cxn modelId="{76AB7474-860C-473E-9EE5-41DDB8ECDBAD}" type="presParOf" srcId="{65C77FFE-992B-4335-8615-18A3635E0D64}" destId="{2619E78E-CB00-4815-84D4-9F3288E785B2}" srcOrd="8" destOrd="0" presId="urn:microsoft.com/office/officeart/2005/8/layout/chevron2"/>
    <dgm:cxn modelId="{9C72BBAD-C78A-4085-B2A4-E319E8D11DCD}" type="presParOf" srcId="{2619E78E-CB00-4815-84D4-9F3288E785B2}" destId="{B6F28A1A-C05F-4A12-BA6A-00C7CE2DC137}" srcOrd="0" destOrd="0" presId="urn:microsoft.com/office/officeart/2005/8/layout/chevron2"/>
    <dgm:cxn modelId="{DB1701F8-D5C4-4199-BC0B-19707D627298}" type="presParOf" srcId="{2619E78E-CB00-4815-84D4-9F3288E785B2}" destId="{FA39F48F-5DC4-4603-9057-36B11B8B7EAA}" srcOrd="1" destOrd="0" presId="urn:microsoft.com/office/officeart/2005/8/layout/chevron2"/>
    <dgm:cxn modelId="{E1C4BBA4-4B82-46F6-9A42-D3F9FE99CDC4}" type="presParOf" srcId="{65C77FFE-992B-4335-8615-18A3635E0D64}" destId="{5E6CD0D8-BBED-43F2-A6F0-D6C572476C33}" srcOrd="9" destOrd="0" presId="urn:microsoft.com/office/officeart/2005/8/layout/chevron2"/>
    <dgm:cxn modelId="{DEAAF3B3-F4AF-4333-8FD1-CD3F116B5089}" type="presParOf" srcId="{65C77FFE-992B-4335-8615-18A3635E0D64}" destId="{6D317248-D885-4FB9-8E68-8D5074750CF4}" srcOrd="10" destOrd="0" presId="urn:microsoft.com/office/officeart/2005/8/layout/chevron2"/>
    <dgm:cxn modelId="{3FAB779E-5515-476D-9552-999183152B82}" type="presParOf" srcId="{6D317248-D885-4FB9-8E68-8D5074750CF4}" destId="{B7FFE92F-1FBF-468E-A369-4F51E710E632}" srcOrd="0" destOrd="0" presId="urn:microsoft.com/office/officeart/2005/8/layout/chevron2"/>
    <dgm:cxn modelId="{A1BDCD1B-AF42-4F46-9421-B00DB958FA58}" type="presParOf" srcId="{6D317248-D885-4FB9-8E68-8D5074750CF4}" destId="{523D0F25-CE6E-4F87-9487-0D52AE51D4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A296A5-F605-4AC9-B325-0BEF64BD2194}" type="doc">
      <dgm:prSet loTypeId="urn:microsoft.com/office/officeart/2005/8/layout/vList3#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2802FE7-7FDB-4845-AA41-5B7580B1D2DC}">
      <dgm:prSet custT="1"/>
      <dgm:spPr>
        <a:solidFill>
          <a:srgbClr val="FFCCFF"/>
        </a:solidFill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 перечня проектов народных инициатив – 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16,3 млн.рублей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AAE17C-3E67-4BFF-B1E4-87161F06C49D}" type="parTrans" cxnId="{F11C5F29-C07E-4A2E-A941-933387E45D70}">
      <dgm:prSet/>
      <dgm:spPr/>
      <dgm:t>
        <a:bodyPr/>
        <a:lstStyle/>
        <a:p>
          <a:endParaRPr lang="ru-RU"/>
        </a:p>
      </dgm:t>
    </dgm:pt>
    <dgm:pt modelId="{D14E6AE3-C8E9-4524-93C4-2A477CFCA0DD}" type="sibTrans" cxnId="{F11C5F29-C07E-4A2E-A941-933387E45D70}">
      <dgm:prSet/>
      <dgm:spPr/>
      <dgm:t>
        <a:bodyPr/>
        <a:lstStyle/>
        <a:p>
          <a:endParaRPr lang="ru-RU"/>
        </a:p>
      </dgm:t>
    </dgm:pt>
    <dgm:pt modelId="{2F317C17-CDDB-4F63-84EF-81D4468421E8}">
      <dgm:prSet custT="1"/>
      <dgm:spPr>
        <a:solidFill>
          <a:srgbClr val="CCFFFF"/>
        </a:solidFill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инициативных проектов в соответствии с Положением о реализации инициативных проектов на территории муниципального образования – «город Тулун», утвержденного решением Думы городского округа от 30.06.2021 № 16-ДГО -</a:t>
          </a: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0,3 млн.рублей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85ACEB-5B7A-48F8-B771-ED636BE47EC9}" type="parTrans" cxnId="{A98BAF1B-92B9-4984-BADB-AFB96E248392}">
      <dgm:prSet/>
      <dgm:spPr/>
      <dgm:t>
        <a:bodyPr/>
        <a:lstStyle/>
        <a:p>
          <a:endParaRPr lang="ru-RU"/>
        </a:p>
      </dgm:t>
    </dgm:pt>
    <dgm:pt modelId="{5855BBB7-099D-4750-AD70-6E42FED9C8EF}" type="sibTrans" cxnId="{A98BAF1B-92B9-4984-BADB-AFB96E248392}">
      <dgm:prSet/>
      <dgm:spPr/>
      <dgm:t>
        <a:bodyPr/>
        <a:lstStyle/>
        <a:p>
          <a:endParaRPr lang="ru-RU"/>
        </a:p>
      </dgm:t>
    </dgm:pt>
    <dgm:pt modelId="{0BFE8F57-D295-461B-A49A-5669107C26DA}">
      <dgm:prSet custT="1"/>
      <dgm:spPr>
        <a:solidFill>
          <a:srgbClr val="CCFF99"/>
        </a:solidFill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Средства резервного  фонда для финансового обеспечения непредвиденных расходов, в том числе на проведение аварийно-восстановительных работ и мероприятий, связанных с предупреждением и ликвидацией последствий чрезвычайных ситуаций –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0,7 млн.рублей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AA873-E8C1-4B3C-8E26-A48CF8914BA9}" type="parTrans" cxnId="{4EBF4213-5B63-439E-8DB3-D55E4AFC538E}">
      <dgm:prSet/>
      <dgm:spPr/>
      <dgm:t>
        <a:bodyPr/>
        <a:lstStyle/>
        <a:p>
          <a:endParaRPr lang="ru-RU"/>
        </a:p>
      </dgm:t>
    </dgm:pt>
    <dgm:pt modelId="{FBE20AAB-9223-4ED5-A481-96CB6A9B9D65}" type="sibTrans" cxnId="{4EBF4213-5B63-439E-8DB3-D55E4AFC538E}">
      <dgm:prSet/>
      <dgm:spPr/>
      <dgm:t>
        <a:bodyPr/>
        <a:lstStyle/>
        <a:p>
          <a:endParaRPr lang="ru-RU"/>
        </a:p>
      </dgm:t>
    </dgm:pt>
    <dgm:pt modelId="{06263AAD-BF64-4DC0-B083-F873BEA01AA5}" type="pres">
      <dgm:prSet presAssocID="{5FA296A5-F605-4AC9-B325-0BEF64BD21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06673D-404A-44E4-86FD-BF48771E21D8}" type="pres">
      <dgm:prSet presAssocID="{72802FE7-7FDB-4845-AA41-5B7580B1D2DC}" presName="composite" presStyleCnt="0"/>
      <dgm:spPr/>
      <dgm:t>
        <a:bodyPr/>
        <a:lstStyle/>
        <a:p>
          <a:endParaRPr lang="ru-RU"/>
        </a:p>
      </dgm:t>
    </dgm:pt>
    <dgm:pt modelId="{7BC84AEE-F1AF-46D2-9AD8-99B5A8775BC6}" type="pres">
      <dgm:prSet presAssocID="{72802FE7-7FDB-4845-AA41-5B7580B1D2DC}" presName="imgShp" presStyleLbl="fgImgPlace1" presStyleIdx="0" presStyleCnt="3" custLinFactNeighborX="-83947" custLinFactNeighborY="4420"/>
      <dgm:spPr>
        <a:blipFill>
          <a:blip xmlns:r="http://schemas.openxmlformats.org/officeDocument/2006/relationships" r:embed="rId1">
            <a:extLst/>
          </a:blip>
          <a:srcRect/>
          <a:stretch>
            <a:fillRect l="-35000" r="-35000"/>
          </a:stretch>
        </a:blipFill>
      </dgm:spPr>
      <dgm:t>
        <a:bodyPr/>
        <a:lstStyle/>
        <a:p>
          <a:endParaRPr lang="ru-RU"/>
        </a:p>
      </dgm:t>
    </dgm:pt>
    <dgm:pt modelId="{2FA7EF2A-70E0-48FF-B83E-A357571033F2}" type="pres">
      <dgm:prSet presAssocID="{72802FE7-7FDB-4845-AA41-5B7580B1D2DC}" presName="txShp" presStyleLbl="node1" presStyleIdx="0" presStyleCnt="3" custScaleX="129454" custScaleY="91335" custLinFactNeighborX="254" custLinFactNeighborY="2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3F535-C769-4548-A5D5-D04BDA56A2E9}" type="pres">
      <dgm:prSet presAssocID="{D14E6AE3-C8E9-4524-93C4-2A477CFCA0DD}" presName="spacing" presStyleCnt="0"/>
      <dgm:spPr/>
      <dgm:t>
        <a:bodyPr/>
        <a:lstStyle/>
        <a:p>
          <a:endParaRPr lang="ru-RU"/>
        </a:p>
      </dgm:t>
    </dgm:pt>
    <dgm:pt modelId="{09F27B8F-564D-419D-94B4-3162F30244E2}" type="pres">
      <dgm:prSet presAssocID="{2F317C17-CDDB-4F63-84EF-81D4468421E8}" presName="composite" presStyleCnt="0"/>
      <dgm:spPr/>
      <dgm:t>
        <a:bodyPr/>
        <a:lstStyle/>
        <a:p>
          <a:endParaRPr lang="ru-RU"/>
        </a:p>
      </dgm:t>
    </dgm:pt>
    <dgm:pt modelId="{43B60CE3-8BB2-4A81-8011-0C735DED7070}" type="pres">
      <dgm:prSet presAssocID="{2F317C17-CDDB-4F63-84EF-81D4468421E8}" presName="imgShp" presStyleLbl="fgImgPlace1" presStyleIdx="1" presStyleCnt="3" custLinFactNeighborX="-88035" custLinFactNeighborY="-22056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3EE2FE5-FEB9-44AF-8479-FFABCA0F3238}" type="pres">
      <dgm:prSet presAssocID="{2F317C17-CDDB-4F63-84EF-81D4468421E8}" presName="txShp" presStyleLbl="node1" presStyleIdx="1" presStyleCnt="3" custScaleX="129454" custScaleY="147299" custLinFactNeighborX="-109" custLinFactNeighborY="-13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B540B-183C-4342-8247-7BCAFE4ADACA}" type="pres">
      <dgm:prSet presAssocID="{5855BBB7-099D-4750-AD70-6E42FED9C8EF}" presName="spacing" presStyleCnt="0"/>
      <dgm:spPr/>
      <dgm:t>
        <a:bodyPr/>
        <a:lstStyle/>
        <a:p>
          <a:endParaRPr lang="ru-RU"/>
        </a:p>
      </dgm:t>
    </dgm:pt>
    <dgm:pt modelId="{8E2CEAB3-DD21-4359-BDFD-D30D4A60BB8B}" type="pres">
      <dgm:prSet presAssocID="{0BFE8F57-D295-461B-A49A-5669107C26DA}" presName="composite" presStyleCnt="0"/>
      <dgm:spPr/>
      <dgm:t>
        <a:bodyPr/>
        <a:lstStyle/>
        <a:p>
          <a:endParaRPr lang="ru-RU"/>
        </a:p>
      </dgm:t>
    </dgm:pt>
    <dgm:pt modelId="{BAF23019-5FAD-41CE-8A26-C11571543D33}" type="pres">
      <dgm:prSet presAssocID="{0BFE8F57-D295-461B-A49A-5669107C26DA}" presName="imgShp" presStyleLbl="fgImgPlace1" presStyleIdx="2" presStyleCnt="3" custLinFactNeighborX="-88035" custLinFactNeighborY="-22800"/>
      <dgm:spPr>
        <a:blipFill>
          <a:blip xmlns:r="http://schemas.openxmlformats.org/officeDocument/2006/relationships" r:embed="rId3">
            <a:extLst/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F407BB39-59EA-4B14-8FEE-0FD85509808F}" type="pres">
      <dgm:prSet presAssocID="{0BFE8F57-D295-461B-A49A-5669107C26DA}" presName="txShp" presStyleLbl="node1" presStyleIdx="2" presStyleCnt="3" custScaleX="131851" custScaleY="149400" custLinFactNeighborX="437" custLinFactNeighborY="-24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1C5F29-C07E-4A2E-A941-933387E45D70}" srcId="{5FA296A5-F605-4AC9-B325-0BEF64BD2194}" destId="{72802FE7-7FDB-4845-AA41-5B7580B1D2DC}" srcOrd="0" destOrd="0" parTransId="{45AAE17C-3E67-4BFF-B1E4-87161F06C49D}" sibTransId="{D14E6AE3-C8E9-4524-93C4-2A477CFCA0DD}"/>
    <dgm:cxn modelId="{770F3470-C7E2-457C-9025-447F596C24F3}" type="presOf" srcId="{5FA296A5-F605-4AC9-B325-0BEF64BD2194}" destId="{06263AAD-BF64-4DC0-B083-F873BEA01AA5}" srcOrd="0" destOrd="0" presId="urn:microsoft.com/office/officeart/2005/8/layout/vList3#4"/>
    <dgm:cxn modelId="{E96FA66B-08A8-4B68-8494-65E1B4837DC1}" type="presOf" srcId="{0BFE8F57-D295-461B-A49A-5669107C26DA}" destId="{F407BB39-59EA-4B14-8FEE-0FD85509808F}" srcOrd="0" destOrd="0" presId="urn:microsoft.com/office/officeart/2005/8/layout/vList3#4"/>
    <dgm:cxn modelId="{888C32DD-E922-41F8-9C16-238815373541}" type="presOf" srcId="{72802FE7-7FDB-4845-AA41-5B7580B1D2DC}" destId="{2FA7EF2A-70E0-48FF-B83E-A357571033F2}" srcOrd="0" destOrd="0" presId="urn:microsoft.com/office/officeart/2005/8/layout/vList3#4"/>
    <dgm:cxn modelId="{4EBF4213-5B63-439E-8DB3-D55E4AFC538E}" srcId="{5FA296A5-F605-4AC9-B325-0BEF64BD2194}" destId="{0BFE8F57-D295-461B-A49A-5669107C26DA}" srcOrd="2" destOrd="0" parTransId="{358AA873-E8C1-4B3C-8E26-A48CF8914BA9}" sibTransId="{FBE20AAB-9223-4ED5-A481-96CB6A9B9D65}"/>
    <dgm:cxn modelId="{A98BAF1B-92B9-4984-BADB-AFB96E248392}" srcId="{5FA296A5-F605-4AC9-B325-0BEF64BD2194}" destId="{2F317C17-CDDB-4F63-84EF-81D4468421E8}" srcOrd="1" destOrd="0" parTransId="{9C85ACEB-5B7A-48F8-B771-ED636BE47EC9}" sibTransId="{5855BBB7-099D-4750-AD70-6E42FED9C8EF}"/>
    <dgm:cxn modelId="{1C27601A-97BA-4ABE-8BAC-F5ADD3F5154F}" type="presOf" srcId="{2F317C17-CDDB-4F63-84EF-81D4468421E8}" destId="{13EE2FE5-FEB9-44AF-8479-FFABCA0F3238}" srcOrd="0" destOrd="0" presId="urn:microsoft.com/office/officeart/2005/8/layout/vList3#4"/>
    <dgm:cxn modelId="{2F26F498-F912-4616-86D5-80A0CC4A4DF2}" type="presParOf" srcId="{06263AAD-BF64-4DC0-B083-F873BEA01AA5}" destId="{0106673D-404A-44E4-86FD-BF48771E21D8}" srcOrd="0" destOrd="0" presId="urn:microsoft.com/office/officeart/2005/8/layout/vList3#4"/>
    <dgm:cxn modelId="{480622A8-0D43-4AB7-88CD-8F7067E88BBB}" type="presParOf" srcId="{0106673D-404A-44E4-86FD-BF48771E21D8}" destId="{7BC84AEE-F1AF-46D2-9AD8-99B5A8775BC6}" srcOrd="0" destOrd="0" presId="urn:microsoft.com/office/officeart/2005/8/layout/vList3#4"/>
    <dgm:cxn modelId="{2BCECA90-0FDA-4A1A-A5D1-048B3666B7F4}" type="presParOf" srcId="{0106673D-404A-44E4-86FD-BF48771E21D8}" destId="{2FA7EF2A-70E0-48FF-B83E-A357571033F2}" srcOrd="1" destOrd="0" presId="urn:microsoft.com/office/officeart/2005/8/layout/vList3#4"/>
    <dgm:cxn modelId="{1CC9B04E-8B8A-4EEE-B2E0-24FEB72C4C87}" type="presParOf" srcId="{06263AAD-BF64-4DC0-B083-F873BEA01AA5}" destId="{4873F535-C769-4548-A5D5-D04BDA56A2E9}" srcOrd="1" destOrd="0" presId="urn:microsoft.com/office/officeart/2005/8/layout/vList3#4"/>
    <dgm:cxn modelId="{25C58CBE-975D-4086-95B8-3AD974F77DF3}" type="presParOf" srcId="{06263AAD-BF64-4DC0-B083-F873BEA01AA5}" destId="{09F27B8F-564D-419D-94B4-3162F30244E2}" srcOrd="2" destOrd="0" presId="urn:microsoft.com/office/officeart/2005/8/layout/vList3#4"/>
    <dgm:cxn modelId="{F1849F9E-8585-47A3-80AB-D959203FBCFB}" type="presParOf" srcId="{09F27B8F-564D-419D-94B4-3162F30244E2}" destId="{43B60CE3-8BB2-4A81-8011-0C735DED7070}" srcOrd="0" destOrd="0" presId="urn:microsoft.com/office/officeart/2005/8/layout/vList3#4"/>
    <dgm:cxn modelId="{EEA9660C-8E13-40DC-8186-04D47A1F7253}" type="presParOf" srcId="{09F27B8F-564D-419D-94B4-3162F30244E2}" destId="{13EE2FE5-FEB9-44AF-8479-FFABCA0F3238}" srcOrd="1" destOrd="0" presId="urn:microsoft.com/office/officeart/2005/8/layout/vList3#4"/>
    <dgm:cxn modelId="{8B80958E-9F0B-47D1-9925-51A6C56D7560}" type="presParOf" srcId="{06263AAD-BF64-4DC0-B083-F873BEA01AA5}" destId="{536B540B-183C-4342-8247-7BCAFE4ADACA}" srcOrd="3" destOrd="0" presId="urn:microsoft.com/office/officeart/2005/8/layout/vList3#4"/>
    <dgm:cxn modelId="{D143806D-8DD2-4C3B-8EDB-08BD659ED9BD}" type="presParOf" srcId="{06263AAD-BF64-4DC0-B083-F873BEA01AA5}" destId="{8E2CEAB3-DD21-4359-BDFD-D30D4A60BB8B}" srcOrd="4" destOrd="0" presId="urn:microsoft.com/office/officeart/2005/8/layout/vList3#4"/>
    <dgm:cxn modelId="{B7402C76-842D-4DBC-A677-8213CDB90B7A}" type="presParOf" srcId="{8E2CEAB3-DD21-4359-BDFD-D30D4A60BB8B}" destId="{BAF23019-5FAD-41CE-8A26-C11571543D33}" srcOrd="0" destOrd="0" presId="urn:microsoft.com/office/officeart/2005/8/layout/vList3#4"/>
    <dgm:cxn modelId="{3E2E3BB6-DA9A-4232-8057-963AC4ED5CE8}" type="presParOf" srcId="{8E2CEAB3-DD21-4359-BDFD-D30D4A60BB8B}" destId="{F407BB39-59EA-4B14-8FEE-0FD85509808F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7EF2A-70E0-48FF-B83E-A357571033F2}">
      <dsp:nvSpPr>
        <dsp:cNvPr id="0" name=""/>
        <dsp:cNvSpPr/>
      </dsp:nvSpPr>
      <dsp:spPr>
        <a:xfrm rot="10800000">
          <a:off x="586396" y="58689"/>
          <a:ext cx="7084608" cy="838523"/>
        </a:xfrm>
        <a:prstGeom prst="homePlate">
          <a:avLst/>
        </a:prstGeom>
        <a:solidFill>
          <a:srgbClr val="FFCC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84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 перечня проектов народных инициатив – </a:t>
          </a: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16,3 млн.рублей</a:t>
          </a: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86396" y="58689"/>
        <a:ext cx="7084608" cy="838523"/>
      </dsp:txXfrm>
    </dsp:sp>
    <dsp:sp modelId="{7BC84AEE-F1AF-46D2-9AD8-99B5A8775BC6}">
      <dsp:nvSpPr>
        <dsp:cNvPr id="0" name=""/>
        <dsp:cNvSpPr/>
      </dsp:nvSpPr>
      <dsp:spPr>
        <a:xfrm>
          <a:off x="148724" y="41029"/>
          <a:ext cx="918074" cy="918074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35000" r="-35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E2FE5-FEB9-44AF-8479-FFABCA0F3238}">
      <dsp:nvSpPr>
        <dsp:cNvPr id="0" name=""/>
        <dsp:cNvSpPr/>
      </dsp:nvSpPr>
      <dsp:spPr>
        <a:xfrm rot="10800000">
          <a:off x="566530" y="1072668"/>
          <a:ext cx="7084608" cy="1352314"/>
        </a:xfrm>
        <a:prstGeom prst="homePlate">
          <a:avLst/>
        </a:prstGeom>
        <a:solidFill>
          <a:srgbClr val="CCFF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84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инициативных проектов в соответствии с Положением о реализации инициативных проектов на территории муниципального образования – «город Тулун», утвержденного решением Думы городского округа от 30.06.2021 № 16-ДГО -</a:t>
          </a: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0,3 млн.рублей</a:t>
          </a: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66530" y="1072668"/>
        <a:ext cx="7084608" cy="1352314"/>
      </dsp:txXfrm>
    </dsp:sp>
    <dsp:sp modelId="{43B60CE3-8BB2-4A81-8011-0C735DED7070}">
      <dsp:nvSpPr>
        <dsp:cNvPr id="0" name=""/>
        <dsp:cNvSpPr/>
      </dsp:nvSpPr>
      <dsp:spPr>
        <a:xfrm>
          <a:off x="111193" y="1207207"/>
          <a:ext cx="918074" cy="918074"/>
        </a:xfrm>
        <a:prstGeom prst="ellipse">
          <a:avLst/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7BB39-59EA-4B14-8FEE-0FD85509808F}">
      <dsp:nvSpPr>
        <dsp:cNvPr id="0" name=""/>
        <dsp:cNvSpPr/>
      </dsp:nvSpPr>
      <dsp:spPr>
        <a:xfrm rot="10800000">
          <a:off x="530821" y="2590802"/>
          <a:ext cx="7215788" cy="1371603"/>
        </a:xfrm>
        <a:prstGeom prst="homePlate">
          <a:avLst/>
        </a:prstGeom>
        <a:solidFill>
          <a:srgbClr val="CCFF99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84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Средства резервного  фонда для финансового обеспечения непредвиденных расходов, в том числе на проведение аварийно-восстановительных работ и мероприятий, связанных с предупреждением и ликвидацией последствий чрезвычайных ситуаций –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0,7 млн.рублей</a:t>
          </a: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30821" y="2590802"/>
        <a:ext cx="7215788" cy="1371603"/>
      </dsp:txXfrm>
    </dsp:sp>
    <dsp:sp modelId="{BAF23019-5FAD-41CE-8A26-C11571543D33}">
      <dsp:nvSpPr>
        <dsp:cNvPr id="0" name=""/>
        <dsp:cNvSpPr/>
      </dsp:nvSpPr>
      <dsp:spPr>
        <a:xfrm>
          <a:off x="111193" y="2836387"/>
          <a:ext cx="918074" cy="918074"/>
        </a:xfrm>
        <a:prstGeom prst="ellipse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t="-2000" b="-2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0.12105</cdr:x>
      <cdr:y>0.1026</cdr:y>
    </cdr:from>
    <cdr:to>
      <cdr:x>0.28089</cdr:x>
      <cdr:y>0.19778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 rot="20102282">
          <a:off x="967543" y="465438"/>
          <a:ext cx="1277583" cy="431784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0.50929</cdr:x>
      <cdr:y>0.193</cdr:y>
    </cdr:from>
    <cdr:to>
      <cdr:x>0.66146</cdr:x>
      <cdr:y>0.29139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 rot="1435830">
          <a:off x="4070697" y="875567"/>
          <a:ext cx="1216278" cy="446347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0.67681</cdr:x>
      <cdr:y>0.26107</cdr:y>
    </cdr:from>
    <cdr:to>
      <cdr:x>0.81312</cdr:x>
      <cdr:y>0.33509</cdr:y>
    </cdr:to>
    <cdr:sp macro="" textlink="">
      <cdr:nvSpPr>
        <cdr:cNvPr id="5" name="Выгнутая вверх стрелка 4"/>
        <cdr:cNvSpPr/>
      </cdr:nvSpPr>
      <cdr:spPr>
        <a:xfrm xmlns:a="http://schemas.openxmlformats.org/drawingml/2006/main" rot="205341">
          <a:off x="5409651" y="1184349"/>
          <a:ext cx="1089510" cy="335792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0.15399</cdr:x>
      <cdr:y>0.13109</cdr:y>
    </cdr:from>
    <cdr:to>
      <cdr:x>0.24408</cdr:x>
      <cdr:y>0.17871</cdr:y>
    </cdr:to>
    <cdr:sp macro="" textlink="">
      <cdr:nvSpPr>
        <cdr:cNvPr id="6" name="TextBox 5"/>
        <cdr:cNvSpPr txBox="1"/>
      </cdr:nvSpPr>
      <cdr:spPr>
        <a:xfrm xmlns:a="http://schemas.openxmlformats.org/drawingml/2006/main" rot="19838273">
          <a:off x="1230848" y="594709"/>
          <a:ext cx="720079" cy="216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+41,6%</a:t>
          </a:r>
          <a:endParaRPr lang="ru-RU" sz="12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0.18018</cdr:x>
      <cdr:y>0.68254</cdr:y>
    </cdr:from>
    <cdr:to>
      <cdr:x>0.27928</cdr:x>
      <cdr:y>0.68254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>
          <a:off x="1440160" y="3096344"/>
          <a:ext cx="792095" cy="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0.18018</cdr:x>
      <cdr:y>0.47619</cdr:y>
    </cdr:from>
    <cdr:to>
      <cdr:x>0.27928</cdr:x>
      <cdr:y>0.47619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>
          <a:off x="1440160" y="2160240"/>
          <a:ext cx="792095" cy="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3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0.34234</cdr:x>
      <cdr:y>0.47619</cdr:y>
    </cdr:from>
    <cdr:to>
      <cdr:x>0.44144</cdr:x>
      <cdr:y>0.47619</cdr:y>
    </cdr:to>
    <cdr:sp macro="" textlink="">
      <cdr:nvSpPr>
        <cdr:cNvPr id="14" name="Прямая со стрелкой 13"/>
        <cdr:cNvSpPr/>
      </cdr:nvSpPr>
      <cdr:spPr>
        <a:xfrm xmlns:a="http://schemas.openxmlformats.org/drawingml/2006/main">
          <a:off x="2736304" y="2160240"/>
          <a:ext cx="792095" cy="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3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0.51351</cdr:x>
      <cdr:y>0.47619</cdr:y>
    </cdr:from>
    <cdr:to>
      <cdr:x>0.6036</cdr:x>
      <cdr:y>0.47619</cdr:y>
    </cdr:to>
    <cdr:sp macro="" textlink="">
      <cdr:nvSpPr>
        <cdr:cNvPr id="16" name="Прямая со стрелкой 15"/>
        <cdr:cNvSpPr/>
      </cdr:nvSpPr>
      <cdr:spPr>
        <a:xfrm xmlns:a="http://schemas.openxmlformats.org/drawingml/2006/main">
          <a:off x="4104456" y="2160240"/>
          <a:ext cx="720079" cy="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3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0.68468</cdr:x>
      <cdr:y>0.47619</cdr:y>
    </cdr:from>
    <cdr:to>
      <cdr:x>0.77477</cdr:x>
      <cdr:y>0.47619</cdr:y>
    </cdr:to>
    <cdr:sp macro="" textlink="">
      <cdr:nvSpPr>
        <cdr:cNvPr id="18" name="Прямая со стрелкой 17"/>
        <cdr:cNvSpPr/>
      </cdr:nvSpPr>
      <cdr:spPr>
        <a:xfrm xmlns:a="http://schemas.openxmlformats.org/drawingml/2006/main">
          <a:off x="5472608" y="2160240"/>
          <a:ext cx="720080" cy="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3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0.06306</cdr:x>
      <cdr:y>0.77778</cdr:y>
    </cdr:from>
    <cdr:to>
      <cdr:x>0.21622</cdr:x>
      <cdr:y>0.92063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04056" y="3528392"/>
          <a:ext cx="122413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ФАКТ 2022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0.22523</cdr:x>
      <cdr:y>0.77778</cdr:y>
    </cdr:from>
    <cdr:to>
      <cdr:x>0.37838</cdr:x>
      <cdr:y>0.92063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800200" y="3528392"/>
          <a:ext cx="122413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ОЦЕНКА 2023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0.3964</cdr:x>
      <cdr:y>0.77778</cdr:y>
    </cdr:from>
    <cdr:to>
      <cdr:x>0.56757</cdr:x>
      <cdr:y>0.92063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3168352" y="3528392"/>
          <a:ext cx="136815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ПРОГНОЗ 2024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0.33761</cdr:x>
      <cdr:y>0.07027</cdr:y>
    </cdr:from>
    <cdr:to>
      <cdr:x>0.50167</cdr:x>
      <cdr:y>0.16866</cdr:y>
    </cdr:to>
    <cdr:sp macro="" textlink="">
      <cdr:nvSpPr>
        <cdr:cNvPr id="19" name="Выгнутая вверх стрелка 18"/>
        <cdr:cNvSpPr/>
      </cdr:nvSpPr>
      <cdr:spPr>
        <a:xfrm xmlns:a="http://schemas.openxmlformats.org/drawingml/2006/main" rot="1435830">
          <a:off x="2698459" y="318776"/>
          <a:ext cx="1311313" cy="446346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0.18919</cdr:x>
      <cdr:y>0.68254</cdr:y>
    </cdr:from>
    <cdr:to>
      <cdr:x>0.27027</cdr:x>
      <cdr:y>0.73016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1512168" y="3096344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0070C0"/>
              </a:solidFill>
            </a:rPr>
            <a:t>+3,3%</a:t>
          </a:r>
          <a:endParaRPr lang="ru-RU" sz="12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0.35135</cdr:x>
      <cdr:y>0.68254</cdr:y>
    </cdr:from>
    <cdr:to>
      <cdr:x>0.43243</cdr:x>
      <cdr:y>0.73016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808312" y="3096344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+5,3%</a:t>
          </a:r>
          <a:endParaRPr lang="ru-RU" sz="1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0.35135</cdr:x>
      <cdr:y>0.60317</cdr:y>
    </cdr:from>
    <cdr:to>
      <cdr:x>0.44144</cdr:x>
      <cdr:y>0.65079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2808312" y="2736304"/>
          <a:ext cx="720079" cy="216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-2,2%</a:t>
          </a:r>
          <a:endParaRPr lang="ru-RU" sz="1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0.68468</cdr:x>
      <cdr:y>0.5873</cdr:y>
    </cdr:from>
    <cdr:to>
      <cdr:x>0.77477</cdr:x>
      <cdr:y>0.63492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5472608" y="2664296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+2,1%</a:t>
          </a:r>
          <a:endParaRPr lang="ru-RU" sz="1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0.68468</cdr:x>
      <cdr:y>0.42857</cdr:y>
    </cdr:from>
    <cdr:to>
      <cdr:x>0.77477</cdr:x>
      <cdr:y>0.47619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472608" y="1944216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9BBB59">
                  <a:lumMod val="75000"/>
                </a:srgbClr>
              </a:solidFill>
              <a:latin typeface="Times New Roman" pitchFamily="18" charset="0"/>
              <a:cs typeface="Times New Roman" pitchFamily="18" charset="0"/>
            </a:rPr>
            <a:t>+0,8%</a:t>
          </a:r>
          <a:endParaRPr lang="ru-RU" sz="1200" b="1" dirty="0">
            <a:solidFill>
              <a:srgbClr val="9BBB59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0.51351</cdr:x>
      <cdr:y>0.42857</cdr:y>
    </cdr:from>
    <cdr:to>
      <cdr:x>0.6036</cdr:x>
      <cdr:y>0.47619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104456" y="1944216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9BBB59">
                  <a:lumMod val="75000"/>
                </a:srgbClr>
              </a:solidFill>
              <a:latin typeface="Times New Roman" pitchFamily="18" charset="0"/>
              <a:cs typeface="Times New Roman" pitchFamily="18" charset="0"/>
            </a:rPr>
            <a:t>-25,4%</a:t>
          </a:r>
          <a:endParaRPr lang="ru-RU" sz="1200" b="1" dirty="0">
            <a:solidFill>
              <a:srgbClr val="9BBB59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0.34234</cdr:x>
      <cdr:y>0.42857</cdr:y>
    </cdr:from>
    <cdr:to>
      <cdr:x>0.43243</cdr:x>
      <cdr:y>0.47619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2736304" y="1944216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9BBB59">
                  <a:lumMod val="75000"/>
                </a:srgbClr>
              </a:solidFill>
              <a:latin typeface="Times New Roman" pitchFamily="18" charset="0"/>
              <a:cs typeface="Times New Roman" pitchFamily="18" charset="0"/>
            </a:rPr>
            <a:t>-34,1%</a:t>
          </a:r>
          <a:endParaRPr lang="ru-RU" sz="1200" b="1" dirty="0">
            <a:solidFill>
              <a:srgbClr val="9BBB59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0.2667</cdr:x>
      <cdr:y>0.45294</cdr:y>
    </cdr:from>
    <cdr:to>
      <cdr:x>0.44107</cdr:x>
      <cdr:y>0.59778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2026620"/>
          <a:ext cx="1224103" cy="648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Bookman Old Style" pitchFamily="18" charset="0"/>
            </a:rPr>
            <a:t>1 371 </a:t>
          </a:r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млн.руб</a:t>
          </a:r>
          <a:r>
            <a:rPr lang="ru-RU" sz="1600" b="1" dirty="0" smtClean="0">
              <a:solidFill>
                <a:schemeClr val="tx1"/>
              </a:solidFill>
            </a:rPr>
            <a:t>.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0.7488</cdr:x>
      <cdr:y>0.32419</cdr:y>
    </cdr:from>
    <cdr:to>
      <cdr:x>0.96421</cdr:x>
      <cdr:y>0.50122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5256584" y="1450536"/>
          <a:ext cx="1512168" cy="792088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CC"/>
        </a:solidFill>
        <a:ln xmlns:a="http://schemas.openxmlformats.org/drawingml/2006/main">
          <a:solidFill>
            <a:srgbClr val="9BDC4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1</a:t>
          </a:r>
          <a:endParaRPr lang="ru-RU" dirty="0"/>
        </a:p>
      </cdr:txBody>
    </cdr:sp>
  </cdr:relSizeAnchor>
  <cdr:relSizeAnchor xmlns:cdr="http://schemas.openxmlformats.org/drawingml/2006/chartDrawing">
    <cdr:from>
      <cdr:x>0.75906</cdr:x>
      <cdr:y>0.32419</cdr:y>
    </cdr:from>
    <cdr:to>
      <cdr:x>0.95395</cdr:x>
      <cdr:y>0.48512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28592" y="1450536"/>
          <a:ext cx="136815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Bookman Old Style" pitchFamily="18" charset="0"/>
              <a:cs typeface="Times New Roman" pitchFamily="18" charset="0"/>
            </a:rPr>
            <a:t>1 633 </a:t>
          </a:r>
          <a:r>
            <a:rPr lang="ru-RU" sz="1600" b="1" dirty="0" smtClean="0">
              <a:latin typeface="Bookman Old Style" pitchFamily="18" charset="0"/>
              <a:cs typeface="Times New Roman" pitchFamily="18" charset="0"/>
            </a:rPr>
            <a:t>млн.руб.</a:t>
          </a:r>
          <a:endParaRPr lang="ru-RU" sz="1600" b="1" dirty="0">
            <a:latin typeface="Bookman Old Style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0.55391</cdr:x>
      <cdr:y>0.03219</cdr:y>
    </cdr:from>
    <cdr:to>
      <cdr:x>0.72829</cdr:x>
      <cdr:y>0.78858</cdr:y>
    </cdr:to>
    <cdr:sp macro="" textlink="">
      <cdr:nvSpPr>
        <cdr:cNvPr id="6" name="Правая фигурная скобка 5"/>
        <cdr:cNvSpPr/>
      </cdr:nvSpPr>
      <cdr:spPr>
        <a:xfrm xmlns:a="http://schemas.openxmlformats.org/drawingml/2006/main">
          <a:off x="3888432" y="144016"/>
          <a:ext cx="1224136" cy="3384376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303B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0.22222</cdr:x>
      <cdr:y>0.63636</cdr:y>
    </cdr:from>
    <cdr:to>
      <cdr:x>0.4317</cdr:x>
      <cdr:y>0.80089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1008112"/>
          <a:ext cx="678790" cy="260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32 307,0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0.1875</cdr:x>
      <cdr:y>0.49153</cdr:y>
    </cdr:from>
    <cdr:to>
      <cdr:x>0.27679</cdr:x>
      <cdr:y>0.57627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2088232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Calibri" pitchFamily="34" charset="0"/>
              <a:cs typeface="Calibri" pitchFamily="34" charset="0"/>
            </a:rPr>
            <a:t>76%</a:t>
          </a:r>
          <a:endParaRPr lang="ru-RU" sz="20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0.54464</cdr:x>
      <cdr:y>0.32203</cdr:y>
    </cdr:from>
    <cdr:to>
      <cdr:x>0.625</cdr:x>
      <cdr:y>0.38983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392488" y="1368152"/>
          <a:ext cx="648095" cy="28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3%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0.41071</cdr:x>
      <cdr:y>0.20339</cdr:y>
    </cdr:from>
    <cdr:to>
      <cdr:x>0.5</cdr:x>
      <cdr:y>0.27119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12368" y="86409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21%</a:t>
          </a:r>
          <a:endParaRPr lang="ru-RU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0.49107</cdr:x>
      <cdr:y>0.40678</cdr:y>
    </cdr:from>
    <cdr:to>
      <cdr:x>0.58036</cdr:x>
      <cdr:y>0.49152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0440" y="1728192"/>
          <a:ext cx="720115" cy="360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Calibri" pitchFamily="34" charset="0"/>
              <a:cs typeface="Calibri" pitchFamily="34" charset="0"/>
            </a:rPr>
            <a:t>60%</a:t>
          </a:r>
          <a:endParaRPr lang="ru-RU" sz="20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0.29464</cdr:x>
      <cdr:y>0.13559</cdr:y>
    </cdr:from>
    <cdr:to>
      <cdr:x>0.375</cdr:x>
      <cdr:y>0.20339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76264" y="576064"/>
          <a:ext cx="648096" cy="28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3%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0.07143</cdr:x>
      <cdr:y>0.35593</cdr:y>
    </cdr:from>
    <cdr:to>
      <cdr:x>0.16072</cdr:x>
      <cdr:y>0.42373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76064" y="1512168"/>
          <a:ext cx="720114" cy="288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18%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0.11607</cdr:x>
      <cdr:y>0.50847</cdr:y>
    </cdr:from>
    <cdr:to>
      <cdr:x>0.20536</cdr:x>
      <cdr:y>0.57627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36104" y="2160240"/>
          <a:ext cx="720114" cy="288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6%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0.17857</cdr:x>
      <cdr:y>0.16949</cdr:y>
    </cdr:from>
    <cdr:to>
      <cdr:x>0.26785</cdr:x>
      <cdr:y>0.23729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440160" y="720080"/>
          <a:ext cx="720033" cy="288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4%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0.125</cdr:x>
      <cdr:y>0.20339</cdr:y>
    </cdr:from>
    <cdr:to>
      <cdr:x>0.20535</cdr:x>
      <cdr:y>0.27118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008112" y="864096"/>
          <a:ext cx="648014" cy="288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5%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0.24107</cdr:x>
      <cdr:y>0.15254</cdr:y>
    </cdr:from>
    <cdr:to>
      <cdr:x>0.33035</cdr:x>
      <cdr:y>0.22034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944216" y="648072"/>
          <a:ext cx="720033" cy="288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r>
            <a:rPr lang="ru-RU" sz="2000" b="1" dirty="0" smtClean="0">
              <a:latin typeface="Calibri" pitchFamily="34" charset="0"/>
              <a:cs typeface="Calibri" pitchFamily="34" charset="0"/>
            </a:rPr>
            <a:t>4%</a:t>
          </a:r>
          <a:endParaRPr lang="ru-RU" sz="2000" b="1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0.34188</cdr:x>
      <cdr:y>0.59322</cdr:y>
    </cdr:from>
    <cdr:to>
      <cdr:x>0.43117</cdr:x>
      <cdr:y>0.67796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0" y="2520280"/>
          <a:ext cx="752262" cy="360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Calibri" pitchFamily="34" charset="0"/>
              <a:cs typeface="Calibri" pitchFamily="34" charset="0"/>
            </a:rPr>
            <a:t>14%</a:t>
          </a:r>
          <a:endParaRPr lang="ru-RU" sz="20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0.23729</cdr:y>
    </cdr:from>
    <cdr:to>
      <cdr:x>0.2004</cdr:x>
      <cdr:y>0.30509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36104" y="1008112"/>
          <a:ext cx="752263" cy="28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9%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0.11111</cdr:x>
      <cdr:y>0.47458</cdr:y>
    </cdr:from>
    <cdr:to>
      <cdr:x>0.2004</cdr:x>
      <cdr:y>0.54238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36104" y="2016224"/>
          <a:ext cx="752262" cy="28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25%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0.44444</cdr:x>
      <cdr:y>0.22034</cdr:y>
    </cdr:from>
    <cdr:to>
      <cdr:x>0.52479</cdr:x>
      <cdr:y>0.30508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744416" y="936104"/>
          <a:ext cx="676944" cy="360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41%</a:t>
          </a:r>
          <a:endParaRPr lang="ru-RU" sz="20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0.0808</cdr:x>
      <cdr:y>0.48889</cdr:y>
    </cdr:to>
    <cdr:pic>
      <cdr:nvPicPr>
        <cdr:cNvPr id="2" name="Picture 2" descr="D:\UserFiles\Desktop\ПРОГНОЗ\ПРОГНОЗ до 2025\люди2.jpg">
          <a:extLst xmlns:a="http://schemas.openxmlformats.org/drawingml/2006/main">
            <a:ext uri="{FF2B5EF4-FFF2-40B4-BE49-F238E27FC236}">
              <a16:creationId xmlns="" xmlns:a16="http://schemas.microsoft.com/office/drawing/2014/main" id="{18D2C628-C61F-4F19-8BE8-3EF2DCC71C1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351964" cy="39600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2.2957E-7</cdr:x>
      <cdr:y>0</cdr:y>
    </cdr:from>
    <cdr:to>
      <cdr:x>0.0908</cdr:x>
      <cdr:y>0.37151</cdr:y>
    </cdr:to>
    <cdr:pic>
      <cdr:nvPicPr>
        <cdr:cNvPr id="2" name="Picture 3" descr="D:\UserFiles\Desktop\ПРОГНОЗ\ПРОГНОЗ до 2025\работники.png">
          <a:extLst xmlns:a="http://schemas.openxmlformats.org/drawingml/2006/main">
            <a:ext uri="{FF2B5EF4-FFF2-40B4-BE49-F238E27FC236}">
              <a16:creationId xmlns="" xmlns:a16="http://schemas.microsoft.com/office/drawing/2014/main" id="{71404851-E503-441B-8A9C-F8A6DCA2429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" y="0"/>
          <a:ext cx="395536" cy="36000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1.98413E-7</cdr:x>
      <cdr:y>0</cdr:y>
    </cdr:from>
    <cdr:to>
      <cdr:x>0.10705</cdr:x>
      <cdr:y>0.40625</cdr:y>
    </cdr:to>
    <cdr:pic>
      <cdr:nvPicPr>
        <cdr:cNvPr id="2" name="Picture 4" descr="D:\UserFiles\Desktop\ПРОГНОЗ\ПРОГНОЗ до 2025\зарплата.png">
          <a:extLst xmlns:a="http://schemas.openxmlformats.org/drawingml/2006/main">
            <a:ext uri="{FF2B5EF4-FFF2-40B4-BE49-F238E27FC236}">
              <a16:creationId xmlns="" xmlns:a16="http://schemas.microsoft.com/office/drawing/2014/main" id="{A0AABEFD-3F01-4003-9AE5-EA4159D0AFDF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" y="0"/>
          <a:ext cx="539551" cy="35100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0.10705</cdr:x>
      <cdr:y>0.43333</cdr:y>
    </cdr:to>
    <cdr:pic>
      <cdr:nvPicPr>
        <cdr:cNvPr id="2" name="Picture 5" descr="D:\UserFiles\Desktop\ПРОГНОЗ\ПРОГНОЗ до 2025\индекс.png">
          <a:extLst xmlns:a="http://schemas.openxmlformats.org/drawingml/2006/main">
            <a:ext uri="{FF2B5EF4-FFF2-40B4-BE49-F238E27FC236}">
              <a16:creationId xmlns="" xmlns:a16="http://schemas.microsoft.com/office/drawing/2014/main" id="{3B72934F-9812-4E8D-ACDF-81856FFDCC5B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539552" cy="35100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0.09543</cdr:y>
    </cdr:from>
    <cdr:to>
      <cdr:x>0.10397</cdr:x>
      <cdr:y>0.34032</cdr:y>
    </cdr:to>
    <cdr:pic>
      <cdr:nvPicPr>
        <cdr:cNvPr id="2" name="Picture 9" descr="D:\UserFiles\Desktop\ПРОГНОЗ\ПРОГНОЗ до 2025\отгрузка3.png">
          <a:extLst xmlns:a="http://schemas.openxmlformats.org/drawingml/2006/main">
            <a:ext uri="{FF2B5EF4-FFF2-40B4-BE49-F238E27FC236}">
              <a16:creationId xmlns="" xmlns:a16="http://schemas.microsoft.com/office/drawing/2014/main" id="{EA289A10-251F-4946-BF9E-16BD7BB8AB5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126254"/>
          <a:ext cx="460375" cy="323989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E7620-C59A-4031-BBF8-25240F866AD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C3DF1-F105-48E2-8F63-7B3D7E223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845D7-B414-467C-A0AC-C5340162F5A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fin09@govirk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A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https://png.pngtree.com/png-clipart/20210530/original/pngtree-gradient-overlay-wave-blue-light-effect-business-border-png-image_6369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99592" y="1628800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</a:rPr>
              <a:t>Бюджет </a:t>
            </a:r>
            <a:b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</a:rPr>
              <a:t>муниципального образования – </a:t>
            </a:r>
            <a:b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</a:rPr>
              <a:t>«город Тулун»</a:t>
            </a:r>
            <a:r>
              <a:rPr lang="ru-RU" altLang="ru-RU" sz="32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br>
              <a:rPr lang="ru-RU" altLang="ru-RU" sz="32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</a:rPr>
              <a:t>на </a:t>
            </a:r>
            <a:r>
              <a:rPr lang="ru-RU" alt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2024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</a:rPr>
              <a:t> год и на плановый период </a:t>
            </a:r>
            <a:b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2025 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</a:rPr>
              <a:t>и </a:t>
            </a:r>
            <a:r>
              <a:rPr lang="ru-RU" alt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2026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</a:rPr>
              <a:t> годов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043608" y="4725144"/>
            <a:ext cx="7162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chemeClr val="tx2"/>
                </a:solidFill>
                <a:latin typeface="Georgia" pitchFamily="18" charset="0"/>
              </a:rPr>
              <a:t>(утвержден решением Думы городского округа от </a:t>
            </a:r>
            <a:r>
              <a:rPr lang="ru-RU" altLang="ru-RU" b="1" dirty="0" smtClean="0">
                <a:solidFill>
                  <a:schemeClr val="tx2"/>
                </a:solidFill>
                <a:latin typeface="Georgia" pitchFamily="18" charset="0"/>
              </a:rPr>
              <a:t>22.12.2023 </a:t>
            </a:r>
            <a:r>
              <a:rPr lang="ru-RU" altLang="ru-RU" b="1" dirty="0">
                <a:solidFill>
                  <a:schemeClr val="tx2"/>
                </a:solidFill>
                <a:latin typeface="Georgia" pitchFamily="18" charset="0"/>
              </a:rPr>
              <a:t>года № </a:t>
            </a:r>
            <a:r>
              <a:rPr lang="ru-RU" altLang="ru-RU" b="1" dirty="0" smtClean="0">
                <a:solidFill>
                  <a:schemeClr val="tx2"/>
                </a:solidFill>
                <a:latin typeface="Georgia" pitchFamily="18" charset="0"/>
              </a:rPr>
              <a:t>60-ДГО</a:t>
            </a:r>
            <a:r>
              <a:rPr lang="ru-RU" altLang="ru-RU" b="1" dirty="0">
                <a:solidFill>
                  <a:schemeClr val="tx2"/>
                </a:solidFill>
                <a:latin typeface="Georgia" pitchFamily="18" charset="0"/>
              </a:rPr>
              <a:t>)</a:t>
            </a:r>
            <a:endParaRPr lang="ru-RU" alt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864096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приоритеты при формировании расходов местного бюджета: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0" y="2852936"/>
            <a:ext cx="2448272" cy="3168352"/>
          </a:xfrm>
          <a:prstGeom prst="verticalScroll">
            <a:avLst/>
          </a:prstGeom>
          <a:solidFill>
            <a:srgbClr val="FFCCFF"/>
          </a:solidFill>
          <a:ln>
            <a:solidFill>
              <a:srgbClr val="030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выплата заработной платы работникам бюджетных учреждений, финансируемых из местного бюджета, с начислениями на неё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4572000" y="2564904"/>
            <a:ext cx="2304256" cy="2232248"/>
          </a:xfrm>
          <a:prstGeom prst="verticalScroll">
            <a:avLst/>
          </a:prstGeom>
          <a:solidFill>
            <a:srgbClr val="CCFFFF"/>
          </a:solidFill>
          <a:ln>
            <a:solidFill>
              <a:srgbClr val="030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выполнение бюджетных обязательств по текущему содержанию муниципальных учреждений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6695728" y="2780928"/>
            <a:ext cx="2448272" cy="3168352"/>
          </a:xfrm>
          <a:prstGeom prst="verticalScroll">
            <a:avLst/>
          </a:prstGeom>
          <a:solidFill>
            <a:srgbClr val="FFFF99"/>
          </a:solidFill>
          <a:ln>
            <a:solidFill>
              <a:srgbClr val="030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обеспечение необходимого объема средств местного бюджета с целью реализации полномочий с участием межбюджетных трансфертов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 rot="5400000">
            <a:off x="755576" y="1988840"/>
            <a:ext cx="936104" cy="648072"/>
          </a:xfrm>
          <a:prstGeom prst="notchedRightArrow">
            <a:avLst/>
          </a:prstGeom>
          <a:solidFill>
            <a:srgbClr val="9BDC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 rot="5400000">
            <a:off x="3131840" y="1700808"/>
            <a:ext cx="936104" cy="648072"/>
          </a:xfrm>
          <a:prstGeom prst="notchedRightArrow">
            <a:avLst/>
          </a:prstGeom>
          <a:solidFill>
            <a:srgbClr val="9BDC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7596336" y="1916832"/>
            <a:ext cx="936104" cy="648072"/>
          </a:xfrm>
          <a:prstGeom prst="notchedRightArrow">
            <a:avLst/>
          </a:prstGeom>
          <a:solidFill>
            <a:srgbClr val="9BDC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ертикальный свиток 19"/>
          <p:cNvSpPr/>
          <p:nvPr/>
        </p:nvSpPr>
        <p:spPr>
          <a:xfrm>
            <a:off x="2267744" y="2564904"/>
            <a:ext cx="2304256" cy="2232248"/>
          </a:xfrm>
          <a:prstGeom prst="verticalScroll">
            <a:avLst/>
          </a:prstGeom>
          <a:solidFill>
            <a:srgbClr val="CCFFFF"/>
          </a:solidFill>
          <a:ln>
            <a:solidFill>
              <a:srgbClr val="030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организация безопасного и комфортного пребывания детей в образовательных учреждениях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Стрелка вправо с вырезом 20"/>
          <p:cNvSpPr/>
          <p:nvPr/>
        </p:nvSpPr>
        <p:spPr>
          <a:xfrm rot="5400000">
            <a:off x="5220072" y="1700808"/>
            <a:ext cx="936104" cy="648072"/>
          </a:xfrm>
          <a:prstGeom prst="notchedRightArrow">
            <a:avLst/>
          </a:prstGeom>
          <a:solidFill>
            <a:srgbClr val="9BDC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ертикальный свиток 21"/>
          <p:cNvSpPr/>
          <p:nvPr/>
        </p:nvSpPr>
        <p:spPr>
          <a:xfrm>
            <a:off x="3203848" y="4941168"/>
            <a:ext cx="2592288" cy="1296144"/>
          </a:xfrm>
          <a:prstGeom prst="verticalScroll">
            <a:avLst/>
          </a:prstGeom>
          <a:solidFill>
            <a:srgbClr val="CCFFCC"/>
          </a:solidFill>
          <a:ln>
            <a:solidFill>
              <a:srgbClr val="030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обеспечение комфортных условий для жизни граждан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7232"/>
            <a:ext cx="9144000" cy="1556792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964488" cy="1152128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бюджета:</a:t>
            </a:r>
            <a:endParaRPr lang="ru-RU" alt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r"/>
            <a:r>
              <a:rPr lang="ru-RU" altLang="ru-RU" sz="105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тыс.рублей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95536" y="1844824"/>
          <a:ext cx="8496944" cy="439265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768209"/>
                <a:gridCol w="664978"/>
                <a:gridCol w="738865"/>
                <a:gridCol w="960524"/>
                <a:gridCol w="812751"/>
                <a:gridCol w="812751"/>
                <a:gridCol w="738866"/>
              </a:tblGrid>
              <a:tr h="780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КФСР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ожидаемая оценка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2732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182 454,4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193 546,2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249 934,5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166 099,7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186 021,8</a:t>
                      </a:r>
                    </a:p>
                  </a:txBody>
                  <a:tcPr marL="0" marR="0" marT="0" marB="0"/>
                </a:tc>
              </a:tr>
              <a:tr h="40983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3 777,0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4 326,8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4 595,3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2 272,9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2 332,3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6162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6 964,7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7 885,3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9 818,3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4 845,6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4 968,5</a:t>
                      </a:r>
                    </a:p>
                  </a:txBody>
                  <a:tcPr marL="0" marR="0" marT="0" marB="0"/>
                </a:tc>
              </a:tr>
              <a:tr h="548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130 613,5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137 114,2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158 322,4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115 931,4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133 781,1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2732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81,6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0" marR="0" marT="0" marB="0"/>
                </a:tc>
              </a:tr>
              <a:tr h="548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5 571,8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6 081,3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7 346,6</a:t>
                      </a:r>
                    </a:p>
                  </a:txBody>
                  <a:tcPr marL="0" marR="0" marT="0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3 502,0</a:t>
                      </a:r>
                    </a:p>
                  </a:txBody>
                  <a:tcPr marL="0" marR="0" marT="0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3 592,2</a:t>
                      </a:r>
                    </a:p>
                  </a:txBody>
                  <a:tcPr marL="0" marR="0" marT="0" marB="0">
                    <a:solidFill>
                      <a:srgbClr val="CCECFF">
                        <a:alpha val="20000"/>
                      </a:srgbClr>
                    </a:solidFill>
                  </a:tcPr>
                </a:tc>
              </a:tr>
              <a:tr h="2732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702,3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9 019,3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/>
                </a:tc>
              </a:tr>
              <a:tr h="25327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499,8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416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34 743,5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37 631,1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60 129,3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39 044,4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40 792,0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9144000" cy="1124744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8928992" cy="936104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бюджета:</a:t>
            </a:r>
            <a:endParaRPr lang="ru-RU" alt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r"/>
            <a:r>
              <a:rPr lang="ru-RU" altLang="ru-RU" sz="105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95536" y="1628798"/>
          <a:ext cx="8496942" cy="504056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808975"/>
                <a:gridCol w="659245"/>
                <a:gridCol w="732495"/>
                <a:gridCol w="919965"/>
                <a:gridCol w="838022"/>
                <a:gridCol w="805744"/>
                <a:gridCol w="732496"/>
              </a:tblGrid>
              <a:tr h="720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КФСР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ожидаемая оценка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2568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1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/>
                </a:tc>
              </a:tr>
              <a:tr h="32568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обороны</a:t>
                      </a:r>
                      <a:endParaRPr lang="ru-RU" sz="11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0209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553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7 905,9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8 888,1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9 866,1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4 934,3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5 035,3</a:t>
                      </a:r>
                    </a:p>
                  </a:txBody>
                  <a:tcPr marL="0" marR="0" marT="0" marB="0"/>
                </a:tc>
              </a:tr>
              <a:tr h="35133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7 745,8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8 738,1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9 651,1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4 784,3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4 885,3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3553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160,1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215,0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2523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162 588,7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323 838,6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139 497,8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117 407,2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111 259,5</a:t>
                      </a:r>
                    </a:p>
                  </a:txBody>
                  <a:tcPr marL="9525" marR="9525" marT="9525" marB="0"/>
                </a:tc>
              </a:tr>
              <a:tr h="2523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Общеэкономические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0401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138,1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184,4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186,7</a:t>
                      </a:r>
                    </a:p>
                  </a:txBody>
                  <a:tcPr marL="9525" marR="9525" marT="9525" marB="0"/>
                </a:tc>
              </a:tr>
              <a:tr h="1826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Водное хозяйство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0406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</a:tr>
              <a:tr h="1826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0408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9 874,5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30 251,3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4 553,8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7 039,1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7 039,1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</a:tr>
              <a:tr h="2523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145 799,3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291 319,8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133 122,5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107 636,3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102 888,6</a:t>
                      </a:r>
                    </a:p>
                  </a:txBody>
                  <a:tcPr marL="9525" marR="9525" marT="9525" marB="0"/>
                </a:tc>
              </a:tr>
              <a:tr h="233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6 776,8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1 963,1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1 634,8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2 545,1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1 145,1</a:t>
                      </a:r>
                    </a:p>
                  </a:txBody>
                  <a:tcPr marL="9525" marR="9525" marT="9525" marB="0">
                    <a:noFill/>
                  </a:tcPr>
                </a:tc>
              </a:tr>
              <a:tr h="225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140 758,0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180 554,2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65 171,5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61 358,7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59 740,0</a:t>
                      </a:r>
                    </a:p>
                  </a:txBody>
                  <a:tcPr marL="9525" marR="9525" marT="9525" marB="0"/>
                </a:tc>
              </a:tr>
              <a:tr h="2134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6 118,4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1 451,7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6 528,3</a:t>
                      </a:r>
                    </a:p>
                  </a:txBody>
                  <a:tcPr marL="9525" marR="9525" marT="9525" marB="0"/>
                </a:tc>
              </a:tr>
              <a:tr h="2134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50 340,8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8 032,9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15 279,3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14 292,0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6 300,0</a:t>
                      </a:r>
                    </a:p>
                  </a:txBody>
                  <a:tcPr marL="9525" marR="9525" marT="9525" marB="0"/>
                </a:tc>
              </a:tr>
              <a:tr h="2134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81 391,1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170 710,1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47 592,2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45 466,7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46 911,7</a:t>
                      </a:r>
                    </a:p>
                  </a:txBody>
                  <a:tcPr marL="9525" marR="9525" marT="9525" marB="0"/>
                </a:tc>
              </a:tr>
              <a:tr h="38463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2 907,7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359,5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864096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бюджета:</a:t>
            </a:r>
            <a:endParaRPr lang="ru-RU" alt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r"/>
            <a:r>
              <a:rPr lang="ru-RU" altLang="ru-RU" sz="105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1520" y="2132856"/>
          <a:ext cx="8784975" cy="418261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168352"/>
                <a:gridCol w="1036423"/>
                <a:gridCol w="1051194"/>
                <a:gridCol w="1051194"/>
                <a:gridCol w="873599"/>
                <a:gridCol w="840301"/>
                <a:gridCol w="763912"/>
              </a:tblGrid>
              <a:tr h="752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КФСР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ожидаемая оценка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2550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11 033,1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4 306,5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12 277,3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3 903,4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3 803,4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32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0605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11 033,1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4 306,5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12 277,3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3 903,4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3 803,4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32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1 085 539,7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1 447 771,7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1 166 202,7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1 038 697,5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1 045 610,2</a:t>
                      </a:r>
                    </a:p>
                  </a:txBody>
                  <a:tcPr marL="0" marR="0" marT="0" marB="0"/>
                </a:tc>
              </a:tr>
              <a:tr h="22290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449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043,4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698 563,4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408 497,4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370 577,3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383 935,1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520 430,1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605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126,0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605 171,5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583 183,9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574 767,3</a:t>
                      </a:r>
                    </a:p>
                  </a:txBody>
                  <a:tcPr marL="0" marR="0" marT="0" marB="0"/>
                </a:tc>
              </a:tr>
              <a:tr h="19065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98 463,9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118 975,4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128 169,3</a:t>
                      </a:r>
                    </a:p>
                  </a:txBody>
                  <a:tcPr marL="0" marR="0" marT="0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67 950,6</a:t>
                      </a:r>
                    </a:p>
                  </a:txBody>
                  <a:tcPr marL="0" marR="0" marT="0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69 725,2</a:t>
                      </a:r>
                    </a:p>
                  </a:txBody>
                  <a:tcPr marL="0" marR="0" marT="0" marB="0">
                    <a:solidFill>
                      <a:srgbClr val="CCECFF">
                        <a:alpha val="20000"/>
                      </a:srgbClr>
                    </a:solidFill>
                  </a:tcPr>
                </a:tc>
              </a:tr>
              <a:tr h="371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0705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376,7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316,0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316,0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316,0</a:t>
                      </a:r>
                    </a:p>
                  </a:txBody>
                  <a:tcPr marL="0" marR="0" marT="0" marB="0"/>
                </a:tc>
              </a:tr>
              <a:tr h="2442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4 560,7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729,0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729,0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890,0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890,0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2353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12 940,0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24 001,2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23 319,5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15 779,7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15 976,6</a:t>
                      </a:r>
                    </a:p>
                  </a:txBody>
                  <a:tcPr marL="0" marR="0" marT="0" marB="0"/>
                </a:tc>
              </a:tr>
              <a:tr h="22290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86 487,1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168 732,9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116 947,9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49 316,7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50 572,0</a:t>
                      </a:r>
                    </a:p>
                  </a:txBody>
                  <a:tcPr marL="9525" marR="9525" marT="9525" marB="0"/>
                </a:tc>
              </a:tr>
              <a:tr h="22290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86 487,1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168 732,9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116 947,9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49 316,7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50 572,0</a:t>
                      </a:r>
                    </a:p>
                  </a:txBody>
                  <a:tcPr marL="9525" marR="9525" marT="9525" marB="0"/>
                </a:tc>
              </a:tr>
              <a:tr h="22290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L="9525" marR="9525" marT="9525" marB="0"/>
                </a:tc>
              </a:tr>
              <a:tr h="401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0909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864096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бюджета:</a:t>
            </a:r>
            <a:endParaRPr lang="ru-RU" alt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r"/>
            <a:r>
              <a:rPr lang="ru-RU" altLang="ru-RU" sz="105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536" y="2132860"/>
          <a:ext cx="8496944" cy="410704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456384"/>
                <a:gridCol w="648072"/>
                <a:gridCol w="936104"/>
                <a:gridCol w="1008112"/>
                <a:gridCol w="864096"/>
                <a:gridCol w="792088"/>
                <a:gridCol w="792088"/>
              </a:tblGrid>
              <a:tr h="753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КФСР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ожидаемая оценка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25543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60 782,8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30 603,8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26 199,1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25 049,0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25 049,0</a:t>
                      </a:r>
                    </a:p>
                  </a:txBody>
                  <a:tcPr marL="9525" marR="9525" marT="9525" marB="0"/>
                </a:tc>
              </a:tr>
              <a:tr h="2328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4 558,4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5 254,8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5 626,8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5 626,8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5 626,8</a:t>
                      </a:r>
                    </a:p>
                  </a:txBody>
                  <a:tcPr marL="9525" marR="9525" marT="9525" marB="0">
                    <a:noFill/>
                  </a:tcPr>
                </a:tc>
              </a:tr>
              <a:tr h="2328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35 350,4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4 349,0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23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15 528,8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17 390,0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16 912,3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16 439,2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16 439,2</a:t>
                      </a:r>
                    </a:p>
                  </a:txBody>
                  <a:tcPr marL="9525" marR="9525" marT="9525" marB="0">
                    <a:noFill/>
                  </a:tcPr>
                </a:tc>
              </a:tr>
              <a:tr h="26385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5 345,2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3 610,0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3 610,0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2 983,0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2 983,0</a:t>
                      </a:r>
                    </a:p>
                  </a:txBody>
                  <a:tcPr marL="9525" marR="9525" marT="9525" marB="0"/>
                </a:tc>
              </a:tr>
              <a:tr h="20739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45 215,0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219 677,4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63 501,5</a:t>
                      </a:r>
                    </a:p>
                  </a:txBody>
                  <a:tcPr marL="0" marR="0" marT="0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33 204,1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33 987,6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</a:tr>
              <a:tr h="26385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3 326,1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3 949,0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3 647,0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2 750,0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2 750,0</a:t>
                      </a:r>
                    </a:p>
                  </a:txBody>
                  <a:tcPr marL="9525" marR="9525" marT="9525" marB="0"/>
                </a:tc>
              </a:tr>
              <a:tr h="2445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41 471,4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214 957,4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59 083,5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30 004,1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30 787,6</a:t>
                      </a:r>
                    </a:p>
                  </a:txBody>
                  <a:tcPr marL="9525" marR="9525" marT="9525" marB="0">
                    <a:noFill/>
                  </a:tcPr>
                </a:tc>
              </a:tr>
              <a:tr h="235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Спорт высших достижений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771,0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771,0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9525" marR="9525" marT="9525" marB="0"/>
                </a:tc>
              </a:tr>
              <a:tr h="223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4 190,3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4 823,6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4 468,7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2 865,2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2 932,2</a:t>
                      </a:r>
                    </a:p>
                  </a:txBody>
                  <a:tcPr marL="9525" marR="9525" marT="9525" marB="0"/>
                </a:tc>
              </a:tr>
              <a:tr h="223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3 854,6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4 582,3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4 210,0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2 565,2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2 632,2</a:t>
                      </a:r>
                    </a:p>
                  </a:txBody>
                  <a:tcPr marL="9525" marR="9525" marT="9525" marB="0"/>
                </a:tc>
              </a:tr>
              <a:tr h="223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335,7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241,3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258,7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9525" marR="9525" marT="9525" marB="0"/>
                </a:tc>
              </a:tr>
              <a:tr h="4022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1 787 017,1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2 582 797,6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1 855 062,1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1 503 935,8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1 525 111,0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20688"/>
            <a:ext cx="7992888" cy="864096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реализацию муниципальных программ:</a:t>
            </a:r>
          </a:p>
          <a:p>
            <a:pPr algn="r"/>
            <a:r>
              <a:rPr lang="ru-RU" altLang="ru-RU" sz="10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тыс.рублей</a:t>
            </a:r>
            <a:endParaRPr lang="ru-RU" altLang="ru-RU" sz="105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39552" y="1628802"/>
          <a:ext cx="8424935" cy="49780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744416"/>
                <a:gridCol w="1069833"/>
                <a:gridCol w="946391"/>
                <a:gridCol w="899071"/>
                <a:gridCol w="882612"/>
                <a:gridCol w="882612"/>
              </a:tblGrid>
              <a:tr h="755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ожидаемая 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</a:tr>
              <a:tr h="5852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"Совершенствование механизмов экономического развития муниципального образования - "город Тулун"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32 727,8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33 199,7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35 631,9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18 694,4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19 173,6</a:t>
                      </a:r>
                    </a:p>
                  </a:txBody>
                  <a:tcPr marL="0" marR="0" marT="0" marB="0"/>
                </a:tc>
              </a:tr>
              <a:tr h="2353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"Труд"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880,9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1 169,8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1 169,8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1 140,8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1 140,8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2353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"Образование"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1 083 881,8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1 444 775,6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1 164 557,7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1 038 735,1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1 045 601,3</a:t>
                      </a:r>
                    </a:p>
                  </a:txBody>
                  <a:tcPr marL="0" marR="0" marT="0" marB="0"/>
                </a:tc>
              </a:tr>
              <a:tr h="22569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"Культура"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88 189,8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167 782,0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119 094,0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51 462,8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52 718,1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2667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"Молодежь"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424,0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4 365,5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4 269,3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2 672,8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2 719,3</a:t>
                      </a:r>
                    </a:p>
                  </a:txBody>
                  <a:tcPr marL="0" marR="0" marT="0" marB="0"/>
                </a:tc>
              </a:tr>
              <a:tr h="2017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"Доступное жилье"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4 983,0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4 267,7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2 748,4</a:t>
                      </a:r>
                    </a:p>
                  </a:txBody>
                  <a:tcPr marL="0" marR="0" marT="0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2 426,4</a:t>
                      </a:r>
                    </a:p>
                  </a:txBody>
                  <a:tcPr marL="0" marR="0" marT="0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7 354,7</a:t>
                      </a:r>
                    </a:p>
                  </a:txBody>
                  <a:tcPr marL="0" marR="0" marT="0" marB="0">
                    <a:solidFill>
                      <a:srgbClr val="CCECFF">
                        <a:alpha val="20000"/>
                      </a:srgbClr>
                    </a:solidFill>
                  </a:tcPr>
                </a:tc>
              </a:tr>
              <a:tr h="393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"Физическая культура и спорт"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45 590,0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220 018,3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63 501,5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33 204,1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33 987,6</a:t>
                      </a:r>
                    </a:p>
                  </a:txBody>
                  <a:tcPr marL="0" marR="0" marT="0" marB="0"/>
                </a:tc>
              </a:tr>
              <a:tr h="393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"Охрана здоровья населения"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416,5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1 900,0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995,0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1 312,7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1 312,7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393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"Обеспечение комплексных мер безопасности"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6 474,6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10 396,2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4 217,3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2 669,5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2 669,5</a:t>
                      </a:r>
                    </a:p>
                  </a:txBody>
                  <a:tcPr marL="0" marR="0" marT="0" marB="0"/>
                </a:tc>
              </a:tr>
              <a:tr h="5852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"Поддержка отдельных категорий граждан и социально ориентированных некоммерческих организаций"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59 880,4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29 801,2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19 823,9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18 595,8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18 595,8</a:t>
                      </a:r>
                    </a:p>
                  </a:txBody>
                  <a:tcPr marL="0" marR="0" marT="0" marB="0"/>
                </a:tc>
              </a:tr>
              <a:tr h="393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"Транспортное обслуживание населения"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8 592,5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30 889,9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9 402,0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7 000,0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7 000,0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8389440" cy="1008112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реализацию муниципальных программ:</a:t>
            </a:r>
          </a:p>
          <a:p>
            <a:pPr algn="r"/>
            <a:r>
              <a:rPr lang="ru-RU" altLang="ru-RU" sz="10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тыс.рублей</a:t>
            </a:r>
            <a:endParaRPr lang="ru-RU" altLang="ru-RU" sz="105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1520" y="2132858"/>
          <a:ext cx="8784976" cy="334103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13990"/>
                <a:gridCol w="1171330"/>
                <a:gridCol w="951706"/>
                <a:gridCol w="1024914"/>
                <a:gridCol w="1098122"/>
                <a:gridCol w="1024914"/>
              </a:tblGrid>
              <a:tr h="750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ожидаемая 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</a:tr>
              <a:tr h="390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"Жилищно - коммунальное хозяйство"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58 201,8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4 883,5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21 587,1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15 233,7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8 986,7</a:t>
                      </a:r>
                    </a:p>
                  </a:txBody>
                  <a:tcPr marL="0" marR="0" marT="0" marB="0"/>
                </a:tc>
              </a:tr>
              <a:tr h="390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"Охрана окружающей среды"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16 777,8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12 181,5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17 247,3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7 203,4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6 803,4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390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"Городские дороги"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150 435,3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301 148,5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138 106,5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115 936,3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111 188,6</a:t>
                      </a:r>
                    </a:p>
                  </a:txBody>
                  <a:tcPr marL="0" marR="0" marT="0" marB="0"/>
                </a:tc>
              </a:tr>
              <a:tr h="390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"Градостроительство"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956,3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1 475,8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835,0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2 100,0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390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«Формирование современной городской среды»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61 256,1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162 218,7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24 028,6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29 911,7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29 911,7</a:t>
                      </a:r>
                    </a:p>
                  </a:txBody>
                  <a:tcPr marL="0" marR="0" marT="0" marB="0"/>
                </a:tc>
              </a:tr>
              <a:tr h="390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"Управление имуществом и земельными ресурсами"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7 426,8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3 180,3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5 548,0</a:t>
                      </a:r>
                    </a:p>
                  </a:txBody>
                  <a:tcPr marL="0" marR="0" marT="0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1 175,0</a:t>
                      </a:r>
                    </a:p>
                  </a:txBody>
                  <a:tcPr marL="0" marR="0" marT="0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2 610,4</a:t>
                      </a:r>
                    </a:p>
                  </a:txBody>
                  <a:tcPr marL="0" marR="0" marT="0" marB="0">
                    <a:solidFill>
                      <a:srgbClr val="CCECFF">
                        <a:alpha val="20000"/>
                      </a:srgbClr>
                    </a:solidFill>
                  </a:tcPr>
                </a:tc>
              </a:tr>
              <a:tr h="24562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по муниципальным программам</a:t>
                      </a:r>
                    </a:p>
                  </a:txBody>
                  <a:tcPr marL="9525" marR="9525" marT="9525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1 627 095,4</a:t>
                      </a:r>
                    </a:p>
                  </a:txBody>
                  <a:tcPr marL="9525" marR="9525" marT="9525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2 433 654,2</a:t>
                      </a:r>
                    </a:p>
                  </a:txBody>
                  <a:tcPr marL="9525" marR="9525" marT="9525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1 632 763,3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1 349 474,5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1 352 374,2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города Тулуна на 2024-2026 годы</a:t>
            </a:r>
            <a:endParaRPr lang="ru-RU" alt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844824"/>
            <a:ext cx="4320480" cy="4320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ru-RU" sz="1100" dirty="0">
                <a:latin typeface="Arial" pitchFamily="34" charset="0"/>
                <a:cs typeface="Arial" pitchFamily="34" charset="0"/>
              </a:rPr>
              <a:t>Прогноз социально-экономического развития представляет собой документ, содержащий систему обоснованных представлений о направлениях и результатах социально-экономического развития на прогнозируемый период.</a:t>
            </a:r>
          </a:p>
          <a:p>
            <a:pPr indent="180000" algn="just"/>
            <a:r>
              <a:rPr lang="ru-RU" sz="1100" dirty="0">
                <a:latin typeface="Arial" pitchFamily="34" charset="0"/>
                <a:cs typeface="Arial" pitchFamily="34" charset="0"/>
              </a:rPr>
              <a:t>Прогноз социально-экономического развития города Тулуна формируется ежегодно сроком на 3 года.</a:t>
            </a:r>
          </a:p>
          <a:p>
            <a:pPr indent="180000" algn="just"/>
            <a:r>
              <a:rPr lang="ru-RU" sz="1100" dirty="0">
                <a:latin typeface="Arial" pitchFamily="34" charset="0"/>
                <a:cs typeface="Arial" pitchFamily="34" charset="0"/>
              </a:rPr>
              <a:t>Прогноз социально-экономического развития города  разрабатывается в двух вариантах – базовом и консервативном. Базовый вариант прогноза на 2024 - 2026 годы описывает наиболее вероятный сценарий развития экономики с учетом ожидаемых внешних условий и принимаемых мер экономической политики, обеспечивающих восстановление занятости и доходов населения, рост экономики и долгосрочные структурные изменения в экономике .Консервативный вариант основан на предпосылке о более затяжном восстановлении экономики и структурном замедлении темпов ее роста в среднесрочной перспективе из-за последствий распространения новой коронавирусной инфекции и введении санкционных ограничений.</a:t>
            </a:r>
          </a:p>
          <a:p>
            <a:pPr indent="180000" algn="just"/>
            <a:r>
              <a:rPr lang="ru-RU" sz="1100" dirty="0">
                <a:latin typeface="Arial" pitchFamily="34" charset="0"/>
                <a:cs typeface="Arial" pitchFamily="34" charset="0"/>
              </a:rPr>
              <a:t>В данном разделе представлены отдельные показатели базового варианты прогноза социально-экономического развития города Тулуна на среднесрочный период. С полной версией прогноза можно ознакомиться в материалах к проекту бюджета города.</a:t>
            </a:r>
          </a:p>
        </p:txBody>
      </p:sp>
      <p:graphicFrame>
        <p:nvGraphicFramePr>
          <p:cNvPr id="14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70244272"/>
              </p:ext>
            </p:extLst>
          </p:nvPr>
        </p:nvGraphicFramePr>
        <p:xfrm>
          <a:off x="323528" y="1988840"/>
          <a:ext cx="4392488" cy="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25629551"/>
              </p:ext>
            </p:extLst>
          </p:nvPr>
        </p:nvGraphicFramePr>
        <p:xfrm>
          <a:off x="323528" y="2819934"/>
          <a:ext cx="4248472" cy="969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47829119"/>
              </p:ext>
            </p:extLst>
          </p:nvPr>
        </p:nvGraphicFramePr>
        <p:xfrm>
          <a:off x="323528" y="3807048"/>
          <a:ext cx="4032448" cy="990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20886731"/>
              </p:ext>
            </p:extLst>
          </p:nvPr>
        </p:nvGraphicFramePr>
        <p:xfrm>
          <a:off x="251520" y="4716188"/>
          <a:ext cx="4104456" cy="87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0314472"/>
              </p:ext>
            </p:extLst>
          </p:nvPr>
        </p:nvGraphicFramePr>
        <p:xfrm>
          <a:off x="179512" y="5445224"/>
          <a:ext cx="4248472" cy="132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848872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показатели (индикаторы) муниципальных программ</a:t>
            </a:r>
          </a:p>
          <a:p>
            <a:pPr algn="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340768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«Совершенствование механизмов экономического развития»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22117628"/>
              </p:ext>
            </p:extLst>
          </p:nvPr>
        </p:nvGraphicFramePr>
        <p:xfrm>
          <a:off x="323528" y="2204865"/>
          <a:ext cx="8496000" cy="384628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3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субъектов малого и среднего предпринимательства в расчете на 10000 человек населения,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54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инвестиционных проектов, включенных в реестр,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информационных материалов в печатных СМИ о деятельности органов местного самоуправления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Отношение объема просроченной кредиторской задолженности местного бюджета к расходам бюджета,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0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муниципальных бюджетных и автономных учреждений, обслуживаемых муниципальным бюджетным учреждением "Централизованная бухгалтерия города Тулуна«,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69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информационных материалов по теме «Защита прав потребителей», размещенных на официальном сайте администрации муниципального образования – «город Тулун» 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«Труд»</a:t>
            </a: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0281512"/>
              </p:ext>
            </p:extLst>
          </p:nvPr>
        </p:nvGraphicFramePr>
        <p:xfrm>
          <a:off x="395536" y="1844823"/>
          <a:ext cx="8496000" cy="374659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3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12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99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пострадавших при несчастных случаях на производстве с утратой трудоспособности на один рабочий день и более и со смертельным исходом в расчете на 1000 работающих,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7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рабочих мест, на которых проведена специальная оценка условий труда (по данным ФГИС), рабочих мест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4566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5256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5456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5656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5856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78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Удельный вес рабочих мест, на которых по результатам специальной оценки условий труда установлены вредные и (или) опасные условия труда,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5,9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5,8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3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общей безработицы в среднем за год,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0,67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78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численности работников, охваченных действием коллективных договоров, в общей численности занятых в экономике,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6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Среднемесячная номинальная начисленная заработная плата,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55304,4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58180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62400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62400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64900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323528" y="908720"/>
            <a:ext cx="8496944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Формирование бюджета муниципального образования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«город Тулун» на 2024 год и на плановый период 2025 и 2026 годов осуществлено в соответствии с требованиями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2411760" y="2780928"/>
            <a:ext cx="2016224" cy="1872208"/>
          </a:xfrm>
          <a:prstGeom prst="flowChartAlternateProcess">
            <a:avLst/>
          </a:prstGeom>
          <a:solidFill>
            <a:srgbClr val="EAEAE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Положения о бюджетном процессе в муниципальном образовании – «город Тулун»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51520" y="2780928"/>
            <a:ext cx="2016224" cy="1872208"/>
          </a:xfrm>
          <a:prstGeom prst="flowChartAlternateProcess">
            <a:avLst/>
          </a:prstGeom>
          <a:solidFill>
            <a:srgbClr val="EAEAE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Бюджетного кодекса Российской Федерации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572000" y="2780928"/>
            <a:ext cx="2016224" cy="3240360"/>
          </a:xfrm>
          <a:prstGeom prst="flowChartAlternateProcess">
            <a:avLst/>
          </a:prstGeom>
          <a:solidFill>
            <a:srgbClr val="EAEAE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Основных направлений бюджетной и налоговой политики муниципального образования – «город Тулун» на 2024 год и плановый период 2025 и 2026 годов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804248" y="2780928"/>
            <a:ext cx="2016224" cy="3024336"/>
          </a:xfrm>
          <a:prstGeom prst="flowChartAlternateProcess">
            <a:avLst/>
          </a:prstGeom>
          <a:solidFill>
            <a:srgbClr val="EAEAE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Основных параметров прогноза социально-экономического развития муниципального образования – «город Тулун» на 2024-2026 годы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259632" y="2060848"/>
            <a:ext cx="576064" cy="64807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148064" y="1988840"/>
            <a:ext cx="576064" cy="72008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131840" y="2060848"/>
            <a:ext cx="576064" cy="64807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380312" y="1988840"/>
            <a:ext cx="576064" cy="72008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«Образование»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64244167"/>
              </p:ext>
            </p:extLst>
          </p:nvPr>
        </p:nvGraphicFramePr>
        <p:xfrm>
          <a:off x="323527" y="1556794"/>
          <a:ext cx="8568009" cy="48629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93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97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97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97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97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97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9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до 3 лет, охваченных услугами муниципальных дошкольных образовательных учреждений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3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детей в возрасте от 7 до 18 лет, охваченных образованием, в общей численности детей в возрасте от 7 до 18 лет,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43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Доля выпускников государственных (муниципальных) общеобразовательных организаций, получивших аттестат о среднем общем образовании,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7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 и воспитанников образовательных учреждений, принимающих участие в конкурсных, олимпиадных, спортивных и иных мероприятиях для детей и молодежи, в общей численности обучающихся и воспитанников, %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8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Доля детей, охваченных различными формами отдыха в каникулярное время,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населения качеством образования,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«Культура»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84612824"/>
              </p:ext>
            </p:extLst>
          </p:nvPr>
        </p:nvGraphicFramePr>
        <p:xfrm>
          <a:off x="323528" y="1700808"/>
          <a:ext cx="8496000" cy="453999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3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8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книговыдач, экземпляр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385396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экспонатов музейного фонда,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8989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9059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экскурсий,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выставок,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участников клубных формирований, человек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Общее количество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мероприятий,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Число участников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мероприятий,</a:t>
                      </a:r>
                      <a:r>
                        <a:rPr lang="ru-RU" sz="11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человек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7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Удовлетворенность населения качеством предоставления муниципальных услуг в сфере культуры,</a:t>
                      </a:r>
                      <a:r>
                        <a:rPr lang="ru-RU" sz="11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объектов культуры города Тулуна,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23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Охват детей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предпрофессиональным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дополнительным образованием в области искусства от общего числа обучающихся 1-9 классов общеобразовательных учреждений,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2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единиц архивного фонда,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17664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17727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«Молодежь»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43211322"/>
              </p:ext>
            </p:extLst>
          </p:nvPr>
        </p:nvGraphicFramePr>
        <p:xfrm>
          <a:off x="251520" y="1772816"/>
          <a:ext cx="8496000" cy="334311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3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6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мероприятий по работе с молодёжью,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молодёжи, принимающей участие в молодежных мероприятиях, чел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молодежи, участвующей в деятельности детских и молодежных общественных объединений, чел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2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молодежи, вовлеченной в добровольческую деятельность, чел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2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молодежи, участвующей в мероприятиях по патриотическому воспитанию,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молодежи, принявшей участие в мероприятиях по профессиональному самоопределению, чел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мероприятий, направленных на формирование позитивного отношения к институту семьи, шт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«Доступное жилье»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19796121"/>
              </p:ext>
            </p:extLst>
          </p:nvPr>
        </p:nvGraphicFramePr>
        <p:xfrm>
          <a:off x="251520" y="1484784"/>
          <a:ext cx="8592010" cy="482161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644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51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0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128">
                <a:tc>
                  <a:txBody>
                    <a:bodyPr/>
                    <a:lstStyle/>
                    <a:p>
                      <a:pPr marL="11176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семей, улучшивших жилищные условия в результате реализации мероприятий программы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35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Площадь расселенного непригодного для проживания жилищного фонда, кв.м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1563,3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1627,7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снесенных аварийных МКД,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15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аварийного жилищного фонда в общем объеме жилищного фонда,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Обследование жилых помещений пострадавших от негативных последствий чрезвычайной ситуации (грунтовые воды)специализированными организациями,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66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Расходные обязательства в сфере строительства в связи с чрезвычайной ситуацией, сложившейся в результате паводка, вызванного сильными дождями, прошедшими в июне–июле 2019 года на территории Иркутской области,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79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проектно-сметной документации на снос ветхого и аварийного жилья по ул. Островского, д.23, д.25,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095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Выполнение работ по разработке проектов организации работ по сносу объектов капитального строительства (адрес объектов: г.Тулун, ул.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Шмелькова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д.2;</a:t>
                      </a:r>
                      <a:r>
                        <a:rPr lang="ru-RU" sz="11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ул. Ломоносова, д.6) 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0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квартир, соответствующих установленным санитарными и техническим правилам и нормам,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0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 взносов на капитальный ремонт,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32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 за жилые помещения и коммунальные услуги (в том числе оплата по исполнительным листам за коммунальные услуги муниципального жилищного фонда) 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«Физическая культура и спорт»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77782084"/>
              </p:ext>
            </p:extLst>
          </p:nvPr>
        </p:nvGraphicFramePr>
        <p:xfrm>
          <a:off x="323528" y="1772816"/>
          <a:ext cx="8496000" cy="29523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3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2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762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физкультурно-оздоровительных и спортивных мероприятий,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шт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1901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r>
                        <a:rPr lang="ru-RU" sz="11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дельный вес населения города Тулуна, систематически занимающегося физической культурой и спортом,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4143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чемпионов и призёров от общего числа участников областных, региональных, зональных, общероссийских и международных соревнований,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60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спортивных сооружений города Тулуна,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шт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4143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обеспеченности населения спортивными сооружениями исходя из единовременной пропускной способности,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«Охрана здоровья населения»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70187390"/>
              </p:ext>
            </p:extLst>
          </p:nvPr>
        </p:nvGraphicFramePr>
        <p:xfrm>
          <a:off x="395537" y="1772817"/>
          <a:ext cx="8423991" cy="374441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02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10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Ожидаемая продолжительность жизни при рождении, лет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6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Заболеваемость населения на 100 тыс. населения, случаев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138710,2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116002,5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115900,9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115500,3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115500,3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1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Смертность от всех причин на 1000 населения, случаев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9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Смертность от болезней системы кровообращения на 100 000 населения, случаев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606,2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605,9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605,7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605,7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2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Младенческая смертность на 1000 родившихся живыми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случаев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1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Обеспеченность детей и подростков, находящихся под диспансерным наблюдением у фтизиатра по IV, VI группе, среднесуточным набором продуктов питания,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Обеспеченность врачами на 10 000 населения, чел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5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Удовлетворенность населения качеством предоставления государственных медицинских услуг,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комплексных мер безопасности»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24709133"/>
              </p:ext>
            </p:extLst>
          </p:nvPr>
        </p:nvGraphicFramePr>
        <p:xfrm>
          <a:off x="323528" y="1916832"/>
          <a:ext cx="8496000" cy="28083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3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00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2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зарегистрированных преступлений, совершенных на улицах и в общественных местах в расчете на 10 тыс. населения,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1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чрезвычайных ситуаций, пожаров, происшествий на водных объектах,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4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погибших и травмированных при чрезвычайных ситуациях, пожарах, происшествиях на водных объектах, чел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«Поддержка отдельных категорий граждан и социально ориентированных некоммерческих организаций»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58096586"/>
              </p:ext>
            </p:extLst>
          </p:nvPr>
        </p:nvGraphicFramePr>
        <p:xfrm>
          <a:off x="251521" y="2060848"/>
          <a:ext cx="8423991" cy="41764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02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7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79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граждан, получивших меры социальной поддержки от общего количества получателей мер социальной поддержки, средства на выплату которых предусмотрены на текущий финансовый год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79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организаций, внесенных в реестр социально ориентированных некоммерческих организаций – получателей поддержки, оказываемой администрацией городского округа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69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объектов, на которых обеспечивается доступность услуг для инвалидов и других МГН, от общей численности объектов,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2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детей-сирот и детей, оставшихся без попечения родителей, в общей численности детского населения, 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2,9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2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Удельный вес детской безнадзорности на территории города Тулуна по отношению к количеству несовершеннолетних,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0,137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0,135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0,133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0,133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4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правонарушений, совершенных несовершеннолетних города Тулуна, случаев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обслуживание населения»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14429779"/>
              </p:ext>
            </p:extLst>
          </p:nvPr>
        </p:nvGraphicFramePr>
        <p:xfrm>
          <a:off x="323528" y="1988840"/>
          <a:ext cx="8496000" cy="12399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3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89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безопасности, аварийности рисков и угроз безопасности транспорта,</a:t>
                      </a:r>
                      <a:r>
                        <a:rPr lang="ru-RU" sz="11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%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                          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Доступность и качество транспортных услуг для всех слоев населения в соответствии  социальному стандарту,</a:t>
                      </a:r>
                      <a:r>
                        <a:rPr lang="ru-RU" sz="11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%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                                   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528" y="328498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«Жилищно-коммунальное хозяйство»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7372428"/>
              </p:ext>
            </p:extLst>
          </p:nvPr>
        </p:nvGraphicFramePr>
        <p:xfrm>
          <a:off x="251520" y="4077071"/>
          <a:ext cx="8496000" cy="201622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3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38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износа объектов коммунальной инфраструктуры,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2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населения, обеспеченного питьевой водой нормативного качества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Экономия использования энергетических ресурсов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«Охрана окружающей среды»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11601901"/>
              </p:ext>
            </p:extLst>
          </p:nvPr>
        </p:nvGraphicFramePr>
        <p:xfrm>
          <a:off x="251520" y="1700808"/>
          <a:ext cx="8496000" cy="1080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3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4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созданной инфраструктуры по обращению с отходами,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8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Площадь, защищаемая от вредного воздействия вод,</a:t>
                      </a:r>
                      <a:r>
                        <a:rPr lang="ru-RU" sz="11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39552" y="3105835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«Городские дороги»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95894337"/>
              </p:ext>
            </p:extLst>
          </p:nvPr>
        </p:nvGraphicFramePr>
        <p:xfrm>
          <a:off x="179514" y="3717032"/>
          <a:ext cx="8568952" cy="197014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97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98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98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98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98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98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72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3505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протяженности автомобильных дорог, не отвечающих нормативным требованиям к транспортно-эксплуатационным показателям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37,8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3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протяженности автомобильных дорог с твердым покрытием, в общей протяженности автомобильных дорог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62,2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61,5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62,5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3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автомобильных дорог, поддерживаемых в надлежащем техническом состоянии,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6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автомобильных дорог с искусственным освещением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772400" cy="1152127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864096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города, 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184482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ДОХОДЫ      -     РАСХОДЫ     =      ДЕФИЦИТ     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492896"/>
            <a:ext cx="165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00" dirty="0" smtClean="0">
                <a:solidFill>
                  <a:srgbClr val="CE023C"/>
                </a:solidFill>
                <a:latin typeface="Book Antiqua" pitchFamily="18" charset="0"/>
              </a:rPr>
              <a:t>2024 год</a:t>
            </a:r>
          </a:p>
          <a:p>
            <a:r>
              <a:rPr lang="ru-RU" sz="2400" b="1" spc="100" dirty="0" smtClean="0">
                <a:solidFill>
                  <a:srgbClr val="CE023C"/>
                </a:solidFill>
                <a:latin typeface="Book Antiqua" pitchFamily="18" charset="0"/>
              </a:rPr>
              <a:t>2025 год</a:t>
            </a:r>
          </a:p>
          <a:p>
            <a:r>
              <a:rPr lang="ru-RU" sz="2400" b="1" spc="100" dirty="0" smtClean="0">
                <a:solidFill>
                  <a:srgbClr val="CE023C"/>
                </a:solidFill>
                <a:latin typeface="Book Antiqua" pitchFamily="18" charset="0"/>
              </a:rPr>
              <a:t>2026 год</a:t>
            </a:r>
            <a:endParaRPr lang="ru-RU" sz="2400" b="1" spc="100" dirty="0">
              <a:solidFill>
                <a:srgbClr val="CE023C"/>
              </a:solidFill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9712" y="2492896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100" dirty="0" smtClean="0">
                <a:solidFill>
                  <a:srgbClr val="002060"/>
                </a:solidFill>
                <a:latin typeface="Book Antiqua" pitchFamily="18" charset="0"/>
              </a:rPr>
              <a:t>1 822,8                 1 855,1                   32,3</a:t>
            </a:r>
          </a:p>
          <a:p>
            <a:r>
              <a:rPr lang="ru-RU" sz="2400" b="1" spc="100" dirty="0" smtClean="0">
                <a:solidFill>
                  <a:srgbClr val="002060"/>
                </a:solidFill>
                <a:latin typeface="Book Antiqua" pitchFamily="18" charset="0"/>
              </a:rPr>
              <a:t>1 484,1                 1 517,5                   33,4</a:t>
            </a:r>
          </a:p>
          <a:p>
            <a:r>
              <a:rPr lang="ru-RU" sz="2400" b="1" spc="100" dirty="0" smtClean="0">
                <a:solidFill>
                  <a:srgbClr val="002060"/>
                </a:solidFill>
                <a:latin typeface="Book Antiqua" pitchFamily="18" charset="0"/>
              </a:rPr>
              <a:t>1 518,8                 1 554,2                   35,4 </a:t>
            </a:r>
            <a:endParaRPr lang="ru-RU" sz="2400" b="1" spc="1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3074" name="Picture 2" descr="https://www.comp-web-pro.ru/wp-content/uploads/2013/07/sajt-firmy-kak-istochnik-priby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789041"/>
            <a:ext cx="2160240" cy="1728192"/>
          </a:xfrm>
          <a:prstGeom prst="rect">
            <a:avLst/>
          </a:prstGeom>
          <a:noFill/>
        </p:spPr>
      </p:pic>
      <p:pic>
        <p:nvPicPr>
          <p:cNvPr id="21" name="Picture 8" descr="https://dtk-m.ru/wp-content/uploads/2021/04/news_big_new_monety15f514f6ae29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789041"/>
            <a:ext cx="2088232" cy="1728192"/>
          </a:xfrm>
          <a:prstGeom prst="rect">
            <a:avLst/>
          </a:prstGeom>
          <a:noFill/>
        </p:spPr>
      </p:pic>
      <p:pic>
        <p:nvPicPr>
          <p:cNvPr id="3076" name="Picture 4" descr="https://sun9-26.userapi.com/impg/XGEUFV3hf1LezRlmb3PtqGfQ7sD8RlfmgBlmAA/SgYcITOShpU.jpg?size=1062x590&amp;quality=96&amp;sign=f7c500c4de41ef9f95bb33889286358d&amp;c_uniq_tag=5BsPf4Z24SNbR6NlITyWb-rQ_ticplLL3P10eXOtpdI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789040"/>
            <a:ext cx="2987824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7232"/>
            <a:ext cx="9144001" cy="2088232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«Градостроительство»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15466837"/>
              </p:ext>
            </p:extLst>
          </p:nvPr>
        </p:nvGraphicFramePr>
        <p:xfrm>
          <a:off x="323528" y="1628800"/>
          <a:ext cx="8496000" cy="17465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3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7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Актуальность разработанной градостроительной документации. Корректировка,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территорий, на которые разработаны документы по планировке территорий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объектов территории, включенных в адресный реестр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ИСОГД. Информационная обеспеченность территории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528" y="357301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52773343"/>
              </p:ext>
            </p:extLst>
          </p:nvPr>
        </p:nvGraphicFramePr>
        <p:xfrm>
          <a:off x="395537" y="4365104"/>
          <a:ext cx="8423991" cy="20162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02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2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Площадь благоустроенных дворовых территорий города Тулуна, тыс.кв.м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7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Площадь благоустроенных общественных территорий города Тулуна, тыс.кв.м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проектов,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4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проведенных мероприятий,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9240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8928992" cy="100811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имуществом и земельными ресурсами»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43648411"/>
              </p:ext>
            </p:extLst>
          </p:nvPr>
        </p:nvGraphicFramePr>
        <p:xfrm>
          <a:off x="107505" y="1196751"/>
          <a:ext cx="8856984" cy="535355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506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19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51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51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19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19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1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2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объектов недвижимого имущества, в отношении которых осуществлен государственный кадастровый учет,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08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объектов, в отношении которых осуществлена независимая оценка рыночной стоимости имущества, судебная оценочная экспертиза, оценка рыночной стоимости арендной платы,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72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объектов, в отношении которых осуществлена государственная регистрация права (прекращения права) муниципальной собственности,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2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приватизированных объектов, включенных в прогнозный план (программу) приватизации,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72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приватизированных объектов в соответствии с жилищным законодательством,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79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объектов, в отношении которых осуществлена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процедура передачи (разграничения) между публичными собственниками</a:t>
                      </a: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911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объектов недвижимого имущества, предоставленного по результатам торгов на право з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аключения договоров аренды, договоров безвозмездного пользования, договоров доверительного управления имуществом, иных договоров, предусматривающих переход прав владения и (или) пользования в отношении муниципального имущества, не закрепленного на праве хозяйственного ведения или оперативного управления</a:t>
                      </a: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911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 недвижимого имущества, предоставленного без проведения торгов на право заключения договоров аренды, договоров безвозмездного пользования, договоров доверительного управления имуществом, иных договоров, предусматривающих переход прав владения и (или) пользования в отношении муниципального имущества, не закрепленного на праве хозяйственного ведения или оперативного управления</a:t>
                      </a: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72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земельных участков, предоставленных по результатам торгов,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соответствии с земельным законодательством</a:t>
                      </a: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72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земельных участков, предоставленных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бесплатно в собственность граждан, в том числе граждан, имеющих трех и более детей</a:t>
                      </a: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928992" cy="93610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имуществом и земельными ресурсами»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/>
        </p:nvGraphicFramePr>
        <p:xfrm>
          <a:off x="323528" y="1556789"/>
          <a:ext cx="8447995" cy="483421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13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68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68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68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68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68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8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08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Процент выполнения плана по доходам от использования и реализации муниципального имущества, земельных участков,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08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детских игровых площадок, в отношении которых осуществлено выполнение работ по ремонту элементов благоустройства и игрового оборудования</a:t>
                      </a: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44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объектов муниципальной собственности, в отношении которых проведен капитальный и (или) текущий ремонт, выполнена реконструкция, переустройство, перепланировка,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44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граждан, обеспеченных земельными участками, выделяемых льготным категориям граждан, в общем количестве граждан, состоящих в очереди на получение земельных участков,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72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обследованных зданий на предмет их технического состояния,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72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проектно-сметной документации на объекты капитального строительства,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944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объектов, в отношении которых осуществлена независимая оценка рыночной стоимости изымаемой недвижимости, а также земельных участков, предусмотренных на обмен, попадающих под строительство дамб,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72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заключенных соглашений об изъятии недвижимости для муниципальных нужд,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539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539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539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539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5397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95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чество реализованных инициативных проектов,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539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539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539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539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5397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siteapi.org/6p6jF3J3QZoQ2E6iHH2sqxoqMig=/0x0:900x600/35020bd805b2aeb.ru.s.siteapi.org/img/9uwh3i6es68kc0wcgckko4wwo0wc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941168"/>
            <a:ext cx="2700300" cy="1800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864096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Предусмотрена реализация 17 муниципальных программ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1600" y="1844824"/>
            <a:ext cx="7344816" cy="432048"/>
          </a:xfrm>
          <a:prstGeom prst="roundRect">
            <a:avLst/>
          </a:prstGeom>
          <a:solidFill>
            <a:srgbClr val="CCCCFF">
              <a:alpha val="66000"/>
            </a:srgbClr>
          </a:solidFill>
          <a:ln>
            <a:solidFill>
              <a:srgbClr val="FDC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муниципальных программ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47664" y="2492896"/>
          <a:ext cx="6077585" cy="2185416"/>
        </p:xfrm>
        <a:graphic>
          <a:graphicData uri="http://schemas.openxmlformats.org/drawingml/2006/table">
            <a:tbl>
              <a:tblPr/>
              <a:tblGrid>
                <a:gridCol w="1872208"/>
                <a:gridCol w="1166267"/>
                <a:gridCol w="1519555"/>
                <a:gridCol w="1519555"/>
              </a:tblGrid>
              <a:tr h="146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DCFFA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DCFFA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8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DCFFA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8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DCFFA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по МП, млн.руб.</a:t>
                      </a:r>
                      <a:endParaRPr lang="ru-RU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AFAFE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1633</a:t>
                      </a:r>
                      <a:endParaRPr lang="ru-RU" sz="2000" b="1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AFAFE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1349</a:t>
                      </a:r>
                      <a:endParaRPr lang="ru-RU" sz="2000" b="1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AFAFE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1352</a:t>
                      </a:r>
                      <a:endParaRPr lang="ru-RU" sz="2000" b="1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AFAFE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в общей сумме расходов бюджета, %</a:t>
                      </a:r>
                      <a:endParaRPr lang="ru-RU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AFAFE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2000" b="1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AFAFE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88,9</a:t>
                      </a:r>
                      <a:endParaRPr lang="ru-RU" sz="2000" b="1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AFAFE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2000" b="1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AFAFE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864096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в социальной сфере в 2024 году: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971600" y="1412776"/>
          <a:ext cx="7020000" cy="4474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496944" cy="792088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социальной направленности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71800" y="1268760"/>
            <a:ext cx="5760640" cy="504056"/>
          </a:xfrm>
          <a:prstGeom prst="roundRect">
            <a:avLst/>
          </a:prstGeom>
          <a:solidFill>
            <a:srgbClr val="FFE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«Образование»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99792" y="2636912"/>
            <a:ext cx="5832648" cy="432048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«Физкультура и спорт»</a:t>
            </a:r>
            <a:endParaRPr lang="ru-RU" sz="1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27784" y="4365104"/>
            <a:ext cx="5904656" cy="576064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«Молодежь»</a:t>
            </a:r>
            <a:endParaRPr lang="ru-RU" sz="1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27784" y="5157192"/>
            <a:ext cx="5904656" cy="57606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«Охрана здоровья населения»</a:t>
            </a:r>
            <a:endParaRPr lang="ru-RU" sz="1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99792" y="1916832"/>
            <a:ext cx="5832648" cy="504056"/>
          </a:xfrm>
          <a:prstGeom prst="roundRect">
            <a:avLst/>
          </a:prstGeom>
          <a:solidFill>
            <a:srgbClr val="DA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«Культура»</a:t>
            </a:r>
            <a:endParaRPr lang="ru-RU" sz="1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99792" y="3284984"/>
            <a:ext cx="5832648" cy="8640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«Поддержка отдельных категорий граждан и социально ориентированных некоммерческих организаций»</a:t>
            </a:r>
            <a:endParaRPr lang="ru-RU" sz="1400" dirty="0"/>
          </a:p>
        </p:txBody>
      </p:sp>
      <p:pic>
        <p:nvPicPr>
          <p:cNvPr id="26" name="Picture 6" descr="https://kpfu.ru/portal/docs/F_1794971056/2992673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1008112" cy="619710"/>
          </a:xfrm>
          <a:prstGeom prst="rect">
            <a:avLst/>
          </a:prstGeom>
          <a:noFill/>
        </p:spPr>
      </p:pic>
      <p:pic>
        <p:nvPicPr>
          <p:cNvPr id="27" name="Picture 8" descr="https://ciur.ru/sum/sum_ddt/pages/%D0%94%D0%BE%D0%BF%D0%BE%D0%B1%D1%80%D0%B0%D0%B7%D0%BE%D0%B2%D0%B0%D0%BD%D0%B8%D0%B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988840"/>
            <a:ext cx="1008112" cy="576064"/>
          </a:xfrm>
          <a:prstGeom prst="rect">
            <a:avLst/>
          </a:prstGeom>
          <a:noFill/>
        </p:spPr>
      </p:pic>
      <p:pic>
        <p:nvPicPr>
          <p:cNvPr id="28" name="Picture 14" descr="https://www.uainfo.com/photos/small/1055137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157192"/>
            <a:ext cx="1008112" cy="576064"/>
          </a:xfrm>
          <a:prstGeom prst="rect">
            <a:avLst/>
          </a:prstGeom>
          <a:noFill/>
        </p:spPr>
      </p:pic>
      <p:pic>
        <p:nvPicPr>
          <p:cNvPr id="29" name="Picture 12" descr="https://cdn.culture.ru/images/1cad2a30-f888-5cfc-92ca-010024bccc0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365104"/>
            <a:ext cx="1008112" cy="504056"/>
          </a:xfrm>
          <a:prstGeom prst="rect">
            <a:avLst/>
          </a:prstGeom>
          <a:noFill/>
        </p:spPr>
      </p:pic>
      <p:pic>
        <p:nvPicPr>
          <p:cNvPr id="30" name="Picture 10" descr="https://cer.uz/uploads/catalog/3232-36a768ba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3501008"/>
            <a:ext cx="983740" cy="513096"/>
          </a:xfrm>
          <a:prstGeom prst="rect">
            <a:avLst/>
          </a:prstGeom>
          <a:noFill/>
        </p:spPr>
      </p:pic>
      <p:pic>
        <p:nvPicPr>
          <p:cNvPr id="21506" name="Picture 2" descr="https://ooo-ado.ru/wp-content/uploads/2021/11/i7A495TR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43705" y="2564904"/>
            <a:ext cx="1168055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496944" cy="7200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Бесплатное питание обучающихся в образовательных организациях,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58 млн.рублей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683568" y="1844824"/>
          <a:ext cx="7416824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496944" cy="432048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с сфере культуры и молодежной политики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 bwMode="auto">
          <a:xfrm>
            <a:off x="179512" y="1484784"/>
            <a:ext cx="2304256" cy="2376264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99FF66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Строительство Детской школы искусств </a:t>
            </a:r>
            <a:r>
              <a:rPr lang="ru-RU" sz="17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(</a:t>
            </a:r>
            <a:r>
              <a:rPr lang="ru-RU" sz="17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софинансирование</a:t>
            </a:r>
            <a:r>
              <a:rPr lang="ru-RU" sz="17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);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Корректировка ПСД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C0066"/>
                </a:solidFill>
                <a:latin typeface="Times New Roman" pitchFamily="18" charset="0"/>
              </a:rPr>
              <a:t>23,7 млн.руб.</a:t>
            </a:r>
            <a:endParaRPr lang="ru-RU" sz="2000" b="1" dirty="0">
              <a:solidFill>
                <a:srgbClr val="CC0066"/>
              </a:solidFill>
              <a:latin typeface="Times New Roman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 bwMode="auto">
          <a:xfrm>
            <a:off x="1043608" y="4581128"/>
            <a:ext cx="3168352" cy="1152128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9804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Проведение мероприятий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в области культуры и молодежной политики 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0066"/>
                </a:solidFill>
                <a:latin typeface="Times New Roman" pitchFamily="18" charset="0"/>
              </a:rPr>
              <a:t>3,9 млн.руб.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" name="Полилиния 13"/>
          <p:cNvSpPr/>
          <p:nvPr/>
        </p:nvSpPr>
        <p:spPr bwMode="auto">
          <a:xfrm>
            <a:off x="5148064" y="4581128"/>
            <a:ext cx="3168352" cy="1152128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CCCCFF">
              <a:alpha val="90000"/>
            </a:srgbClr>
          </a:solidFill>
          <a:ln>
            <a:solidFill>
              <a:srgbClr val="CC006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Комплектование книжных фондов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C0066"/>
                </a:solidFill>
                <a:latin typeface="Times New Roman" pitchFamily="18" charset="0"/>
              </a:rPr>
              <a:t>0,4 млн.руб.</a:t>
            </a:r>
            <a:endParaRPr lang="ru-RU" sz="2000" b="1" dirty="0">
              <a:solidFill>
                <a:srgbClr val="CC0066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96752"/>
            <a:ext cx="622725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496944" cy="432048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с сфере физической культуры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 bwMode="auto">
          <a:xfrm>
            <a:off x="4644008" y="4653136"/>
            <a:ext cx="3672408" cy="936104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9804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Проведение мероприятий 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в области физкультуры 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0066"/>
                </a:solidFill>
                <a:latin typeface="Times New Roman" pitchFamily="18" charset="0"/>
              </a:rPr>
              <a:t>4,3 млн.руб.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 bwMode="auto">
          <a:xfrm>
            <a:off x="4644008" y="2924944"/>
            <a:ext cx="3672408" cy="1512168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DAFAFE">
              <a:alpha val="9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Капитальный ремонт здания спортивной школы по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ул.Сигаева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, д.17б (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софинансирование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)</a:t>
            </a:r>
            <a:endParaRPr lang="ru-RU" sz="20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0066"/>
                </a:solidFill>
                <a:latin typeface="Times New Roman" pitchFamily="18" charset="0"/>
              </a:rPr>
              <a:t>3,1 млн.руб.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" name="Полилиния 13"/>
          <p:cNvSpPr/>
          <p:nvPr/>
        </p:nvSpPr>
        <p:spPr bwMode="auto">
          <a:xfrm>
            <a:off x="4644008" y="1772816"/>
            <a:ext cx="3672408" cy="936104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FDCFFA">
              <a:alpha val="9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Капитальный ремонт лыжной базы по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ул.Желгайская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, д.59</a:t>
            </a:r>
            <a:endParaRPr lang="ru-RU" sz="20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0066"/>
                </a:solidFill>
                <a:latin typeface="Times New Roman" pitchFamily="18" charset="0"/>
              </a:rPr>
              <a:t>9,1 млн.руб.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052" name="Picture 4" descr="https://minobr.pnzreg.ru/upload/iblock/6e7/%D0%91%D0%B5%D0%B7%D1%8B%D0%BC%D1%8F%D0%BD%D0%BD%D1%8B%D0%B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84618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496944" cy="576064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в сфере ЖКХ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71800" y="1412776"/>
            <a:ext cx="5760640" cy="504056"/>
          </a:xfrm>
          <a:prstGeom prst="roundRect">
            <a:avLst/>
          </a:prstGeom>
          <a:solidFill>
            <a:srgbClr val="FFE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«Транспортное обслуживание населения»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99792" y="2132856"/>
            <a:ext cx="5832648" cy="504056"/>
          </a:xfrm>
          <a:prstGeom prst="roundRect">
            <a:avLst/>
          </a:prstGeom>
          <a:solidFill>
            <a:srgbClr val="DA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«Жилищно-коммунальное хозяйство»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99792" y="2852936"/>
            <a:ext cx="5832648" cy="504056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«Охрана окружающей среды»</a:t>
            </a:r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99792" y="3573016"/>
            <a:ext cx="583264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«Городские дороги»</a:t>
            </a:r>
            <a:endParaRPr lang="ru-RU" sz="1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27784" y="4365104"/>
            <a:ext cx="5904656" cy="576064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«Градостроительство»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27784" y="5157192"/>
            <a:ext cx="5904656" cy="57606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«Формирование современной городской среды»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31640" y="2060848"/>
            <a:ext cx="1156332" cy="616855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Скругленный прямоугольник 20"/>
          <p:cNvSpPr/>
          <p:nvPr/>
        </p:nvSpPr>
        <p:spPr>
          <a:xfrm>
            <a:off x="1187624" y="4365104"/>
            <a:ext cx="1156332" cy="616855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482" name="Picture 2" descr="https://sun6-23.userapi.com/s/v1/if1/evd5O1TnueKswcYkrILEKWzaTR4TiNulLiZduFGN3rgZv8C9rtAdPWC65_hDRPhFrr6hu05J.jpg?size=2089x2160&amp;quality=96&amp;crop=57,0,2089,2160&amp;ava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708920"/>
            <a:ext cx="1152128" cy="864096"/>
          </a:xfrm>
          <a:prstGeom prst="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1331640" y="1340768"/>
            <a:ext cx="1147920" cy="616855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484" name="Picture 4" descr="https://i.pinimg.com/originals/11/40/d3/1140d3ad1f62d18164884d0abdcfa9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573016"/>
            <a:ext cx="1031969" cy="720080"/>
          </a:xfrm>
          <a:prstGeom prst="rect">
            <a:avLst/>
          </a:prstGeom>
          <a:noFill/>
        </p:spPr>
      </p:pic>
      <p:sp>
        <p:nvSpPr>
          <p:cNvPr id="25" name="Скругленный прямоугольник 24"/>
          <p:cNvSpPr/>
          <p:nvPr/>
        </p:nvSpPr>
        <p:spPr>
          <a:xfrm>
            <a:off x="1115616" y="5085184"/>
            <a:ext cx="1224136" cy="688863"/>
          </a:xfrm>
          <a:prstGeom prst="roundRect">
            <a:avLst>
              <a:gd name="adj" fmla="val 10000"/>
            </a:avLst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772400" cy="1152127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864096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города на 2024 год и на плановый период 2025 и 2026 годов, млн. рублей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95536" y="1628798"/>
          <a:ext cx="8424936" cy="469787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10689"/>
                <a:gridCol w="1672745"/>
                <a:gridCol w="1583952"/>
                <a:gridCol w="1557550"/>
              </a:tblGrid>
              <a:tr h="366149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Основные параметры бюджета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366149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Доходы, в том числе:</a:t>
                      </a: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1 822,8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1 484,1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1 518,8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</a:tr>
              <a:tr h="366149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430,8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446,1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472,8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87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перечисления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1 392,0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1 038,0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1 046,0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</a:tr>
              <a:tr h="366149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1 855,1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517,5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1 554,2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149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Программные расходы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632,8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1 349,5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352,4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</a:tr>
              <a:tr h="366149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Непрограммные расходы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222,3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154,4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172,7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149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Условно утверждаемые расходы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13,6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29,1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</a:tr>
              <a:tr h="366149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Дефицит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32,3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33,4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35,4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547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Процент дефицита к доходам без учета безвозмездных поступлений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7,5%</a:t>
                      </a: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7,5%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7,5%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</a:tr>
              <a:tr h="541698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Верхний предел муниципального долга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32,3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65,7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101,1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kt.tatarstan.ru/file/news/1601_n2001479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4221088"/>
            <a:ext cx="3200355" cy="1800200"/>
          </a:xfrm>
          <a:prstGeom prst="rect">
            <a:avLst/>
          </a:prstGeom>
          <a:noFill/>
        </p:spPr>
      </p:pic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168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32048"/>
          </a:xfrm>
        </p:spPr>
        <p:txBody>
          <a:bodyPr>
            <a:noAutofit/>
          </a:bodyPr>
          <a:lstStyle/>
          <a:p>
            <a:pPr defTabSz="1422400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Мероприятия в сфере жилищно-коммунального хозяйства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Полилиния 13"/>
          <p:cNvSpPr/>
          <p:nvPr/>
        </p:nvSpPr>
        <p:spPr bwMode="auto">
          <a:xfrm>
            <a:off x="755576" y="1484784"/>
            <a:ext cx="3829050" cy="1008111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DAFAFE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Подготовка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к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отопительному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сезону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13,3 млн.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рублей</a:t>
            </a:r>
            <a:endParaRPr lang="ru-RU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 bwMode="auto">
          <a:xfrm>
            <a:off x="2699792" y="2852936"/>
            <a:ext cx="3829050" cy="1080120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DAFAFE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Создание мест (площадок) накопления твердых коммунальных отходов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7,2 млн.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рублей</a:t>
            </a:r>
            <a:endParaRPr lang="ru-RU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 bwMode="auto">
          <a:xfrm>
            <a:off x="4572000" y="4293096"/>
            <a:ext cx="3829050" cy="1008111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DAFAFE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Ликвидация накопленного вреда окружающей среде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1,2 млн.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рублей</a:t>
            </a:r>
            <a:endParaRPr lang="ru-RU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23" name="Picture 2" descr="https://krot.info/uploads/posts/2020-01/1579619543_56-p-foni-s-santekhnikoi-1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564904"/>
            <a:ext cx="1454911" cy="2016224"/>
          </a:xfrm>
          <a:prstGeom prst="rect">
            <a:avLst/>
          </a:prstGeom>
          <a:noFill/>
        </p:spPr>
      </p:pic>
      <p:pic>
        <p:nvPicPr>
          <p:cNvPr id="19460" name="Picture 4" descr="https://bhrayon43.gosuslugi.ru/netcat_files/215/2205/razdelnyj_musor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916832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лилиния 11"/>
          <p:cNvSpPr/>
          <p:nvPr/>
        </p:nvSpPr>
        <p:spPr bwMode="auto">
          <a:xfrm>
            <a:off x="539552" y="1628800"/>
            <a:ext cx="3286125" cy="936104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CCFFFF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Содержание уличного освещения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12,8 млн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. рублей</a:t>
            </a:r>
            <a:endParaRPr lang="ru-RU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496944" cy="432048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Уличное освещение города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619672" y="2852936"/>
            <a:ext cx="3286125" cy="1584176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CCFFFF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Строительство линий уличного освещения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ул.Лесная</a:t>
            </a:r>
          </a:p>
          <a:p>
            <a:pPr algn="ctr" defTabSz="1422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парк Зинченко</a:t>
            </a:r>
          </a:p>
          <a:p>
            <a:pPr algn="ctr" defTabSz="1422400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5,0 млн. рублей</a:t>
            </a:r>
          </a:p>
        </p:txBody>
      </p:sp>
      <p:sp>
        <p:nvSpPr>
          <p:cNvPr id="21" name="Полилиния 20"/>
          <p:cNvSpPr/>
          <p:nvPr/>
        </p:nvSpPr>
        <p:spPr bwMode="auto">
          <a:xfrm>
            <a:off x="3275856" y="4653136"/>
            <a:ext cx="3286125" cy="1080120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CCFFFF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Разработка ПСД на строительство линий уличного освещения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0,3 млн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. рублей</a:t>
            </a:r>
            <a:endParaRPr lang="ru-RU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5124" name="Picture 4" descr="https://cdn.nationalprojects.ru/upload/iblock/5e2/jy3iyg8s6g5e4k6qvne4hlrmvqqzg1h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68085"/>
            <a:ext cx="3491486" cy="304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mindortrans.su/attachments/information_items_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725144"/>
            <a:ext cx="1697055" cy="16201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496944" cy="7920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дорог, </a:t>
            </a:r>
          </a:p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55,2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3851920" y="2276872"/>
            <a:ext cx="1368152" cy="792088"/>
          </a:xfrm>
          <a:prstGeom prst="strip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1295636" y="1664804"/>
            <a:ext cx="1152128" cy="792088"/>
          </a:xfrm>
          <a:prstGeom prst="stripedRightArrow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6696236" y="1664804"/>
            <a:ext cx="1152128" cy="792088"/>
          </a:xfrm>
          <a:prstGeom prst="stripedRightArrow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 bwMode="auto">
          <a:xfrm>
            <a:off x="251520" y="2780928"/>
            <a:ext cx="3286125" cy="936104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CCFFFF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Установка и монтаж дорожных знаков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лилиния 17"/>
          <p:cNvSpPr/>
          <p:nvPr/>
        </p:nvSpPr>
        <p:spPr bwMode="auto">
          <a:xfrm>
            <a:off x="5652120" y="2780928"/>
            <a:ext cx="3286125" cy="936104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CCFFFF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Нанесение дорожной разметки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 bwMode="auto">
          <a:xfrm>
            <a:off x="2915816" y="3861048"/>
            <a:ext cx="3286125" cy="936104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CCFFFF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Зимнее и летнее содержание автомобильных дорог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endParaRPr lang="ru-RU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20" name="Picture 2" descr="https://irecommend.ru/sites/default/files/product-images/2505963/tUOPATXE8wf2OttwFcwHB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244827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 descr="https://46.img.avito.st/1280x960/3448086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365104"/>
            <a:ext cx="2309668" cy="172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539603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23728" y="7647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 автомобильных дорог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1340768"/>
            <a:ext cx="7992888" cy="1569660"/>
          </a:xfrm>
          <a:prstGeom prst="rect">
            <a:avLst/>
          </a:prstGeom>
          <a:solidFill>
            <a:srgbClr val="FFE7FC"/>
          </a:solidFill>
          <a:ln w="38100">
            <a:solidFill>
              <a:srgbClr val="99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Осуществление дорожной деятельности в отношении автомобильных дорог общего пользования, входящих в </a:t>
            </a:r>
            <a:r>
              <a:rPr lang="ru-RU" sz="3200" b="1" dirty="0" smtClean="0">
                <a:solidFill>
                  <a:srgbClr val="002060"/>
                </a:solidFill>
              </a:rPr>
              <a:t>транспортный каркас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185,8 </a:t>
            </a:r>
            <a:r>
              <a:rPr lang="ru-RU" sz="2800" b="1" dirty="0" smtClean="0">
                <a:solidFill>
                  <a:srgbClr val="C00000"/>
                </a:solidFill>
              </a:rPr>
              <a:t>млн.рублей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627784" y="3068960"/>
            <a:ext cx="3672408" cy="1008112"/>
          </a:xfrm>
          <a:prstGeom prst="ellipse">
            <a:avLst/>
          </a:prstGeom>
          <a:solidFill>
            <a:srgbClr val="DA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Средства областного бюджета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170,9</a:t>
            </a:r>
            <a:r>
              <a:rPr lang="ru-RU" b="1" dirty="0" smtClean="0">
                <a:solidFill>
                  <a:srgbClr val="C00000"/>
                </a:solidFill>
              </a:rPr>
              <a:t> млн.рублей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4581128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63,5 млн.рублей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ул. Лыткина – ул. Элеваторная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ул.Дорожная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1880" y="4869160"/>
            <a:ext cx="2232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63,5 млн.рублей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ул. Просвещения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ул. Советская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16" y="4581128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58,7 млн.рублей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Речная – ул. Российская</a:t>
            </a:r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971600" y="3573016"/>
            <a:ext cx="1368152" cy="792088"/>
          </a:xfrm>
          <a:prstGeom prst="strip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5400000">
            <a:off x="6660232" y="3573016"/>
            <a:ext cx="1368152" cy="792088"/>
          </a:xfrm>
          <a:prstGeom prst="strip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5400000">
            <a:off x="4247964" y="4473116"/>
            <a:ext cx="576064" cy="360040"/>
          </a:xfrm>
          <a:prstGeom prst="strip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altwire.imgix.net/CB_20052019_Road_work.jpg?cs=srgb&amp;amp;w=1200&amp;amp;h=630&amp;amp;fit=crop&amp;amp;auto=format%2Ccompress%2Cenh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947964" cy="1224136"/>
          </a:xfrm>
          <a:prstGeom prst="rect">
            <a:avLst/>
          </a:prstGeom>
          <a:noFill/>
        </p:spPr>
      </p:pic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23728" y="6926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 автомобильных дорог, </a:t>
            </a:r>
          </a:p>
          <a:p>
            <a:pPr algn="ctr"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14,2 млн.рублей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899592" y="4221088"/>
            <a:ext cx="7416824" cy="720080"/>
          </a:xfrm>
          <a:prstGeom prst="downArrowCallout">
            <a:avLst/>
          </a:prstGeom>
          <a:solidFill>
            <a:srgbClr val="FDCFFA">
              <a:alpha val="60000"/>
            </a:srgbClr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Ремонт автомобильных дорог с гравийным покрытием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899592" y="3284984"/>
            <a:ext cx="7416824" cy="864096"/>
          </a:xfrm>
          <a:prstGeom prst="downArrowCallout">
            <a:avLst/>
          </a:prstGeom>
          <a:solidFill>
            <a:srgbClr val="DAFAF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Ремонт ограждения подъездных путей к мосту через ВСЖД  пос.Стекольный (виадук)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899592" y="1556792"/>
            <a:ext cx="7416824" cy="864096"/>
          </a:xfrm>
          <a:prstGeom prst="downArrowCallout">
            <a:avLst/>
          </a:prstGeom>
          <a:solidFill>
            <a:srgbClr val="DAFAF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Проезды к социальным объектам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 Детский сад на 240 мест, Детская школа искусств)</a:t>
            </a:r>
            <a:endParaRPr lang="ru-RU" dirty="0"/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899592" y="2492896"/>
            <a:ext cx="7416824" cy="720080"/>
          </a:xfrm>
          <a:prstGeom prst="downArrowCallout">
            <a:avLst/>
          </a:prstGeom>
          <a:solidFill>
            <a:srgbClr val="FDCFF0">
              <a:alpha val="60000"/>
            </a:srgbClr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Приведение в нормативное состояние вертолетной площадки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5013176"/>
            <a:ext cx="7416824" cy="936104"/>
          </a:xfrm>
          <a:prstGeom prst="rect">
            <a:avLst/>
          </a:prstGeom>
          <a:solidFill>
            <a:srgbClr val="DAFAF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Разработка ПСД: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устройство участка дороги ул.Скальная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</a:rPr>
              <a:t>кап.ремонт автомобильной дороги по ул.Просвещения</a:t>
            </a:r>
            <a:endParaRPr lang="ru-RU" sz="175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</a:t>
            </a:r>
          </a:p>
        </p:txBody>
      </p:sp>
      <p:sp>
        <p:nvSpPr>
          <p:cNvPr id="14" name="Полилиния 13"/>
          <p:cNvSpPr/>
          <p:nvPr/>
        </p:nvSpPr>
        <p:spPr bwMode="auto">
          <a:xfrm>
            <a:off x="467544" y="1412776"/>
            <a:ext cx="3744416" cy="1656184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DAFAFE">
              <a:alpha val="90000"/>
            </a:srgbClr>
          </a:solidFill>
          <a:ln>
            <a:solidFill>
              <a:srgbClr val="9999F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благоустройству дворовых территорий города по адресу:</a:t>
            </a:r>
          </a:p>
          <a:p>
            <a:pPr algn="ctr" defTabSz="142240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Жданова, 11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 bwMode="auto">
          <a:xfrm>
            <a:off x="4716016" y="1412776"/>
            <a:ext cx="3888432" cy="1656184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DAFAFE">
              <a:alpha val="90000"/>
            </a:srgbClr>
          </a:solidFill>
          <a:ln>
            <a:solidFill>
              <a:srgbClr val="9999F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2240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благоустройству дворовых территорий города по адресу:</a:t>
            </a:r>
          </a:p>
          <a:p>
            <a:pPr algn="ctr" defTabSz="142240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Жданова, 13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99792" y="3573016"/>
            <a:ext cx="3528392" cy="1368152"/>
          </a:xfrm>
          <a:prstGeom prst="roundRect">
            <a:avLst/>
          </a:prstGeom>
          <a:solidFill>
            <a:srgbClr val="CCCCFF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дворовой территории жилого дома по ул. Горького,19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0364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1412776"/>
            <a:ext cx="4608512" cy="648072"/>
          </a:xfrm>
          <a:prstGeom prst="roundRect">
            <a:avLst/>
          </a:prstGeom>
          <a:solidFill>
            <a:srgbClr val="FDCFFA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сквера на пересечении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ул.Шмелькова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ул. Белова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62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1412776"/>
            <a:ext cx="4608512" cy="648072"/>
          </a:xfrm>
          <a:prstGeom prst="roundRect">
            <a:avLst/>
          </a:prstGeom>
          <a:solidFill>
            <a:srgbClr val="FDCFFA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сквера на пересечении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ул.Шмелькова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ул. Белова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</a:t>
            </a:r>
          </a:p>
        </p:txBody>
      </p:sp>
      <p:sp>
        <p:nvSpPr>
          <p:cNvPr id="14" name="Полилиния 13"/>
          <p:cNvSpPr/>
          <p:nvPr/>
        </p:nvSpPr>
        <p:spPr bwMode="auto">
          <a:xfrm>
            <a:off x="2843808" y="1268760"/>
            <a:ext cx="3672408" cy="432048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DAFAFE">
              <a:alpha val="90000"/>
            </a:srgbClr>
          </a:solidFill>
          <a:ln>
            <a:solidFill>
              <a:srgbClr val="9999F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мероприятия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55776" y="184482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1. Озеленение города ;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752" y="213285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2. Благоустройство территорий города: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1223628" y="2816932"/>
            <a:ext cx="648072" cy="432048"/>
          </a:xfrm>
          <a:prstGeom prst="stripedRightArrow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5400000">
            <a:off x="3527884" y="2816932"/>
            <a:ext cx="648072" cy="432048"/>
          </a:xfrm>
          <a:prstGeom prst="stripedRight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5400000">
            <a:off x="5688124" y="2816932"/>
            <a:ext cx="648072" cy="43204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 rot="5400000">
            <a:off x="7704348" y="2816932"/>
            <a:ext cx="648072" cy="432048"/>
          </a:xfrm>
          <a:prstGeom prst="strip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236296" y="3573016"/>
            <a:ext cx="1656184" cy="1584176"/>
          </a:xfrm>
          <a:prstGeom prst="roundRect">
            <a:avLst/>
          </a:prstGeom>
          <a:solidFill>
            <a:srgbClr val="FDCFFA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города к праздникам, обслуживание фонтана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5576" y="3573016"/>
            <a:ext cx="1800200" cy="1584176"/>
          </a:xfrm>
          <a:prstGeom prst="roundRect">
            <a:avLst/>
          </a:prstGeom>
          <a:solidFill>
            <a:srgbClr val="CCCCFF"/>
          </a:solidFill>
          <a:ln>
            <a:solidFill>
              <a:srgbClr val="FDC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общественной территории 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Мира,1а (устройство резинового покрытия)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20072" y="3573016"/>
            <a:ext cx="1584176" cy="1584176"/>
          </a:xfrm>
          <a:prstGeom prst="roundRect">
            <a:avLst/>
          </a:prstGeom>
          <a:solidFill>
            <a:srgbClr val="CCCCFF"/>
          </a:solidFill>
          <a:ln>
            <a:solidFill>
              <a:srgbClr val="FDC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детской спортивно-игровой площадки по ул.1-я Ползунова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87824" y="3573016"/>
            <a:ext cx="1656184" cy="1584176"/>
          </a:xfrm>
          <a:prstGeom prst="roundRect">
            <a:avLst/>
          </a:prstGeom>
          <a:solidFill>
            <a:srgbClr val="FDCFFA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сквера по ул.Зиничева в микрорайоне «Березовая роща»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496944" cy="7920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Резервные средства местного бюджета, </a:t>
            </a:r>
          </a:p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17,3 млн.рублей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6"/>
          <p:cNvGraphicFramePr>
            <a:graphicFrameLocks/>
          </p:cNvGraphicFramePr>
          <p:nvPr/>
        </p:nvGraphicFramePr>
        <p:xfrm>
          <a:off x="467544" y="1772816"/>
          <a:ext cx="82296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772400" cy="1152127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поступления доходов в бюджет муниципального образования – «город Тулун» (тыс. руб.)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7544" y="1628800"/>
          <a:ext cx="8352927" cy="43924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49608"/>
                <a:gridCol w="882640"/>
                <a:gridCol w="864096"/>
                <a:gridCol w="576064"/>
                <a:gridCol w="936104"/>
                <a:gridCol w="576064"/>
                <a:gridCol w="1008112"/>
                <a:gridCol w="576064"/>
                <a:gridCol w="1008112"/>
                <a:gridCol w="576063"/>
              </a:tblGrid>
              <a:tr h="727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2022г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(факт)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2023г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(оценка)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Темп роста, 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2024г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Темп роста, 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2025г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Темп роста, 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2026г (прогноз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Темп роста, 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</a:tr>
              <a:tr h="49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Налоговые доходы</a:t>
                      </a: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355 909,2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367 557,5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103,3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386 873,4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105,3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410 728,8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106,2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436 648,3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106,3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</a:tr>
              <a:tr h="505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Неналоговые доходы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49 213,3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44 868,6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91,2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43 887,1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97,8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35 374,4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80,6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36 128,3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102,1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6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 налоговых и неналоговых доходов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405 122,5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412 426,1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101,8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430 760,5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446 103,2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103,6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472 776,6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</a:tr>
              <a:tr h="727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поступления, в том числе: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377 196,5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111 787,4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153,3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1 391 994,6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65,9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1 038 053,4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74,6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1 046 003,5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201 439,4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286 693,0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142,3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348 285,2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121,5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64 853,9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18,6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74 212,4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</a:tr>
              <a:tr h="49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Итого доходов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782 319,0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2 524 213,5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141,6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822 755,1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72,2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1 484 156,6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81,4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1 518 780,1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102,3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lobal-l.ru/upload/iblock/ad9/ad9fdf6f3cea8b5bf6cf6a51cb9bd6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558" y="3933056"/>
            <a:ext cx="3310892" cy="2222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547664" y="764704"/>
            <a:ext cx="619268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Непрограммные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расходы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576" y="3356992"/>
            <a:ext cx="2016224" cy="1584176"/>
          </a:xfrm>
          <a:prstGeom prst="roundRect">
            <a:avLst/>
          </a:prstGeom>
          <a:solidFill>
            <a:srgbClr val="99FF66">
              <a:alpha val="89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органов местного самоуправления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0" y="2276872"/>
            <a:ext cx="3024336" cy="1584176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</a:t>
            </a:r>
          </a:p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Единой  диспетчерской службы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44208" y="3356992"/>
            <a:ext cx="1944216" cy="1584176"/>
          </a:xfrm>
          <a:prstGeom prst="roundRect">
            <a:avLst/>
          </a:prstGeom>
          <a:solidFill>
            <a:srgbClr val="93E3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 выборов</a:t>
            </a:r>
          </a:p>
        </p:txBody>
      </p:sp>
      <p:sp>
        <p:nvSpPr>
          <p:cNvPr id="22" name="Штриховая стрелка вправо 21"/>
          <p:cNvSpPr/>
          <p:nvPr/>
        </p:nvSpPr>
        <p:spPr>
          <a:xfrm rot="5400000">
            <a:off x="6984268" y="2600908"/>
            <a:ext cx="648072" cy="432048"/>
          </a:xfrm>
          <a:prstGeom prst="stripedRight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>
          <a:xfrm rot="5400000">
            <a:off x="4319972" y="1592796"/>
            <a:ext cx="648072" cy="43204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93E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 rot="5400000">
            <a:off x="1511660" y="2600908"/>
            <a:ext cx="648072" cy="432048"/>
          </a:xfrm>
          <a:prstGeom prst="stripedRightArrow">
            <a:avLst/>
          </a:prstGeom>
          <a:solidFill>
            <a:srgbClr val="FFC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648072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9552" y="76470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3520" y="3645024"/>
            <a:ext cx="4320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F3399"/>
                </a:solidFill>
              </a:ln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628799"/>
            <a:ext cx="83529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верхний предел муниципального внутреннего долга муниципального образования – «город Тулун»: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по состоянию на 1 января 2025 года в размере 32 307,0 тыс. рублей, в том числе верхний предел долга по муниципальным гарантиям 0 тыс. рублей;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по состоянию на 1 января 2026 года в размере 65 696,6 тыс. рублей, в том числе верхний предел долга по муниципальным гарантиям 0 тыс. рублей;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по состоянию на 1 января 2027 года в размере 101 149,9 тыс. рублей, в том числе верхний предел долга по муниципальным гарантиям 0 тыс. рублей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67544" y="2420888"/>
            <a:ext cx="360040" cy="144016"/>
          </a:xfrm>
          <a:prstGeom prst="right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67544" y="2996952"/>
            <a:ext cx="360040" cy="144016"/>
          </a:xfrm>
          <a:prstGeom prst="right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95536" y="3573016"/>
            <a:ext cx="360040" cy="144016"/>
          </a:xfrm>
          <a:prstGeom prst="right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3635896" y="4365104"/>
          <a:ext cx="324036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Picture 3" descr="https://xn----8sbalgtaqconcpuji4ai0e.xn--p1ai/sites/default/files/3e49978e1ac896c096eec580785b0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509120"/>
            <a:ext cx="1944216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9552" y="206084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 за внимание!</a:t>
            </a:r>
            <a:endParaRPr lang="ru-RU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CCFF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3520" y="3645024"/>
            <a:ext cx="43204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</a:t>
            </a: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г.Тулун, ул. Ленина, д. 99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Тел./факс :8(39530)40-417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fin09@govirk.ru</a:t>
            </a:r>
            <a:endParaRPr lang="en-US" sz="2400" b="1" dirty="0">
              <a:ln w="12700">
                <a:solidFill>
                  <a:srgbClr val="451ED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endParaRPr lang="en-US" sz="2400" b="1" dirty="0">
              <a:ln w="12700">
                <a:solidFill>
                  <a:srgbClr val="451ED2"/>
                </a:solidFill>
                <a:prstDash val="solid"/>
              </a:ln>
              <a:solidFill>
                <a:srgbClr val="33CC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www.tulunadm.ru</a:t>
            </a:r>
            <a:endParaRPr lang="ru-RU" sz="2400" b="1" dirty="0">
              <a:ln w="12700">
                <a:solidFill>
                  <a:srgbClr val="451ED2"/>
                </a:solidFill>
                <a:prstDash val="solid"/>
              </a:ln>
              <a:solidFill>
                <a:srgbClr val="33CC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F3399"/>
                </a:solidFill>
              </a:ln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936104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611560" y="836712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доходной части бюджета,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67544" y="1772816"/>
          <a:ext cx="79928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5076056" y="5301208"/>
            <a:ext cx="1368152" cy="6480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ПРОГНОЗ 2025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6372200" y="5301208"/>
            <a:ext cx="1368152" cy="6480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ПРОГНОЗ 2026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1259632" y="2996952"/>
            <a:ext cx="72008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CE023C"/>
                </a:solidFill>
                <a:latin typeface="Times New Roman" pitchFamily="18" charset="0"/>
                <a:cs typeface="Times New Roman" pitchFamily="18" charset="0"/>
              </a:rPr>
              <a:t>1 782,3</a:t>
            </a:r>
            <a:endParaRPr lang="ru-RU" sz="1400" b="1" dirty="0">
              <a:solidFill>
                <a:srgbClr val="CE02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ая со стрелкой 16"/>
          <p:cNvSpPr/>
          <p:nvPr/>
        </p:nvSpPr>
        <p:spPr>
          <a:xfrm>
            <a:off x="3203848" y="4869160"/>
            <a:ext cx="792095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Прямая со стрелкой 17"/>
          <p:cNvSpPr/>
          <p:nvPr/>
        </p:nvSpPr>
        <p:spPr>
          <a:xfrm>
            <a:off x="4572000" y="4869160"/>
            <a:ext cx="792095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Прямая со стрелкой 18"/>
          <p:cNvSpPr/>
          <p:nvPr/>
        </p:nvSpPr>
        <p:spPr>
          <a:xfrm>
            <a:off x="5868144" y="4869160"/>
            <a:ext cx="792095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907704" y="4725144"/>
            <a:ext cx="792088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03848" y="4725144"/>
            <a:ext cx="792088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572000" y="4653136"/>
            <a:ext cx="792088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68144" y="4653136"/>
            <a:ext cx="792088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"/>
          <p:cNvSpPr txBox="1"/>
          <p:nvPr/>
        </p:nvSpPr>
        <p:spPr>
          <a:xfrm>
            <a:off x="2627784" y="2276872"/>
            <a:ext cx="72008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CE023C"/>
                </a:solidFill>
                <a:latin typeface="Times New Roman" pitchFamily="18" charset="0"/>
                <a:cs typeface="Times New Roman" pitchFamily="18" charset="0"/>
              </a:rPr>
              <a:t>2 524,2</a:t>
            </a:r>
            <a:endParaRPr lang="ru-RU" sz="1400" b="1" dirty="0">
              <a:solidFill>
                <a:srgbClr val="CE02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3923928" y="2996952"/>
            <a:ext cx="720080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CE023C"/>
                </a:solidFill>
                <a:latin typeface="Times New Roman" pitchFamily="18" charset="0"/>
                <a:cs typeface="Times New Roman" pitchFamily="18" charset="0"/>
              </a:rPr>
              <a:t>1 822,8</a:t>
            </a:r>
            <a:endParaRPr lang="ru-RU" sz="1400" b="1" dirty="0">
              <a:solidFill>
                <a:srgbClr val="CE02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292080" y="3284984"/>
            <a:ext cx="720080" cy="144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CE023C"/>
                </a:solidFill>
                <a:latin typeface="Times New Roman" pitchFamily="18" charset="0"/>
                <a:cs typeface="Times New Roman" pitchFamily="18" charset="0"/>
              </a:rPr>
              <a:t>1 484,2</a:t>
            </a:r>
            <a:endParaRPr lang="ru-RU" sz="1400" b="1" dirty="0">
              <a:solidFill>
                <a:srgbClr val="CE02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6660232" y="3284984"/>
            <a:ext cx="72008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CE023C"/>
                </a:solidFill>
                <a:latin typeface="Times New Roman" pitchFamily="18" charset="0"/>
                <a:cs typeface="Times New Roman" pitchFamily="18" charset="0"/>
              </a:rPr>
              <a:t>1 518,8</a:t>
            </a:r>
            <a:endParaRPr lang="ru-RU" sz="1400" b="1" dirty="0">
              <a:solidFill>
                <a:srgbClr val="CE02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 rot="1167832">
            <a:off x="3435288" y="2246653"/>
            <a:ext cx="720079" cy="2160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-27,8%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 rot="1167832">
            <a:off x="4803441" y="2678701"/>
            <a:ext cx="720079" cy="2160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-18,6%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6012160" y="2996952"/>
            <a:ext cx="663487" cy="2578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+2,3%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4644008" y="4869160"/>
            <a:ext cx="6480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+6,2%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5940152" y="4869160"/>
            <a:ext cx="6480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+6,3%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1979712" y="4509120"/>
            <a:ext cx="720080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-8,8%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4644008" y="4437112"/>
            <a:ext cx="720080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-19,4%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1907704" y="3717032"/>
            <a:ext cx="720080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+53,3%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539552" y="1844824"/>
          <a:ext cx="80648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539552" y="836712"/>
            <a:ext cx="8077200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местного бюджета на 2024 года, </a:t>
            </a:r>
          </a:p>
          <a:p>
            <a:pPr algn="ctr"/>
            <a:r>
              <a:rPr lang="ru-RU" sz="2400" b="1" dirty="0" smtClean="0">
                <a:solidFill>
                  <a:srgbClr val="CE023C"/>
                </a:solidFill>
                <a:latin typeface="Times New Roman" pitchFamily="18" charset="0"/>
                <a:cs typeface="Times New Roman" pitchFamily="18" charset="0"/>
              </a:rPr>
              <a:t>1 823 млн.рублей </a:t>
            </a:r>
            <a:endParaRPr lang="ru-RU" altLang="ru-RU" sz="1050" b="1" dirty="0" smtClean="0">
              <a:solidFill>
                <a:srgbClr val="CE023C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r"/>
            <a:endParaRPr lang="ru-RU" altLang="ru-RU" sz="105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0" y="836712"/>
            <a:ext cx="9144000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местного бюджета на 2024 года, </a:t>
            </a:r>
            <a:r>
              <a:rPr lang="ru-RU" sz="2400" b="1" dirty="0" smtClean="0">
                <a:solidFill>
                  <a:srgbClr val="CE023C"/>
                </a:solidFill>
                <a:latin typeface="Times New Roman" pitchFamily="18" charset="0"/>
                <a:cs typeface="Times New Roman" pitchFamily="18" charset="0"/>
              </a:rPr>
              <a:t>387 млн.рублей </a:t>
            </a:r>
            <a:endParaRPr lang="ru-RU" altLang="ru-RU" sz="1050" b="1" dirty="0" smtClean="0">
              <a:solidFill>
                <a:srgbClr val="CE023C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r"/>
            <a:endParaRPr lang="ru-RU" altLang="ru-RU" sz="1050" b="1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539552" y="1628800"/>
          <a:ext cx="80648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0" y="908720"/>
            <a:ext cx="9144000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местного бюджета на 2024 года, </a:t>
            </a:r>
            <a:r>
              <a:rPr lang="ru-RU" sz="2400" b="1" dirty="0" smtClean="0">
                <a:solidFill>
                  <a:srgbClr val="CE023C"/>
                </a:solidFill>
                <a:latin typeface="Times New Roman" pitchFamily="18" charset="0"/>
                <a:cs typeface="Times New Roman" pitchFamily="18" charset="0"/>
              </a:rPr>
              <a:t>44 млн.рублей </a:t>
            </a:r>
            <a:endParaRPr lang="ru-RU" altLang="ru-RU" sz="1050" b="1" dirty="0" smtClean="0">
              <a:solidFill>
                <a:srgbClr val="CE023C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r"/>
            <a:endParaRPr lang="ru-RU" altLang="ru-RU" sz="105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395536" y="1700808"/>
          <a:ext cx="842493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2339752" y="2420888"/>
            <a:ext cx="752262" cy="2880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11%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3491</TotalTime>
  <Words>5430</Words>
  <Application>Microsoft Office PowerPoint</Application>
  <PresentationFormat>Экран (4:3)</PresentationFormat>
  <Paragraphs>1808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 </vt:lpstr>
      <vt:lpstr> </vt:lpstr>
      <vt:lpstr> </vt:lpstr>
      <vt:lpstr> </vt:lpstr>
      <vt:lpstr> </vt:lpstr>
      <vt:lpstr> </vt:lpstr>
      <vt:lpstr> </vt:lpstr>
      <vt:lpstr>Слайд 8</vt:lpstr>
      <vt:lpstr>Слайд 9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37</vt:lpstr>
      <vt:lpstr>Слайд 38</vt:lpstr>
      <vt:lpstr> </vt:lpstr>
      <vt:lpstr>Слайд 40</vt:lpstr>
      <vt:lpstr>Слайд 41</vt:lpstr>
      <vt:lpstr>Слайд 42</vt:lpstr>
      <vt:lpstr> </vt:lpstr>
      <vt:lpstr>Слайд 44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BO-3</dc:creator>
  <cp:lastModifiedBy>BO-3</cp:lastModifiedBy>
  <cp:revision>364</cp:revision>
  <dcterms:created xsi:type="dcterms:W3CDTF">2022-11-16T00:13:32Z</dcterms:created>
  <dcterms:modified xsi:type="dcterms:W3CDTF">2023-12-28T08:28:25Z</dcterms:modified>
</cp:coreProperties>
</file>