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Default Extension="vml" ContentType="application/vnd.openxmlformats-officedocument.vmlDrawing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heme/themeOverride3.xml" ContentType="application/vnd.openxmlformats-officedocument.themeOverr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notesMasterIdLst>
    <p:notesMasterId r:id="rId44"/>
  </p:notesMasterIdLst>
  <p:sldIdLst>
    <p:sldId id="271" r:id="rId2"/>
    <p:sldId id="266" r:id="rId3"/>
    <p:sldId id="349" r:id="rId4"/>
    <p:sldId id="348" r:id="rId5"/>
    <p:sldId id="258" r:id="rId6"/>
    <p:sldId id="306" r:id="rId7"/>
    <p:sldId id="350" r:id="rId8"/>
    <p:sldId id="302" r:id="rId9"/>
    <p:sldId id="284" r:id="rId10"/>
    <p:sldId id="325" r:id="rId11"/>
    <p:sldId id="309" r:id="rId12"/>
    <p:sldId id="310" r:id="rId13"/>
    <p:sldId id="344" r:id="rId14"/>
    <p:sldId id="337" r:id="rId15"/>
    <p:sldId id="347" r:id="rId16"/>
    <p:sldId id="311" r:id="rId17"/>
    <p:sldId id="332" r:id="rId18"/>
    <p:sldId id="333" r:id="rId19"/>
    <p:sldId id="299" r:id="rId20"/>
    <p:sldId id="297" r:id="rId21"/>
    <p:sldId id="328" r:id="rId22"/>
    <p:sldId id="317" r:id="rId23"/>
    <p:sldId id="312" r:id="rId24"/>
    <p:sldId id="346" r:id="rId25"/>
    <p:sldId id="345" r:id="rId26"/>
    <p:sldId id="320" r:id="rId27"/>
    <p:sldId id="316" r:id="rId28"/>
    <p:sldId id="341" r:id="rId29"/>
    <p:sldId id="334" r:id="rId30"/>
    <p:sldId id="329" r:id="rId31"/>
    <p:sldId id="314" r:id="rId32"/>
    <p:sldId id="339" r:id="rId33"/>
    <p:sldId id="313" r:id="rId34"/>
    <p:sldId id="326" r:id="rId35"/>
    <p:sldId id="315" r:id="rId36"/>
    <p:sldId id="331" r:id="rId37"/>
    <p:sldId id="308" r:id="rId38"/>
    <p:sldId id="340" r:id="rId39"/>
    <p:sldId id="324" r:id="rId40"/>
    <p:sldId id="335" r:id="rId41"/>
    <p:sldId id="343" r:id="rId42"/>
    <p:sldId id="275" r:id="rId4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99"/>
    <a:srgbClr val="FF00FF"/>
    <a:srgbClr val="0000CC"/>
    <a:srgbClr val="00FF99"/>
    <a:srgbClr val="33CCCC"/>
    <a:srgbClr val="009999"/>
    <a:srgbClr val="00CC66"/>
    <a:srgbClr val="00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9" autoAdjust="0"/>
    <p:restoredTop sz="92297" autoAdjust="0"/>
  </p:normalViewPr>
  <p:slideViewPr>
    <p:cSldViewPr>
      <p:cViewPr>
        <p:scale>
          <a:sx n="80" d="100"/>
          <a:sy n="80" d="100"/>
        </p:scale>
        <p:origin x="-106" y="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2.168.7.7\post\&#1041;&#1070;&#1044;&#1046;&#1045;&#1058;&#1053;&#1067;&#1049;_&#1054;&#1090;&#1076;&#1077;&#1083;\&#1058;&#1072;&#1090;&#1100;&#1103;&#1085;&#1072;\2014\&#1080;&#1089;&#1087;&#1086;&#1083;&#1085;&#1077;&#1085;&#1080;&#1077;%202014\&#1044;&#1048;&#1040;&#1043;&#1056;&#1040;&#1052;&#1052;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2.168.7.7\post\&#1041;&#1070;&#1044;&#1046;&#1045;&#1058;&#1053;&#1067;&#1049;_&#1054;&#1090;&#1076;&#1077;&#1083;\&#1058;&#1072;&#1090;&#1100;&#1103;&#1085;&#1072;\2014\&#1080;&#1089;&#1087;&#1086;&#1083;&#1085;&#1077;&#1085;&#1080;&#1077;%202014\&#1044;&#1048;&#1040;&#1043;&#1056;&#1040;&#1052;&#1052;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2.168.7.7\post\&#1041;&#1070;&#1044;&#1046;&#1045;&#1058;&#1053;&#1067;&#1049;_&#1054;&#1090;&#1076;&#1077;&#1083;\&#1058;&#1072;&#1090;&#1100;&#1103;&#1085;&#1072;\2014\&#1080;&#1089;&#1087;&#1086;&#1083;&#1085;&#1077;&#1085;&#1080;&#1077;%202014\&#1044;&#1048;&#1040;&#1043;&#1056;&#1040;&#1052;&#1052;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2.168.7.7\post\&#1041;&#1070;&#1044;&#1046;&#1045;&#1058;&#1053;&#1067;&#1049;_&#1054;&#1090;&#1076;&#1077;&#1083;\&#1058;&#1072;&#1090;&#1100;&#1103;&#1085;&#1072;\2014\&#1080;&#1089;&#1087;&#1086;&#1083;&#1085;&#1077;&#1085;&#1080;&#1077;%202014\&#1044;&#1048;&#1040;&#1043;&#1056;&#1040;&#1052;&#1052;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192.168.7.7\post\&#1041;&#1070;&#1044;&#1046;&#1045;&#1058;&#1053;&#1067;&#1049;_&#1054;&#1090;&#1076;&#1077;&#1083;\&#1058;&#1072;&#1090;&#1100;&#1103;&#1085;&#1072;\2014\&#1080;&#1089;&#1087;&#1086;&#1083;&#1085;&#1077;&#1085;&#1080;&#1077;%202014\&#1044;&#1048;&#1040;&#1043;&#1056;&#1040;&#1052;&#1052;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Office%20PowerPoint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Val val="1"/>
        </c:dLbls>
        <c:firstSliceAng val="0"/>
      </c:pieChart>
    </c:plotArea>
    <c:plotVisOnly val="1"/>
    <c:dispBlanksAs val="zero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9297320647419239"/>
          <c:y val="0.1630286219649455"/>
          <c:w val="0.49362531296491463"/>
          <c:h val="0.69196830047406854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3.0269672173331454E-2"/>
                  <c:y val="-7.7351347268642012E-2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1"/>
              <c:layout>
                <c:manualLayout>
                  <c:x val="9.7298884514435691E-2"/>
                  <c:y val="-0.13526926890711274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2"/>
              <c:layout>
                <c:manualLayout>
                  <c:x val="0.11802799650043748"/>
                  <c:y val="-0.10897477413898994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3"/>
              <c:layout>
                <c:manualLayout>
                  <c:x val="0.13957141294838138"/>
                  <c:y val="-7.6385352831525921E-2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4"/>
              <c:layout>
                <c:manualLayout>
                  <c:x val="0.10818405511811111"/>
                  <c:y val="-1.9038318950885279E-2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5"/>
              <c:layout>
                <c:manualLayout>
                  <c:x val="0.12101235783027121"/>
                  <c:y val="1.9535972497662635E-2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6"/>
              <c:layout>
                <c:manualLayout>
                  <c:x val="0.10333267716535439"/>
                  <c:y val="8.6145429478360847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>
                        <a:latin typeface="Times New Roman" pitchFamily="18" charset="0"/>
                        <a:cs typeface="Times New Roman" pitchFamily="18" charset="0"/>
                      </a:rPr>
                      <a:t>П</a:t>
                    </a:r>
                    <a:r>
                      <a:rPr lang="ru-RU" dirty="0"/>
                      <a:t>рочие  неналоговые; </a:t>
                    </a:r>
                    <a:r>
                      <a:rPr lang="ru-RU" dirty="0" smtClean="0"/>
                      <a:t>1; </a:t>
                    </a:r>
                    <a:r>
                      <a:rPr lang="ru-RU" dirty="0"/>
                      <a:t>1%</a:t>
                    </a:r>
                  </a:p>
                </c:rich>
              </c:tx>
              <c:dLblPos val="bestFit"/>
            </c:dLbl>
            <c:dLbl>
              <c:idx val="7"/>
              <c:layout>
                <c:manualLayout>
                  <c:x val="0.11459416010498732"/>
                  <c:y val="6.8274195565560275E-2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8"/>
              <c:layout>
                <c:manualLayout>
                  <c:x val="0.12821937882764736"/>
                  <c:y val="6.0993825671627575E-2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9"/>
              <c:layout>
                <c:manualLayout>
                  <c:x val="0.13906824146981644"/>
                  <c:y val="0.14198293908154824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>
                        <a:latin typeface="Times New Roman" pitchFamily="18" charset="0"/>
                        <a:cs typeface="Times New Roman" pitchFamily="18" charset="0"/>
                      </a:rPr>
                      <a:t>Р</a:t>
                    </a:r>
                    <a:r>
                      <a:rPr lang="ru-RU" dirty="0"/>
                      <a:t>еализация </a:t>
                    </a:r>
                    <a:r>
                      <a:rPr lang="ru-RU" dirty="0" smtClean="0"/>
                      <a:t>земли; 2; </a:t>
                    </a:r>
                    <a:r>
                      <a:rPr lang="ru-RU" dirty="0"/>
                      <a:t>1%</a:t>
                    </a:r>
                  </a:p>
                </c:rich>
              </c:tx>
              <c:dLblPos val="bestFit"/>
              <c:showVal val="1"/>
              <c:showCatName val="1"/>
              <c:showPercent val="1"/>
            </c:dLbl>
            <c:dLbl>
              <c:idx val="10"/>
              <c:layout>
                <c:manualLayout>
                  <c:x val="0.14045691163604548"/>
                  <c:y val="0.21880974075860721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11"/>
              <c:layout>
                <c:manualLayout>
                  <c:x val="3.7220034995625777E-3"/>
                  <c:y val="0.24674496614318256"/>
                </c:manualLayout>
              </c:layout>
              <c:dLblPos val="bestFit"/>
              <c:showVal val="1"/>
              <c:showCatName val="1"/>
              <c:showPercent val="1"/>
            </c:dLbl>
            <c:dLbl>
              <c:idx val="12"/>
              <c:layout>
                <c:manualLayout>
                  <c:x val="-8.8731299212598508E-2"/>
                  <c:y val="5.8276272533990807E-2"/>
                </c:manualLayout>
              </c:layout>
              <c:tx>
                <c:rich>
                  <a:bodyPr/>
                  <a:lstStyle/>
                  <a:p>
                    <a:endParaRPr lang="ru-RU" sz="1400" dirty="0" smtClean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ru-RU" dirty="0" smtClean="0"/>
                      <a:t>Безвозмездные </a:t>
                    </a:r>
                    <a:r>
                      <a:rPr lang="ru-RU" dirty="0"/>
                      <a:t>поступления ; </a:t>
                    </a:r>
                    <a:endParaRPr lang="ru-RU" dirty="0" smtClean="0"/>
                  </a:p>
                  <a:p>
                    <a:r>
                      <a:rPr lang="ru-RU" dirty="0" smtClean="0"/>
                      <a:t>566; 68%</a:t>
                    </a:r>
                    <a:endParaRPr lang="ru-RU" dirty="0"/>
                  </a:p>
                </c:rich>
              </c:tx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'за 9 мес-в'!$A$1:$A$13</c:f>
              <c:strCache>
                <c:ptCount val="13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Земельный налог</c:v>
                </c:pt>
                <c:pt idx="3">
                  <c:v>Акцизы</c:v>
                </c:pt>
                <c:pt idx="4">
                  <c:v>Налог на имущество</c:v>
                </c:pt>
                <c:pt idx="5">
                  <c:v>Государственная пошлина</c:v>
                </c:pt>
                <c:pt idx="6">
                  <c:v>Прочие неналоговые</c:v>
                </c:pt>
                <c:pt idx="7">
                  <c:v>Аренда земли </c:v>
                </c:pt>
                <c:pt idx="8">
                  <c:v>Аренда имущества </c:v>
                </c:pt>
                <c:pt idx="9">
                  <c:v>Реализация земли</c:v>
                </c:pt>
                <c:pt idx="10">
                  <c:v>Социальный найм</c:v>
                </c:pt>
                <c:pt idx="11">
                  <c:v>Штрафы</c:v>
                </c:pt>
                <c:pt idx="12">
                  <c:v>Безвозмездные поступления </c:v>
                </c:pt>
              </c:strCache>
            </c:strRef>
          </c:cat>
          <c:val>
            <c:numRef>
              <c:f>'за 9 мес-в'!$B$1:$B$13</c:f>
              <c:numCache>
                <c:formatCode>General</c:formatCode>
                <c:ptCount val="13"/>
                <c:pt idx="0">
                  <c:v>122</c:v>
                </c:pt>
                <c:pt idx="1">
                  <c:v>28</c:v>
                </c:pt>
                <c:pt idx="2">
                  <c:v>28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</c:v>
                </c:pt>
                <c:pt idx="7">
                  <c:v>50</c:v>
                </c:pt>
                <c:pt idx="8">
                  <c:v>6</c:v>
                </c:pt>
                <c:pt idx="9">
                  <c:v>2</c:v>
                </c:pt>
                <c:pt idx="10">
                  <c:v>1</c:v>
                </c:pt>
                <c:pt idx="11">
                  <c:v>5</c:v>
                </c:pt>
                <c:pt idx="12">
                  <c:v>566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Val val="1"/>
        </c:dLbls>
        <c:firstSliceAng val="0"/>
      </c:pieChart>
    </c:plotArea>
    <c:plotVisOnly val="1"/>
    <c:dispBlanksAs val="zero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Сравнительный анализ поступления доходов местного бюджета за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2015-2016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гг.</a:t>
            </a:r>
          </a:p>
        </c:rich>
      </c:tx>
      <c:layout/>
    </c:title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'на 01.10.14 (2)'!$B$1</c:f>
              <c:strCache>
                <c:ptCount val="1"/>
                <c:pt idx="0">
                  <c:v>2015 год</c:v>
                </c:pt>
              </c:strCache>
            </c:strRef>
          </c:tx>
          <c:dLbls>
            <c:dLbl>
              <c:idx val="0"/>
              <c:layout>
                <c:manualLayout>
                  <c:x val="2.8535763785808872E-2"/>
                  <c:y val="-4.4511172284012336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258</a:t>
                    </a:r>
                    <a:endParaRPr lang="ru-RU" dirty="0"/>
                  </a:p>
                </c:rich>
              </c:tx>
            </c:dLbl>
            <c:dLbl>
              <c:idx val="1"/>
              <c:layout>
                <c:manualLayout>
                  <c:x val="3.0102074268614991E-2"/>
                  <c:y val="-4.7093189919913396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525</a:t>
                    </a:r>
                    <a:endParaRPr lang="ru-RU" dirty="0"/>
                  </a:p>
                </c:rich>
              </c:tx>
            </c:dLbl>
            <c:dLbl>
              <c:idx val="2"/>
              <c:layout>
                <c:manualLayout>
                  <c:x val="0"/>
                  <c:y val="-1.8382352941176471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/>
                      <a:t>5</a:t>
                    </a:r>
                    <a:r>
                      <a:rPr lang="ru-RU"/>
                      <a:t>50</a:t>
                    </a:r>
                  </a:p>
                </c:rich>
              </c:tx>
            </c:dLbl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Ref>
              <c:f>'на 01.10.14 (2)'!$A$2:$A$3</c:f>
              <c:strCache>
                <c:ptCount val="2"/>
                <c:pt idx="0">
                  <c:v>Налоговые и неналоговые доходы </c:v>
                </c:pt>
                <c:pt idx="1">
                  <c:v>Безвозмездные поступления из областного бюджета</c:v>
                </c:pt>
              </c:strCache>
            </c:strRef>
          </c:cat>
          <c:val>
            <c:numRef>
              <c:f>'на 01.10.14 (2)'!$B$2:$B$3</c:f>
              <c:numCache>
                <c:formatCode>General</c:formatCode>
                <c:ptCount val="2"/>
                <c:pt idx="0">
                  <c:v>258</c:v>
                </c:pt>
                <c:pt idx="1">
                  <c:v>525</c:v>
                </c:pt>
              </c:numCache>
            </c:numRef>
          </c:val>
        </c:ser>
        <c:ser>
          <c:idx val="1"/>
          <c:order val="1"/>
          <c:tx>
            <c:strRef>
              <c:f>'на 01.10.14 (2)'!$C$1</c:f>
              <c:strCache>
                <c:ptCount val="1"/>
                <c:pt idx="0">
                  <c:v> 2016 год</c:v>
                </c:pt>
              </c:strCache>
            </c:strRef>
          </c:tx>
          <c:dLbls>
            <c:dLbl>
              <c:idx val="0"/>
              <c:layout>
                <c:manualLayout>
                  <c:x val="2.7404172760404018E-2"/>
                  <c:y val="-3.7978976272869849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273</a:t>
                    </a:r>
                    <a:endParaRPr lang="ru-RU" dirty="0"/>
                  </a:p>
                </c:rich>
              </c:tx>
            </c:dLbl>
            <c:dLbl>
              <c:idx val="1"/>
              <c:layout>
                <c:manualLayout>
                  <c:x val="1.9879052600712967E-2"/>
                  <c:y val="-5.0156978442724473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 smtClean="0"/>
                      <a:t>566</a:t>
                    </a:r>
                    <a:endParaRPr lang="ru-RU" dirty="0"/>
                  </a:p>
                </c:rich>
              </c:tx>
            </c:dLbl>
            <c:dLbl>
              <c:idx val="2"/>
              <c:layout>
                <c:manualLayout>
                  <c:x val="2.3598617654195991E-2"/>
                  <c:y val="-1.465340088302915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/>
                      <a:t>5</a:t>
                    </a:r>
                    <a:r>
                      <a:rPr lang="ru-RU"/>
                      <a:t>25</a:t>
                    </a:r>
                  </a:p>
                </c:rich>
              </c:tx>
            </c:dLbl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Ref>
              <c:f>'на 01.10.14 (2)'!$A$2:$A$3</c:f>
              <c:strCache>
                <c:ptCount val="2"/>
                <c:pt idx="0">
                  <c:v>Налоговые и неналоговые доходы </c:v>
                </c:pt>
                <c:pt idx="1">
                  <c:v>Безвозмездные поступления из областного бюджета</c:v>
                </c:pt>
              </c:strCache>
            </c:strRef>
          </c:cat>
          <c:val>
            <c:numRef>
              <c:f>'на 01.10.14 (2)'!$C$2:$C$3</c:f>
              <c:numCache>
                <c:formatCode>General</c:formatCode>
                <c:ptCount val="2"/>
                <c:pt idx="0">
                  <c:v>273</c:v>
                </c:pt>
                <c:pt idx="1">
                  <c:v>566</c:v>
                </c:pt>
              </c:numCache>
            </c:numRef>
          </c:val>
        </c:ser>
        <c:shape val="box"/>
        <c:axId val="186513280"/>
        <c:axId val="186514816"/>
        <c:axId val="0"/>
      </c:bar3DChart>
      <c:catAx>
        <c:axId val="186513280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86514816"/>
        <c:crosses val="autoZero"/>
        <c:auto val="1"/>
        <c:lblAlgn val="ctr"/>
        <c:lblOffset val="100"/>
      </c:catAx>
      <c:valAx>
        <c:axId val="186514816"/>
        <c:scaling>
          <c:orientation val="minMax"/>
        </c:scaling>
        <c:axPos val="l"/>
        <c:majorGridlines/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86513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3381927259093214"/>
          <c:y val="0.44613054452264261"/>
          <c:w val="0.15549081364829537"/>
          <c:h val="0.27010622565984976"/>
        </c:manualLayout>
      </c:layout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Val val="1"/>
        </c:dLbls>
        <c:firstSliceAng val="0"/>
      </c:pieChart>
    </c:plotArea>
    <c:plotVisOnly val="1"/>
    <c:dispBlanksAs val="zero"/>
  </c:chart>
  <c:externalData r:id="rId2"/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27899874501548538"/>
          <c:y val="0.33798206049486901"/>
          <c:w val="0.48527805328961343"/>
          <c:h val="0.46754733328236892"/>
        </c:manualLayout>
      </c:layout>
      <c:pie3DChart>
        <c:varyColors val="1"/>
        <c:ser>
          <c:idx val="0"/>
          <c:order val="0"/>
          <c:tx>
            <c:strRef>
              <c:f>'[Диаграмма в Microsoft Office PowerPoint]Лист1'!$B$1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7.9089348206474175E-2"/>
                  <c:y val="6.3436854585787503E-2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-0.10683494254734868"/>
                  <c:y val="0.18570445684580797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/>
                      <a:t>п</a:t>
                    </a:r>
                    <a:r>
                      <a:rPr lang="ru-RU" dirty="0"/>
                      <a:t>итание   </a:t>
                    </a:r>
                    <a:r>
                      <a:rPr lang="ru-RU" dirty="0" smtClean="0"/>
                      <a:t>детей </a:t>
                    </a:r>
                    <a:r>
                      <a:rPr lang="ru-RU" dirty="0"/>
                      <a:t>из многодетных и малообеспеченных семей; 8,6</a:t>
                    </a: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-0.22652854330708661"/>
                  <c:y val="0.12587451235370503"/>
                </c:manualLayout>
              </c:layout>
              <c:showVal val="1"/>
              <c:showCatName val="1"/>
            </c:dLbl>
            <c:dLbl>
              <c:idx val="3"/>
              <c:layout>
                <c:manualLayout>
                  <c:x val="-0.14040122394726437"/>
                  <c:y val="8.0906148867314245E-4"/>
                </c:manualLayout>
              </c:layout>
              <c:showVal val="1"/>
              <c:showCatName val="1"/>
            </c:dLbl>
            <c:dLbl>
              <c:idx val="4"/>
              <c:layout>
                <c:manualLayout>
                  <c:x val="3.8975450208826735E-2"/>
                  <c:y val="-0.11273424559794112"/>
                </c:manualLayout>
              </c:layout>
              <c:showVal val="1"/>
              <c:showCatName val="1"/>
            </c:dLbl>
            <c:dLbl>
              <c:idx val="5"/>
              <c:layout>
                <c:manualLayout>
                  <c:x val="0.22914337270341206"/>
                  <c:y val="-8.038705311679264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поддержка </a:t>
                    </a:r>
                    <a:r>
                      <a:rPr lang="ru-RU" dirty="0"/>
                      <a:t>социально ориентированных некоммерческих организаций; 0,5</a:t>
                    </a:r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0.35711646981627493"/>
                  <c:y val="2.217757974451160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обеспечение </a:t>
                    </a:r>
                    <a:r>
                      <a:rPr lang="ru-RU" dirty="0"/>
                      <a:t>деятельности комиссий по делам несовершеннолетних и защите их прав ; 1,2</a:t>
                    </a: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'[Диаграмма в Microsoft Office PowerPoint]Лист1'!$A$2:$A$8</c:f>
              <c:strCache>
                <c:ptCount val="7"/>
                <c:pt idx="0">
                  <c:v>субсидии на оплату жилых помещений и коммунальных услуг </c:v>
                </c:pt>
                <c:pt idx="1">
                  <c:v>питания   детям из многодетных и малообеспеченных семей</c:v>
                </c:pt>
                <c:pt idx="2">
                  <c:v>льготный проезд студентам и учащимся </c:v>
                </c:pt>
                <c:pt idx="3">
                  <c:v>предоставление субсидий дошкольным учреждениям  за присмотр и уход за детьми-инвалидами, детьми-сиротами </c:v>
                </c:pt>
                <c:pt idx="4">
                  <c:v>выплаты денежных вознаграждений Почетным гражданам </c:v>
                </c:pt>
                <c:pt idx="5">
                  <c:v>поддержку социально ориентированных некоммерческих организаций</c:v>
                </c:pt>
                <c:pt idx="6">
                  <c:v>обеспечению деятельности комиссий по делам несовершеннолетних и защите их прав </c:v>
                </c:pt>
              </c:strCache>
            </c:strRef>
          </c:cat>
          <c:val>
            <c:numRef>
              <c:f>'[Диаграмма в Microsoft Office PowerPoint]Лист1'!$B$2:$B$8</c:f>
              <c:numCache>
                <c:formatCode>General</c:formatCode>
                <c:ptCount val="7"/>
                <c:pt idx="0">
                  <c:v>38.6</c:v>
                </c:pt>
                <c:pt idx="1">
                  <c:v>8.6</c:v>
                </c:pt>
                <c:pt idx="2">
                  <c:v>1.6</c:v>
                </c:pt>
                <c:pt idx="3">
                  <c:v>0.8</c:v>
                </c:pt>
                <c:pt idx="4">
                  <c:v>0.5</c:v>
                </c:pt>
                <c:pt idx="5">
                  <c:v>0.5</c:v>
                </c:pt>
                <c:pt idx="6">
                  <c:v>1.2</c:v>
                </c:pt>
              </c:numCache>
            </c:numRef>
          </c:val>
        </c:ser>
        <c:dLbls>
          <c:showVal val="1"/>
        </c:dLbls>
      </c:pie3DChart>
    </c:plotArea>
    <c:plotVisOnly val="1"/>
  </c:chart>
  <c:externalData r:id="rId2"/>
</c:chartSpac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195180-9C55-4191-852C-4DDEC48F8102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CD0FCBBD-C485-4EFC-8F7A-47AAAC510652}">
      <dgm:prSet/>
      <dgm:spPr/>
      <dgm:t>
        <a:bodyPr/>
        <a:lstStyle/>
        <a:p>
          <a:pPr rtl="0"/>
          <a:endParaRPr lang="ru-RU" dirty="0"/>
        </a:p>
      </dgm:t>
    </dgm:pt>
    <dgm:pt modelId="{D195DA55-7CDB-4923-97FE-F683BC22867B}" type="parTrans" cxnId="{756C7E13-5CDC-4665-A320-CF1C88E64FCA}">
      <dgm:prSet/>
      <dgm:spPr/>
      <dgm:t>
        <a:bodyPr/>
        <a:lstStyle/>
        <a:p>
          <a:endParaRPr lang="ru-RU"/>
        </a:p>
      </dgm:t>
    </dgm:pt>
    <dgm:pt modelId="{E4DD8952-936A-441F-98EE-C6571324D664}" type="sibTrans" cxnId="{756C7E13-5CDC-4665-A320-CF1C88E64FCA}">
      <dgm:prSet/>
      <dgm:spPr/>
      <dgm:t>
        <a:bodyPr/>
        <a:lstStyle/>
        <a:p>
          <a:endParaRPr lang="ru-RU"/>
        </a:p>
      </dgm:t>
    </dgm:pt>
    <dgm:pt modelId="{1EFE8D8C-728A-4426-8454-D14208CC80E5}">
      <dgm:prSet/>
      <dgm:spPr/>
      <dgm:t>
        <a:bodyPr/>
        <a:lstStyle/>
        <a:p>
          <a:pPr rtl="0"/>
          <a:endParaRPr lang="ru-RU" dirty="0"/>
        </a:p>
      </dgm:t>
    </dgm:pt>
    <dgm:pt modelId="{CAFA6B61-8E72-4D90-83D1-CE21782C063D}" type="parTrans" cxnId="{AE6890C6-1ABF-4210-AD40-193898FF2F89}">
      <dgm:prSet/>
      <dgm:spPr/>
      <dgm:t>
        <a:bodyPr/>
        <a:lstStyle/>
        <a:p>
          <a:endParaRPr lang="ru-RU"/>
        </a:p>
      </dgm:t>
    </dgm:pt>
    <dgm:pt modelId="{563A62A4-89BF-4508-8700-1FED4E03FC01}" type="sibTrans" cxnId="{AE6890C6-1ABF-4210-AD40-193898FF2F89}">
      <dgm:prSet/>
      <dgm:spPr/>
      <dgm:t>
        <a:bodyPr/>
        <a:lstStyle/>
        <a:p>
          <a:endParaRPr lang="ru-RU"/>
        </a:p>
      </dgm:t>
    </dgm:pt>
    <dgm:pt modelId="{E09B35F7-61F2-42E4-9842-B98203904F7E}">
      <dgm:prSet/>
      <dgm:spPr/>
      <dgm:t>
        <a:bodyPr/>
        <a:lstStyle/>
        <a:p>
          <a:pPr rtl="0"/>
          <a:endParaRPr lang="ru-RU" dirty="0"/>
        </a:p>
      </dgm:t>
    </dgm:pt>
    <dgm:pt modelId="{A8910A0B-C14F-4755-A9E3-728C87E8E53A}" type="parTrans" cxnId="{14D692E5-6598-432A-80AC-0631DDAB6D8F}">
      <dgm:prSet/>
      <dgm:spPr/>
      <dgm:t>
        <a:bodyPr/>
        <a:lstStyle/>
        <a:p>
          <a:endParaRPr lang="ru-RU"/>
        </a:p>
      </dgm:t>
    </dgm:pt>
    <dgm:pt modelId="{D5410C64-ED35-479F-8D02-6A6CB58F4CCB}" type="sibTrans" cxnId="{14D692E5-6598-432A-80AC-0631DDAB6D8F}">
      <dgm:prSet/>
      <dgm:spPr/>
      <dgm:t>
        <a:bodyPr/>
        <a:lstStyle/>
        <a:p>
          <a:endParaRPr lang="ru-RU"/>
        </a:p>
      </dgm:t>
    </dgm:pt>
    <dgm:pt modelId="{A26F80BE-33C3-4E63-9B16-C465410174C8}">
      <dgm:prSet/>
      <dgm:spPr/>
      <dgm:t>
        <a:bodyPr/>
        <a:lstStyle/>
        <a:p>
          <a:pPr rtl="0"/>
          <a:endParaRPr lang="ru-RU" dirty="0"/>
        </a:p>
      </dgm:t>
    </dgm:pt>
    <dgm:pt modelId="{B9AB5B07-EFB1-4D6D-90D3-ECF884C3C115}" type="parTrans" cxnId="{B1EE2AE3-6236-4910-A42E-64DADFDF2F1F}">
      <dgm:prSet/>
      <dgm:spPr/>
      <dgm:t>
        <a:bodyPr/>
        <a:lstStyle/>
        <a:p>
          <a:endParaRPr lang="ru-RU"/>
        </a:p>
      </dgm:t>
    </dgm:pt>
    <dgm:pt modelId="{EEB0976D-E45D-45F6-8A01-5F29C9D33665}" type="sibTrans" cxnId="{B1EE2AE3-6236-4910-A42E-64DADFDF2F1F}">
      <dgm:prSet/>
      <dgm:spPr/>
      <dgm:t>
        <a:bodyPr/>
        <a:lstStyle/>
        <a:p>
          <a:endParaRPr lang="ru-RU"/>
        </a:p>
      </dgm:t>
    </dgm:pt>
    <dgm:pt modelId="{D0B03EF5-ED14-4F47-99F5-80FF8BE1ECB6}">
      <dgm:prSet/>
      <dgm:spPr/>
      <dgm:t>
        <a:bodyPr/>
        <a:lstStyle/>
        <a:p>
          <a:pPr rtl="0"/>
          <a:endParaRPr lang="ru-RU" dirty="0"/>
        </a:p>
      </dgm:t>
    </dgm:pt>
    <dgm:pt modelId="{56998119-B81E-4A56-BF63-7DA4B3828B3A}" type="parTrans" cxnId="{72B0C78E-23B5-4D9F-9274-AA4F59351D10}">
      <dgm:prSet/>
      <dgm:spPr/>
      <dgm:t>
        <a:bodyPr/>
        <a:lstStyle/>
        <a:p>
          <a:endParaRPr lang="ru-RU"/>
        </a:p>
      </dgm:t>
    </dgm:pt>
    <dgm:pt modelId="{74A56C1B-D00D-47F1-ADC2-50D3EB04C6C7}" type="sibTrans" cxnId="{72B0C78E-23B5-4D9F-9274-AA4F59351D10}">
      <dgm:prSet/>
      <dgm:spPr/>
      <dgm:t>
        <a:bodyPr/>
        <a:lstStyle/>
        <a:p>
          <a:endParaRPr lang="ru-RU"/>
        </a:p>
      </dgm:t>
    </dgm:pt>
    <dgm:pt modelId="{20FE8AFF-305E-4D26-8007-9068CCA4D491}">
      <dgm:prSet custT="1"/>
      <dgm:spPr/>
      <dgm:t>
        <a:bodyPr/>
        <a:lstStyle/>
        <a:p>
          <a:r>
            <a:rPr lang="ru-RU" sz="1400" b="1" dirty="0" smtClean="0"/>
            <a:t>Бюджет города </a:t>
          </a:r>
          <a:r>
            <a:rPr lang="ru-RU" sz="1400" dirty="0" smtClean="0"/>
            <a:t>– форма образования и расходования денежных средств, предназначенных для финансового обеспечения задач и функций местного самоуправления. Бюджет представляет собой те денежные средства, которые необходимы для реализации полномочий, стоящих перед органами местного самоуправления.</a:t>
          </a:r>
          <a:endParaRPr lang="ru-RU" sz="1400" dirty="0"/>
        </a:p>
      </dgm:t>
    </dgm:pt>
    <dgm:pt modelId="{CD63F0B6-9923-45E8-B96B-2BE0BCF3D351}" type="parTrans" cxnId="{DA228086-0495-4925-8B88-434C824EA48B}">
      <dgm:prSet/>
      <dgm:spPr/>
      <dgm:t>
        <a:bodyPr/>
        <a:lstStyle/>
        <a:p>
          <a:endParaRPr lang="ru-RU"/>
        </a:p>
      </dgm:t>
    </dgm:pt>
    <dgm:pt modelId="{0BC0BE04-C2E6-4EBA-A962-CE735DED9DE2}" type="sibTrans" cxnId="{DA228086-0495-4925-8B88-434C824EA48B}">
      <dgm:prSet/>
      <dgm:spPr/>
      <dgm:t>
        <a:bodyPr/>
        <a:lstStyle/>
        <a:p>
          <a:endParaRPr lang="ru-RU"/>
        </a:p>
      </dgm:t>
    </dgm:pt>
    <dgm:pt modelId="{9FD6BE77-39A6-4729-A35E-93B10134F6A4}">
      <dgm:prSet/>
      <dgm:spPr/>
      <dgm:t>
        <a:bodyPr/>
        <a:lstStyle/>
        <a:p>
          <a:pPr rtl="0"/>
          <a:r>
            <a:rPr lang="ru-RU" b="1" dirty="0" smtClean="0"/>
            <a:t>Расходы бюджета города </a:t>
          </a:r>
          <a:r>
            <a:rPr lang="ru-RU" dirty="0" smtClean="0"/>
            <a:t>– затраты, формирующиеся в связи выполнением органами местного самоуправления города своих конституционных и уставных функций.</a:t>
          </a:r>
          <a:endParaRPr lang="ru-RU" dirty="0"/>
        </a:p>
      </dgm:t>
    </dgm:pt>
    <dgm:pt modelId="{13DFDC8A-D2B3-45CD-BA64-F9BB2F63E8FD}" type="parTrans" cxnId="{17281B2D-B756-4B6D-A878-004ADD960780}">
      <dgm:prSet/>
      <dgm:spPr/>
      <dgm:t>
        <a:bodyPr/>
        <a:lstStyle/>
        <a:p>
          <a:endParaRPr lang="ru-RU"/>
        </a:p>
      </dgm:t>
    </dgm:pt>
    <dgm:pt modelId="{B2A41BC2-6989-4734-A667-1B088CF0D854}" type="sibTrans" cxnId="{17281B2D-B756-4B6D-A878-004ADD960780}">
      <dgm:prSet/>
      <dgm:spPr/>
      <dgm:t>
        <a:bodyPr/>
        <a:lstStyle/>
        <a:p>
          <a:endParaRPr lang="ru-RU"/>
        </a:p>
      </dgm:t>
    </dgm:pt>
    <dgm:pt modelId="{65EE1F07-05AE-404B-9979-8A359F100666}">
      <dgm:prSet/>
      <dgm:spPr/>
      <dgm:t>
        <a:bodyPr/>
        <a:lstStyle/>
        <a:p>
          <a:r>
            <a:rPr lang="ru-RU" b="1" baseline="0" dirty="0" smtClean="0"/>
            <a:t>Дефицит бюджета </a:t>
          </a:r>
          <a:r>
            <a:rPr lang="ru-RU" dirty="0" smtClean="0"/>
            <a:t>- превышение расходов бюджета над его доходами.</a:t>
          </a:r>
          <a:endParaRPr lang="ru-RU" dirty="0"/>
        </a:p>
      </dgm:t>
    </dgm:pt>
    <dgm:pt modelId="{9105AE33-8F89-4FA0-B6A4-96B1EA3622DE}" type="parTrans" cxnId="{2B3881A3-3174-4426-BCC0-102D01A5B370}">
      <dgm:prSet/>
      <dgm:spPr/>
      <dgm:t>
        <a:bodyPr/>
        <a:lstStyle/>
        <a:p>
          <a:endParaRPr lang="ru-RU"/>
        </a:p>
      </dgm:t>
    </dgm:pt>
    <dgm:pt modelId="{068010F5-3874-4231-99DF-8889823BEB78}" type="sibTrans" cxnId="{2B3881A3-3174-4426-BCC0-102D01A5B370}">
      <dgm:prSet/>
      <dgm:spPr/>
      <dgm:t>
        <a:bodyPr/>
        <a:lstStyle/>
        <a:p>
          <a:endParaRPr lang="ru-RU"/>
        </a:p>
      </dgm:t>
    </dgm:pt>
    <dgm:pt modelId="{009EF906-0F2D-47DD-B175-135369F20B2A}">
      <dgm:prSet custT="1"/>
      <dgm:spPr/>
      <dgm:t>
        <a:bodyPr/>
        <a:lstStyle/>
        <a:p>
          <a:pPr rtl="0"/>
          <a:r>
            <a:rPr lang="ru-RU" sz="1400" b="1" dirty="0" smtClean="0"/>
            <a:t>Доходы бюджета города </a:t>
          </a:r>
          <a:r>
            <a:rPr lang="ru-RU" sz="1400" dirty="0" smtClean="0"/>
            <a:t>– это денежные средства, поступающие в безвозмездном и безвозвратном порядке в соответствии с законодательством Российской Федерации в распоряжение органов местного самоуправления города.</a:t>
          </a:r>
          <a:endParaRPr lang="ru-RU" sz="1400" dirty="0"/>
        </a:p>
      </dgm:t>
    </dgm:pt>
    <dgm:pt modelId="{2280FA6A-C04C-4599-8AD7-604198EC32D1}" type="parTrans" cxnId="{5D51958C-1CF3-442D-89F2-609CFD7670EF}">
      <dgm:prSet/>
      <dgm:spPr/>
      <dgm:t>
        <a:bodyPr/>
        <a:lstStyle/>
        <a:p>
          <a:endParaRPr lang="ru-RU"/>
        </a:p>
      </dgm:t>
    </dgm:pt>
    <dgm:pt modelId="{BA8A7F13-CA86-4351-8C18-D18E5B4B57B8}" type="sibTrans" cxnId="{5D51958C-1CF3-442D-89F2-609CFD7670EF}">
      <dgm:prSet/>
      <dgm:spPr/>
      <dgm:t>
        <a:bodyPr/>
        <a:lstStyle/>
        <a:p>
          <a:endParaRPr lang="ru-RU"/>
        </a:p>
      </dgm:t>
    </dgm:pt>
    <dgm:pt modelId="{F435A157-1F7E-47C3-8EAF-F675D2022181}">
      <dgm:prSet/>
      <dgm:spPr/>
      <dgm:t>
        <a:bodyPr/>
        <a:lstStyle/>
        <a:p>
          <a:r>
            <a:rPr lang="ru-RU" b="1" dirty="0" err="1" smtClean="0"/>
            <a:t>Профицит</a:t>
          </a:r>
          <a:r>
            <a:rPr lang="ru-RU" b="1" dirty="0" smtClean="0"/>
            <a:t> бюджета </a:t>
          </a:r>
          <a:r>
            <a:rPr lang="ru-RU" dirty="0" smtClean="0"/>
            <a:t>- превышение доходов бюджета над его расходами.</a:t>
          </a:r>
          <a:endParaRPr lang="ru-RU" dirty="0"/>
        </a:p>
      </dgm:t>
    </dgm:pt>
    <dgm:pt modelId="{61CA95D2-16B6-4026-8B63-8BD0BEFACCED}" type="parTrans" cxnId="{AAC4376E-D4C7-47E4-A1EC-0BBB5BC67491}">
      <dgm:prSet/>
      <dgm:spPr/>
      <dgm:t>
        <a:bodyPr/>
        <a:lstStyle/>
        <a:p>
          <a:endParaRPr lang="ru-RU"/>
        </a:p>
      </dgm:t>
    </dgm:pt>
    <dgm:pt modelId="{31A0D2FE-BB44-424E-B07E-4C66FBECEAFB}" type="sibTrans" cxnId="{AAC4376E-D4C7-47E4-A1EC-0BBB5BC67491}">
      <dgm:prSet/>
      <dgm:spPr/>
      <dgm:t>
        <a:bodyPr/>
        <a:lstStyle/>
        <a:p>
          <a:endParaRPr lang="ru-RU"/>
        </a:p>
      </dgm:t>
    </dgm:pt>
    <dgm:pt modelId="{4DC8A128-E399-4A3E-A609-C0DD820E50FD}" type="pres">
      <dgm:prSet presAssocID="{C4195180-9C55-4191-852C-4DDEC48F810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BDF62E-FAFA-4B1F-9D51-A9B7F0A94EE8}" type="pres">
      <dgm:prSet presAssocID="{CD0FCBBD-C485-4EFC-8F7A-47AAAC510652}" presName="composite" presStyleCnt="0"/>
      <dgm:spPr/>
      <dgm:t>
        <a:bodyPr/>
        <a:lstStyle/>
        <a:p>
          <a:endParaRPr lang="ru-RU"/>
        </a:p>
      </dgm:t>
    </dgm:pt>
    <dgm:pt modelId="{957D009D-FAB6-4872-929D-DC7BD230E428}" type="pres">
      <dgm:prSet presAssocID="{CD0FCBBD-C485-4EFC-8F7A-47AAAC510652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F22A2-08B5-4449-97B4-7C1EEAEBD7A5}" type="pres">
      <dgm:prSet presAssocID="{CD0FCBBD-C485-4EFC-8F7A-47AAAC510652}" presName="descendantText" presStyleLbl="alignAcc1" presStyleIdx="0" presStyleCnt="5" custScaleY="144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DF94D-5F6B-4E55-92A7-AAD4F1190D39}" type="pres">
      <dgm:prSet presAssocID="{E4DD8952-936A-441F-98EE-C6571324D664}" presName="sp" presStyleCnt="0"/>
      <dgm:spPr/>
      <dgm:t>
        <a:bodyPr/>
        <a:lstStyle/>
        <a:p>
          <a:endParaRPr lang="ru-RU"/>
        </a:p>
      </dgm:t>
    </dgm:pt>
    <dgm:pt modelId="{D896AEE4-314A-4A7C-B462-1C500F5CAC1F}" type="pres">
      <dgm:prSet presAssocID="{1EFE8D8C-728A-4426-8454-D14208CC80E5}" presName="composite" presStyleCnt="0"/>
      <dgm:spPr/>
      <dgm:t>
        <a:bodyPr/>
        <a:lstStyle/>
        <a:p>
          <a:endParaRPr lang="ru-RU"/>
        </a:p>
      </dgm:t>
    </dgm:pt>
    <dgm:pt modelId="{52E24B15-6B49-4875-982B-757844963AD9}" type="pres">
      <dgm:prSet presAssocID="{1EFE8D8C-728A-4426-8454-D14208CC80E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8CC37-9C6D-4680-92DB-A9430BD11D17}" type="pres">
      <dgm:prSet presAssocID="{1EFE8D8C-728A-4426-8454-D14208CC80E5}" presName="descendantText" presStyleLbl="alignAcc1" presStyleIdx="1" presStyleCnt="5" custScaleY="118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BBE60-6DFF-40C9-BADB-662EE3618CFD}" type="pres">
      <dgm:prSet presAssocID="{563A62A4-89BF-4508-8700-1FED4E03FC01}" presName="sp" presStyleCnt="0"/>
      <dgm:spPr/>
      <dgm:t>
        <a:bodyPr/>
        <a:lstStyle/>
        <a:p>
          <a:endParaRPr lang="ru-RU"/>
        </a:p>
      </dgm:t>
    </dgm:pt>
    <dgm:pt modelId="{44152465-C2D9-4C89-91E8-F9C9E90B620B}" type="pres">
      <dgm:prSet presAssocID="{E09B35F7-61F2-42E4-9842-B98203904F7E}" presName="composite" presStyleCnt="0"/>
      <dgm:spPr/>
      <dgm:t>
        <a:bodyPr/>
        <a:lstStyle/>
        <a:p>
          <a:endParaRPr lang="ru-RU"/>
        </a:p>
      </dgm:t>
    </dgm:pt>
    <dgm:pt modelId="{03053892-55B5-469C-A91B-ABA3BCFBD137}" type="pres">
      <dgm:prSet presAssocID="{E09B35F7-61F2-42E4-9842-B98203904F7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CCF87-4A5A-413C-9EE4-8B1EDDFACD76}" type="pres">
      <dgm:prSet presAssocID="{E09B35F7-61F2-42E4-9842-B98203904F7E}" presName="descendantText" presStyleLbl="alignAcc1" presStyleIdx="2" presStyleCnt="5" custAng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7C689-9213-426A-B8E1-80D78375FFC6}" type="pres">
      <dgm:prSet presAssocID="{D5410C64-ED35-479F-8D02-6A6CB58F4CCB}" presName="sp" presStyleCnt="0"/>
      <dgm:spPr/>
      <dgm:t>
        <a:bodyPr/>
        <a:lstStyle/>
        <a:p>
          <a:endParaRPr lang="ru-RU"/>
        </a:p>
      </dgm:t>
    </dgm:pt>
    <dgm:pt modelId="{989F7CDA-EC4F-4197-A8E8-BB2D392EECEC}" type="pres">
      <dgm:prSet presAssocID="{A26F80BE-33C3-4E63-9B16-C465410174C8}" presName="composite" presStyleCnt="0"/>
      <dgm:spPr/>
      <dgm:t>
        <a:bodyPr/>
        <a:lstStyle/>
        <a:p>
          <a:endParaRPr lang="ru-RU"/>
        </a:p>
      </dgm:t>
    </dgm:pt>
    <dgm:pt modelId="{420924A1-B84B-4F69-81D7-98709EB3685E}" type="pres">
      <dgm:prSet presAssocID="{A26F80BE-33C3-4E63-9B16-C465410174C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2B4527-2296-478A-A1C0-4A40AF067D6E}" type="pres">
      <dgm:prSet presAssocID="{A26F80BE-33C3-4E63-9B16-C465410174C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3C308-5A82-49E6-8003-401BDB7B40C0}" type="pres">
      <dgm:prSet presAssocID="{EEB0976D-E45D-45F6-8A01-5F29C9D33665}" presName="sp" presStyleCnt="0"/>
      <dgm:spPr/>
      <dgm:t>
        <a:bodyPr/>
        <a:lstStyle/>
        <a:p>
          <a:endParaRPr lang="ru-RU"/>
        </a:p>
      </dgm:t>
    </dgm:pt>
    <dgm:pt modelId="{8E4F8CD6-8D1B-4A5A-A112-D5AC0B4247EF}" type="pres">
      <dgm:prSet presAssocID="{D0B03EF5-ED14-4F47-99F5-80FF8BE1ECB6}" presName="composite" presStyleCnt="0"/>
      <dgm:spPr/>
      <dgm:t>
        <a:bodyPr/>
        <a:lstStyle/>
        <a:p>
          <a:endParaRPr lang="ru-RU"/>
        </a:p>
      </dgm:t>
    </dgm:pt>
    <dgm:pt modelId="{4ECF99E0-5AAA-439F-8C54-C7D131FBBA2C}" type="pres">
      <dgm:prSet presAssocID="{D0B03EF5-ED14-4F47-99F5-80FF8BE1ECB6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752ED-86EC-4A43-9471-65CF6CC76A51}" type="pres">
      <dgm:prSet presAssocID="{D0B03EF5-ED14-4F47-99F5-80FF8BE1ECB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C2ABCE-AB12-4E4D-BF66-9D414D19565B}" type="presOf" srcId="{F435A157-1F7E-47C3-8EAF-F675D2022181}" destId="{4C5752ED-86EC-4A43-9471-65CF6CC76A51}" srcOrd="0" destOrd="0" presId="urn:microsoft.com/office/officeart/2005/8/layout/chevron2"/>
    <dgm:cxn modelId="{B5750EE8-8C7F-47D1-A559-50F028DDE6E1}" type="presOf" srcId="{1EFE8D8C-728A-4426-8454-D14208CC80E5}" destId="{52E24B15-6B49-4875-982B-757844963AD9}" srcOrd="0" destOrd="0" presId="urn:microsoft.com/office/officeart/2005/8/layout/chevron2"/>
    <dgm:cxn modelId="{F8F20E1A-DE71-446F-BBF4-DB9F16B73F80}" type="presOf" srcId="{20FE8AFF-305E-4D26-8007-9068CCA4D491}" destId="{369F22A2-08B5-4449-97B4-7C1EEAEBD7A5}" srcOrd="0" destOrd="0" presId="urn:microsoft.com/office/officeart/2005/8/layout/chevron2"/>
    <dgm:cxn modelId="{73CA35BD-0485-41F6-9A97-EDAE098D6490}" type="presOf" srcId="{C4195180-9C55-4191-852C-4DDEC48F8102}" destId="{4DC8A128-E399-4A3E-A609-C0DD820E50FD}" srcOrd="0" destOrd="0" presId="urn:microsoft.com/office/officeart/2005/8/layout/chevron2"/>
    <dgm:cxn modelId="{6D2733F7-96FE-4076-8290-D529E3D83AA2}" type="presOf" srcId="{D0B03EF5-ED14-4F47-99F5-80FF8BE1ECB6}" destId="{4ECF99E0-5AAA-439F-8C54-C7D131FBBA2C}" srcOrd="0" destOrd="0" presId="urn:microsoft.com/office/officeart/2005/8/layout/chevron2"/>
    <dgm:cxn modelId="{E8F812B4-C8A7-4541-B762-C8BE6EA59568}" type="presOf" srcId="{009EF906-0F2D-47DD-B175-135369F20B2A}" destId="{F7D8CC37-9C6D-4680-92DB-A9430BD11D17}" srcOrd="0" destOrd="0" presId="urn:microsoft.com/office/officeart/2005/8/layout/chevron2"/>
    <dgm:cxn modelId="{17281B2D-B756-4B6D-A878-004ADD960780}" srcId="{E09B35F7-61F2-42E4-9842-B98203904F7E}" destId="{9FD6BE77-39A6-4729-A35E-93B10134F6A4}" srcOrd="0" destOrd="0" parTransId="{13DFDC8A-D2B3-45CD-BA64-F9BB2F63E8FD}" sibTransId="{B2A41BC2-6989-4734-A667-1B088CF0D854}"/>
    <dgm:cxn modelId="{34C11F95-A5FB-4316-944D-A77B7DE22245}" type="presOf" srcId="{A26F80BE-33C3-4E63-9B16-C465410174C8}" destId="{420924A1-B84B-4F69-81D7-98709EB3685E}" srcOrd="0" destOrd="0" presId="urn:microsoft.com/office/officeart/2005/8/layout/chevron2"/>
    <dgm:cxn modelId="{34B98893-57A7-4485-A154-134B29031140}" type="presOf" srcId="{E09B35F7-61F2-42E4-9842-B98203904F7E}" destId="{03053892-55B5-469C-A91B-ABA3BCFBD137}" srcOrd="0" destOrd="0" presId="urn:microsoft.com/office/officeart/2005/8/layout/chevron2"/>
    <dgm:cxn modelId="{756C7E13-5CDC-4665-A320-CF1C88E64FCA}" srcId="{C4195180-9C55-4191-852C-4DDEC48F8102}" destId="{CD0FCBBD-C485-4EFC-8F7A-47AAAC510652}" srcOrd="0" destOrd="0" parTransId="{D195DA55-7CDB-4923-97FE-F683BC22867B}" sibTransId="{E4DD8952-936A-441F-98EE-C6571324D664}"/>
    <dgm:cxn modelId="{43E18407-3AC6-4BDD-AC69-1425CBC10B11}" type="presOf" srcId="{9FD6BE77-39A6-4729-A35E-93B10134F6A4}" destId="{FD8CCF87-4A5A-413C-9EE4-8B1EDDFACD76}" srcOrd="0" destOrd="0" presId="urn:microsoft.com/office/officeart/2005/8/layout/chevron2"/>
    <dgm:cxn modelId="{B1EE2AE3-6236-4910-A42E-64DADFDF2F1F}" srcId="{C4195180-9C55-4191-852C-4DDEC48F8102}" destId="{A26F80BE-33C3-4E63-9B16-C465410174C8}" srcOrd="3" destOrd="0" parTransId="{B9AB5B07-EFB1-4D6D-90D3-ECF884C3C115}" sibTransId="{EEB0976D-E45D-45F6-8A01-5F29C9D33665}"/>
    <dgm:cxn modelId="{E78ADE91-7E8C-4E9C-80EA-20ACCED1BD5D}" type="presOf" srcId="{65EE1F07-05AE-404B-9979-8A359F100666}" destId="{552B4527-2296-478A-A1C0-4A40AF067D6E}" srcOrd="0" destOrd="0" presId="urn:microsoft.com/office/officeart/2005/8/layout/chevron2"/>
    <dgm:cxn modelId="{D7A4871A-3DAB-4FF4-8621-B91BB3907E88}" type="presOf" srcId="{CD0FCBBD-C485-4EFC-8F7A-47AAAC510652}" destId="{957D009D-FAB6-4872-929D-DC7BD230E428}" srcOrd="0" destOrd="0" presId="urn:microsoft.com/office/officeart/2005/8/layout/chevron2"/>
    <dgm:cxn modelId="{AAC4376E-D4C7-47E4-A1EC-0BBB5BC67491}" srcId="{D0B03EF5-ED14-4F47-99F5-80FF8BE1ECB6}" destId="{F435A157-1F7E-47C3-8EAF-F675D2022181}" srcOrd="0" destOrd="0" parTransId="{61CA95D2-16B6-4026-8B63-8BD0BEFACCED}" sibTransId="{31A0D2FE-BB44-424E-B07E-4C66FBECEAFB}"/>
    <dgm:cxn modelId="{DA228086-0495-4925-8B88-434C824EA48B}" srcId="{CD0FCBBD-C485-4EFC-8F7A-47AAAC510652}" destId="{20FE8AFF-305E-4D26-8007-9068CCA4D491}" srcOrd="0" destOrd="0" parTransId="{CD63F0B6-9923-45E8-B96B-2BE0BCF3D351}" sibTransId="{0BC0BE04-C2E6-4EBA-A962-CE735DED9DE2}"/>
    <dgm:cxn modelId="{AE6890C6-1ABF-4210-AD40-193898FF2F89}" srcId="{C4195180-9C55-4191-852C-4DDEC48F8102}" destId="{1EFE8D8C-728A-4426-8454-D14208CC80E5}" srcOrd="1" destOrd="0" parTransId="{CAFA6B61-8E72-4D90-83D1-CE21782C063D}" sibTransId="{563A62A4-89BF-4508-8700-1FED4E03FC01}"/>
    <dgm:cxn modelId="{5D51958C-1CF3-442D-89F2-609CFD7670EF}" srcId="{1EFE8D8C-728A-4426-8454-D14208CC80E5}" destId="{009EF906-0F2D-47DD-B175-135369F20B2A}" srcOrd="0" destOrd="0" parTransId="{2280FA6A-C04C-4599-8AD7-604198EC32D1}" sibTransId="{BA8A7F13-CA86-4351-8C18-D18E5B4B57B8}"/>
    <dgm:cxn modelId="{72B0C78E-23B5-4D9F-9274-AA4F59351D10}" srcId="{C4195180-9C55-4191-852C-4DDEC48F8102}" destId="{D0B03EF5-ED14-4F47-99F5-80FF8BE1ECB6}" srcOrd="4" destOrd="0" parTransId="{56998119-B81E-4A56-BF63-7DA4B3828B3A}" sibTransId="{74A56C1B-D00D-47F1-ADC2-50D3EB04C6C7}"/>
    <dgm:cxn modelId="{2B3881A3-3174-4426-BCC0-102D01A5B370}" srcId="{A26F80BE-33C3-4E63-9B16-C465410174C8}" destId="{65EE1F07-05AE-404B-9979-8A359F100666}" srcOrd="0" destOrd="0" parTransId="{9105AE33-8F89-4FA0-B6A4-96B1EA3622DE}" sibTransId="{068010F5-3874-4231-99DF-8889823BEB78}"/>
    <dgm:cxn modelId="{14D692E5-6598-432A-80AC-0631DDAB6D8F}" srcId="{C4195180-9C55-4191-852C-4DDEC48F8102}" destId="{E09B35F7-61F2-42E4-9842-B98203904F7E}" srcOrd="2" destOrd="0" parTransId="{A8910A0B-C14F-4755-A9E3-728C87E8E53A}" sibTransId="{D5410C64-ED35-479F-8D02-6A6CB58F4CCB}"/>
    <dgm:cxn modelId="{AE7688C1-6AEE-4F56-8CFD-03C7D3EF3F7E}" type="presParOf" srcId="{4DC8A128-E399-4A3E-A609-C0DD820E50FD}" destId="{8CBDF62E-FAFA-4B1F-9D51-A9B7F0A94EE8}" srcOrd="0" destOrd="0" presId="urn:microsoft.com/office/officeart/2005/8/layout/chevron2"/>
    <dgm:cxn modelId="{FB124666-4DA0-4602-96E1-45FAAFD36F5F}" type="presParOf" srcId="{8CBDF62E-FAFA-4B1F-9D51-A9B7F0A94EE8}" destId="{957D009D-FAB6-4872-929D-DC7BD230E428}" srcOrd="0" destOrd="0" presId="urn:microsoft.com/office/officeart/2005/8/layout/chevron2"/>
    <dgm:cxn modelId="{3295D0A4-3794-43C3-A2B8-15E5A93B13D8}" type="presParOf" srcId="{8CBDF62E-FAFA-4B1F-9D51-A9B7F0A94EE8}" destId="{369F22A2-08B5-4449-97B4-7C1EEAEBD7A5}" srcOrd="1" destOrd="0" presId="urn:microsoft.com/office/officeart/2005/8/layout/chevron2"/>
    <dgm:cxn modelId="{EB72E0CF-4EEC-4F84-9B40-3766BFA15A4A}" type="presParOf" srcId="{4DC8A128-E399-4A3E-A609-C0DD820E50FD}" destId="{F64DF94D-5F6B-4E55-92A7-AAD4F1190D39}" srcOrd="1" destOrd="0" presId="urn:microsoft.com/office/officeart/2005/8/layout/chevron2"/>
    <dgm:cxn modelId="{0B691147-A7F4-44E8-9A9A-92C52983D6FE}" type="presParOf" srcId="{4DC8A128-E399-4A3E-A609-C0DD820E50FD}" destId="{D896AEE4-314A-4A7C-B462-1C500F5CAC1F}" srcOrd="2" destOrd="0" presId="urn:microsoft.com/office/officeart/2005/8/layout/chevron2"/>
    <dgm:cxn modelId="{0D575DE3-B4AD-4FC4-A407-FCD26C3C4691}" type="presParOf" srcId="{D896AEE4-314A-4A7C-B462-1C500F5CAC1F}" destId="{52E24B15-6B49-4875-982B-757844963AD9}" srcOrd="0" destOrd="0" presId="urn:microsoft.com/office/officeart/2005/8/layout/chevron2"/>
    <dgm:cxn modelId="{8AC06ED3-0B01-451F-BF49-5A6DB060C372}" type="presParOf" srcId="{D896AEE4-314A-4A7C-B462-1C500F5CAC1F}" destId="{F7D8CC37-9C6D-4680-92DB-A9430BD11D17}" srcOrd="1" destOrd="0" presId="urn:microsoft.com/office/officeart/2005/8/layout/chevron2"/>
    <dgm:cxn modelId="{26360A27-8A3E-4606-A4E5-52D0338DD2F8}" type="presParOf" srcId="{4DC8A128-E399-4A3E-A609-C0DD820E50FD}" destId="{5CEBBE60-6DFF-40C9-BADB-662EE3618CFD}" srcOrd="3" destOrd="0" presId="urn:microsoft.com/office/officeart/2005/8/layout/chevron2"/>
    <dgm:cxn modelId="{F0D194C0-D243-4373-B062-901BF3999432}" type="presParOf" srcId="{4DC8A128-E399-4A3E-A609-C0DD820E50FD}" destId="{44152465-C2D9-4C89-91E8-F9C9E90B620B}" srcOrd="4" destOrd="0" presId="urn:microsoft.com/office/officeart/2005/8/layout/chevron2"/>
    <dgm:cxn modelId="{6129876F-C68F-4B3B-9FAC-B83065763A18}" type="presParOf" srcId="{44152465-C2D9-4C89-91E8-F9C9E90B620B}" destId="{03053892-55B5-469C-A91B-ABA3BCFBD137}" srcOrd="0" destOrd="0" presId="urn:microsoft.com/office/officeart/2005/8/layout/chevron2"/>
    <dgm:cxn modelId="{EBE4C024-3AB9-47A5-BA26-CF2B6EE86272}" type="presParOf" srcId="{44152465-C2D9-4C89-91E8-F9C9E90B620B}" destId="{FD8CCF87-4A5A-413C-9EE4-8B1EDDFACD76}" srcOrd="1" destOrd="0" presId="urn:microsoft.com/office/officeart/2005/8/layout/chevron2"/>
    <dgm:cxn modelId="{DF50CA38-BCA8-4C36-B863-1D821D69C1F2}" type="presParOf" srcId="{4DC8A128-E399-4A3E-A609-C0DD820E50FD}" destId="{9567C689-9213-426A-B8E1-80D78375FFC6}" srcOrd="5" destOrd="0" presId="urn:microsoft.com/office/officeart/2005/8/layout/chevron2"/>
    <dgm:cxn modelId="{02542575-F66D-49FF-B2FE-E03454541DE5}" type="presParOf" srcId="{4DC8A128-E399-4A3E-A609-C0DD820E50FD}" destId="{989F7CDA-EC4F-4197-A8E8-BB2D392EECEC}" srcOrd="6" destOrd="0" presId="urn:microsoft.com/office/officeart/2005/8/layout/chevron2"/>
    <dgm:cxn modelId="{D3012291-38EB-4800-B45D-AAD334A6D6A4}" type="presParOf" srcId="{989F7CDA-EC4F-4197-A8E8-BB2D392EECEC}" destId="{420924A1-B84B-4F69-81D7-98709EB3685E}" srcOrd="0" destOrd="0" presId="urn:microsoft.com/office/officeart/2005/8/layout/chevron2"/>
    <dgm:cxn modelId="{8419121A-C895-42BF-BB01-1A4E8D13C0EC}" type="presParOf" srcId="{989F7CDA-EC4F-4197-A8E8-BB2D392EECEC}" destId="{552B4527-2296-478A-A1C0-4A40AF067D6E}" srcOrd="1" destOrd="0" presId="urn:microsoft.com/office/officeart/2005/8/layout/chevron2"/>
    <dgm:cxn modelId="{32904A4E-E89C-438D-8768-EBC1406073F9}" type="presParOf" srcId="{4DC8A128-E399-4A3E-A609-C0DD820E50FD}" destId="{ED23C308-5A82-49E6-8003-401BDB7B40C0}" srcOrd="7" destOrd="0" presId="urn:microsoft.com/office/officeart/2005/8/layout/chevron2"/>
    <dgm:cxn modelId="{44DF58FA-B2C4-4129-9027-1273767E64B0}" type="presParOf" srcId="{4DC8A128-E399-4A3E-A609-C0DD820E50FD}" destId="{8E4F8CD6-8D1B-4A5A-A112-D5AC0B4247EF}" srcOrd="8" destOrd="0" presId="urn:microsoft.com/office/officeart/2005/8/layout/chevron2"/>
    <dgm:cxn modelId="{92B3BCB4-F526-4A93-871A-4B3728996CF0}" type="presParOf" srcId="{8E4F8CD6-8D1B-4A5A-A112-D5AC0B4247EF}" destId="{4ECF99E0-5AAA-439F-8C54-C7D131FBBA2C}" srcOrd="0" destOrd="0" presId="urn:microsoft.com/office/officeart/2005/8/layout/chevron2"/>
    <dgm:cxn modelId="{712B1889-F0D4-429B-B49E-04A4766C3D76}" type="presParOf" srcId="{8E4F8CD6-8D1B-4A5A-A112-D5AC0B4247EF}" destId="{4C5752ED-86EC-4A43-9471-65CF6CC76A5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415A57-4282-469E-B77A-C983921512D8}" type="doc">
      <dgm:prSet loTypeId="urn:microsoft.com/office/officeart/2005/8/layout/chevron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48A2551A-D0D5-4263-AA54-CCE0019E5836}">
      <dgm:prSet phldrT="[Текст]" custT="1"/>
      <dgm:spPr/>
      <dgm:t>
        <a:bodyPr/>
        <a:lstStyle/>
        <a:p>
          <a:r>
            <a:rPr lang="ru-RU" sz="1600" b="1" baseline="0" dirty="0" smtClean="0"/>
            <a:t>Межбюджетные трансферты </a:t>
          </a:r>
          <a:r>
            <a:rPr lang="ru-RU" sz="1600" baseline="0" dirty="0" smtClean="0"/>
            <a:t>– денежные средства, направляемые из одного уровня бюджетной системы в другой</a:t>
          </a:r>
          <a:endParaRPr lang="ru-RU" sz="1600" baseline="0" dirty="0"/>
        </a:p>
      </dgm:t>
    </dgm:pt>
    <dgm:pt modelId="{40576926-9D56-4D0D-A9A9-00FDFB75BB8F}" type="parTrans" cxnId="{4E01B904-F014-4A8A-B6D5-6BFAD5D297F6}">
      <dgm:prSet/>
      <dgm:spPr/>
      <dgm:t>
        <a:bodyPr/>
        <a:lstStyle/>
        <a:p>
          <a:endParaRPr lang="ru-RU"/>
        </a:p>
      </dgm:t>
    </dgm:pt>
    <dgm:pt modelId="{78D110F7-F3C9-40EC-9617-CE7C17C4F75D}" type="sibTrans" cxnId="{4E01B904-F014-4A8A-B6D5-6BFAD5D297F6}">
      <dgm:prSet/>
      <dgm:spPr/>
      <dgm:t>
        <a:bodyPr/>
        <a:lstStyle/>
        <a:p>
          <a:endParaRPr lang="ru-RU"/>
        </a:p>
      </dgm:t>
    </dgm:pt>
    <dgm:pt modelId="{AE958DAA-AE5C-4D59-AA6D-06932C5D3AAB}">
      <dgm:prSet phldrT="[Текст]" phldr="1"/>
      <dgm:spPr/>
      <dgm:t>
        <a:bodyPr/>
        <a:lstStyle/>
        <a:p>
          <a:endParaRPr lang="ru-RU" baseline="0" dirty="0">
            <a:solidFill>
              <a:schemeClr val="bg1"/>
            </a:solidFill>
          </a:endParaRPr>
        </a:p>
      </dgm:t>
    </dgm:pt>
    <dgm:pt modelId="{D64E1136-FAEA-4924-AEA5-D124508D9E92}" type="parTrans" cxnId="{19BB718B-B440-4EFE-80B7-B9EBCA5F408E}">
      <dgm:prSet/>
      <dgm:spPr/>
      <dgm:t>
        <a:bodyPr/>
        <a:lstStyle/>
        <a:p>
          <a:endParaRPr lang="ru-RU"/>
        </a:p>
      </dgm:t>
    </dgm:pt>
    <dgm:pt modelId="{4F5DEBC3-59A3-4475-B5A3-B3A1D07911F2}" type="sibTrans" cxnId="{19BB718B-B440-4EFE-80B7-B9EBCA5F408E}">
      <dgm:prSet/>
      <dgm:spPr/>
      <dgm:t>
        <a:bodyPr/>
        <a:lstStyle/>
        <a:p>
          <a:endParaRPr lang="ru-RU"/>
        </a:p>
      </dgm:t>
    </dgm:pt>
    <dgm:pt modelId="{F33F8765-B013-44AE-AD39-B835FB958BB6}">
      <dgm:prSet phldrT="[Текст]" custT="1"/>
      <dgm:spPr/>
      <dgm:t>
        <a:bodyPr/>
        <a:lstStyle/>
        <a:p>
          <a:r>
            <a:rPr lang="ru-RU" sz="1600" b="1" dirty="0" smtClean="0"/>
            <a:t>Дотации</a:t>
          </a:r>
          <a:r>
            <a:rPr lang="ru-RU" sz="1600" dirty="0" smtClean="0"/>
            <a:t> – это средства, предоставляемые на безвозмездной и безвозвратной основе без установления направлений и условий их использования.</a:t>
          </a:r>
          <a:endParaRPr lang="ru-RU" sz="1600" dirty="0"/>
        </a:p>
      </dgm:t>
    </dgm:pt>
    <dgm:pt modelId="{DFB34383-C9BE-40EA-A30C-252223D51F7B}" type="parTrans" cxnId="{2AC8E142-A3F1-462F-9210-BC0334358008}">
      <dgm:prSet/>
      <dgm:spPr/>
      <dgm:t>
        <a:bodyPr/>
        <a:lstStyle/>
        <a:p>
          <a:endParaRPr lang="ru-RU"/>
        </a:p>
      </dgm:t>
    </dgm:pt>
    <dgm:pt modelId="{623DDB40-F285-4EA0-9570-72E04BF63F48}" type="sibTrans" cxnId="{2AC8E142-A3F1-462F-9210-BC0334358008}">
      <dgm:prSet/>
      <dgm:spPr/>
      <dgm:t>
        <a:bodyPr/>
        <a:lstStyle/>
        <a:p>
          <a:endParaRPr lang="ru-RU"/>
        </a:p>
      </dgm:t>
    </dgm:pt>
    <dgm:pt modelId="{57966AC6-3184-47AA-BF84-47E7E99847AC}">
      <dgm:prSet phldrT="[Текст]" phldr="1"/>
      <dgm:spPr/>
      <dgm:t>
        <a:bodyPr/>
        <a:lstStyle/>
        <a:p>
          <a:endParaRPr lang="ru-RU" baseline="0" dirty="0">
            <a:solidFill>
              <a:schemeClr val="bg1"/>
            </a:solidFill>
          </a:endParaRPr>
        </a:p>
      </dgm:t>
    </dgm:pt>
    <dgm:pt modelId="{C6C5C3C5-60CC-4D9B-8FB3-582B52505511}" type="parTrans" cxnId="{B084902C-B2B8-47BD-9FEF-5D13D7E6EA96}">
      <dgm:prSet/>
      <dgm:spPr/>
      <dgm:t>
        <a:bodyPr/>
        <a:lstStyle/>
        <a:p>
          <a:endParaRPr lang="ru-RU"/>
        </a:p>
      </dgm:t>
    </dgm:pt>
    <dgm:pt modelId="{91996434-0E23-4D89-AD7A-AADF6D01C3EB}" type="sibTrans" cxnId="{B084902C-B2B8-47BD-9FEF-5D13D7E6EA96}">
      <dgm:prSet/>
      <dgm:spPr/>
      <dgm:t>
        <a:bodyPr/>
        <a:lstStyle/>
        <a:p>
          <a:endParaRPr lang="ru-RU"/>
        </a:p>
      </dgm:t>
    </dgm:pt>
    <dgm:pt modelId="{C8CEACA3-BA11-4AF9-B3DE-2638B63B4765}">
      <dgm:prSet phldrT="[Текст]" custT="1"/>
      <dgm:spPr/>
      <dgm:t>
        <a:bodyPr/>
        <a:lstStyle/>
        <a:p>
          <a:r>
            <a:rPr lang="ru-RU" sz="1600" b="1" dirty="0" smtClean="0"/>
            <a:t>Субсидии</a:t>
          </a:r>
          <a:r>
            <a:rPr lang="ru-RU" sz="1600" dirty="0" smtClean="0"/>
            <a:t> – это целевые средства на решение приоритетных задач при условии обязательного участия средств местных бюджетов (например, </a:t>
          </a:r>
          <a:r>
            <a:rPr lang="ru-RU" sz="1600" dirty="0" err="1" smtClean="0"/>
            <a:t>софинансирование</a:t>
          </a:r>
          <a:r>
            <a:rPr lang="ru-RU" sz="1600" dirty="0" smtClean="0"/>
            <a:t> строительства детских садов, ремонта и реконструкции дорог и дворовых территорий)</a:t>
          </a:r>
          <a:endParaRPr lang="ru-RU" sz="1600" dirty="0"/>
        </a:p>
      </dgm:t>
    </dgm:pt>
    <dgm:pt modelId="{C171D5DB-8534-4EF7-A7EE-5A8C685226A7}" type="parTrans" cxnId="{7382FDFB-F0D9-4AFF-9D5E-20502B0D953C}">
      <dgm:prSet/>
      <dgm:spPr/>
      <dgm:t>
        <a:bodyPr/>
        <a:lstStyle/>
        <a:p>
          <a:endParaRPr lang="ru-RU"/>
        </a:p>
      </dgm:t>
    </dgm:pt>
    <dgm:pt modelId="{1143AEF5-204A-477D-94F8-DE0B2407796F}" type="sibTrans" cxnId="{7382FDFB-F0D9-4AFF-9D5E-20502B0D953C}">
      <dgm:prSet/>
      <dgm:spPr/>
      <dgm:t>
        <a:bodyPr/>
        <a:lstStyle/>
        <a:p>
          <a:endParaRPr lang="ru-RU"/>
        </a:p>
      </dgm:t>
    </dgm:pt>
    <dgm:pt modelId="{A547D3E3-2A38-484B-925D-33A1908E6ADD}">
      <dgm:prSet phldrT="[Текст]"/>
      <dgm:spPr/>
      <dgm:t>
        <a:bodyPr/>
        <a:lstStyle/>
        <a:p>
          <a:endParaRPr lang="ru-RU" dirty="0"/>
        </a:p>
      </dgm:t>
    </dgm:pt>
    <dgm:pt modelId="{25B32BA7-0A4E-472E-A81F-1745D0DC56C6}" type="parTrans" cxnId="{40CAB4AC-7784-497E-9AFB-1C02785DCE96}">
      <dgm:prSet/>
      <dgm:spPr/>
      <dgm:t>
        <a:bodyPr/>
        <a:lstStyle/>
        <a:p>
          <a:endParaRPr lang="ru-RU"/>
        </a:p>
      </dgm:t>
    </dgm:pt>
    <dgm:pt modelId="{CDCDA8C6-D801-41F6-BD49-43ECBBC5BAFC}" type="sibTrans" cxnId="{40CAB4AC-7784-497E-9AFB-1C02785DCE96}">
      <dgm:prSet/>
      <dgm:spPr/>
      <dgm:t>
        <a:bodyPr/>
        <a:lstStyle/>
        <a:p>
          <a:endParaRPr lang="ru-RU"/>
        </a:p>
      </dgm:t>
    </dgm:pt>
    <dgm:pt modelId="{D2681A3B-A6BC-4D67-983B-F843D5E4CA81}">
      <dgm:prSet custT="1"/>
      <dgm:spPr/>
      <dgm:t>
        <a:bodyPr/>
        <a:lstStyle/>
        <a:p>
          <a:r>
            <a:rPr lang="ru-RU" sz="1400" b="1" dirty="0" smtClean="0"/>
            <a:t>Субвенции</a:t>
          </a:r>
          <a:r>
            <a:rPr lang="ru-RU" sz="1400" dirty="0" smtClean="0"/>
            <a:t> – это целевые средства на выполнение тех задач и полномочий, которые переданы бюджету городского округа из областного бюджета (например, выплата гражданам субсидий на оплату жилищно-коммунальных расходов, социальная поддержка многодетных и малоимущих семей, заработная плата учителям и воспитателям детских садов)</a:t>
          </a:r>
          <a:endParaRPr lang="ru-RU" sz="1400" dirty="0"/>
        </a:p>
      </dgm:t>
    </dgm:pt>
    <dgm:pt modelId="{80655FFE-E33F-484C-A6AE-93FD36211149}" type="parTrans" cxnId="{A6B13E62-6F4D-48A5-884B-4805CFA03797}">
      <dgm:prSet/>
      <dgm:spPr/>
      <dgm:t>
        <a:bodyPr/>
        <a:lstStyle/>
        <a:p>
          <a:endParaRPr lang="ru-RU"/>
        </a:p>
      </dgm:t>
    </dgm:pt>
    <dgm:pt modelId="{76F23F46-4AF1-4DFB-BD60-16EF6C938836}" type="sibTrans" cxnId="{A6B13E62-6F4D-48A5-884B-4805CFA03797}">
      <dgm:prSet/>
      <dgm:spPr/>
      <dgm:t>
        <a:bodyPr/>
        <a:lstStyle/>
        <a:p>
          <a:endParaRPr lang="ru-RU"/>
        </a:p>
      </dgm:t>
    </dgm:pt>
    <dgm:pt modelId="{4F56B296-F22C-475B-8875-4F61AB59B667}">
      <dgm:prSet phldrT="[Текст]" phldr="1" custT="1"/>
      <dgm:spPr/>
      <dgm:t>
        <a:bodyPr/>
        <a:lstStyle/>
        <a:p>
          <a:endParaRPr lang="ru-RU" sz="100" baseline="0" dirty="0">
            <a:solidFill>
              <a:schemeClr val="bg1"/>
            </a:solidFill>
          </a:endParaRPr>
        </a:p>
      </dgm:t>
    </dgm:pt>
    <dgm:pt modelId="{7DC8642F-3A16-464B-ABA0-36808BE90178}" type="sibTrans" cxnId="{A5FE731D-AF3C-43FC-A6DA-3E2C34421213}">
      <dgm:prSet/>
      <dgm:spPr/>
      <dgm:t>
        <a:bodyPr/>
        <a:lstStyle/>
        <a:p>
          <a:endParaRPr lang="ru-RU"/>
        </a:p>
      </dgm:t>
    </dgm:pt>
    <dgm:pt modelId="{BA5170CD-35FD-42F3-92A1-D874E9AFFC2D}" type="parTrans" cxnId="{A5FE731D-AF3C-43FC-A6DA-3E2C34421213}">
      <dgm:prSet/>
      <dgm:spPr/>
      <dgm:t>
        <a:bodyPr/>
        <a:lstStyle/>
        <a:p>
          <a:endParaRPr lang="ru-RU"/>
        </a:p>
      </dgm:t>
    </dgm:pt>
    <dgm:pt modelId="{4D44DE34-67D3-4CB2-99A6-4BF979DC571B}" type="pres">
      <dgm:prSet presAssocID="{EF415A57-4282-469E-B77A-C983921512D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F4EAAB-8960-43C6-A699-09CD3056BFCC}" type="pres">
      <dgm:prSet presAssocID="{4F56B296-F22C-475B-8875-4F61AB59B667}" presName="composite" presStyleCnt="0"/>
      <dgm:spPr/>
      <dgm:t>
        <a:bodyPr/>
        <a:lstStyle/>
        <a:p>
          <a:endParaRPr lang="ru-RU"/>
        </a:p>
      </dgm:t>
    </dgm:pt>
    <dgm:pt modelId="{D0CDDF59-C0E1-4395-AABA-4F2C3CD5D94D}" type="pres">
      <dgm:prSet presAssocID="{4F56B296-F22C-475B-8875-4F61AB59B66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98313-D0FC-4616-9F14-EE1A41601049}" type="pres">
      <dgm:prSet presAssocID="{4F56B296-F22C-475B-8875-4F61AB59B66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62D57-B84F-42E6-9BC8-5E2807E3F75C}" type="pres">
      <dgm:prSet presAssocID="{7DC8642F-3A16-464B-ABA0-36808BE90178}" presName="sp" presStyleCnt="0"/>
      <dgm:spPr/>
      <dgm:t>
        <a:bodyPr/>
        <a:lstStyle/>
        <a:p>
          <a:endParaRPr lang="ru-RU"/>
        </a:p>
      </dgm:t>
    </dgm:pt>
    <dgm:pt modelId="{F3ED7C3E-5827-4877-A6EF-AE3569B70C97}" type="pres">
      <dgm:prSet presAssocID="{AE958DAA-AE5C-4D59-AA6D-06932C5D3AAB}" presName="composite" presStyleCnt="0"/>
      <dgm:spPr/>
      <dgm:t>
        <a:bodyPr/>
        <a:lstStyle/>
        <a:p>
          <a:endParaRPr lang="ru-RU"/>
        </a:p>
      </dgm:t>
    </dgm:pt>
    <dgm:pt modelId="{7B85A9A4-0607-44C3-897F-CFAFA79241FE}" type="pres">
      <dgm:prSet presAssocID="{AE958DAA-AE5C-4D59-AA6D-06932C5D3AA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F416B-C929-4D98-8C42-56F427AF446F}" type="pres">
      <dgm:prSet presAssocID="{AE958DAA-AE5C-4D59-AA6D-06932C5D3AAB}" presName="descendantText" presStyleLbl="alignAcc1" presStyleIdx="1" presStyleCnt="4" custScaleY="119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72B55-E7A7-469E-A61F-A061A1DCD243}" type="pres">
      <dgm:prSet presAssocID="{4F5DEBC3-59A3-4475-B5A3-B3A1D07911F2}" presName="sp" presStyleCnt="0"/>
      <dgm:spPr/>
      <dgm:t>
        <a:bodyPr/>
        <a:lstStyle/>
        <a:p>
          <a:endParaRPr lang="ru-RU"/>
        </a:p>
      </dgm:t>
    </dgm:pt>
    <dgm:pt modelId="{843AC1C5-F649-4C4E-B8CD-D9CC3462FEF8}" type="pres">
      <dgm:prSet presAssocID="{57966AC6-3184-47AA-BF84-47E7E99847AC}" presName="composite" presStyleCnt="0"/>
      <dgm:spPr/>
      <dgm:t>
        <a:bodyPr/>
        <a:lstStyle/>
        <a:p>
          <a:endParaRPr lang="ru-RU"/>
        </a:p>
      </dgm:t>
    </dgm:pt>
    <dgm:pt modelId="{E07E3F5F-24A3-4872-A4B0-AAADD6B4CF1F}" type="pres">
      <dgm:prSet presAssocID="{57966AC6-3184-47AA-BF84-47E7E99847A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884B9-6AF1-4384-8402-49852A5508FF}" type="pres">
      <dgm:prSet presAssocID="{57966AC6-3184-47AA-BF84-47E7E99847AC}" presName="descendantText" presStyleLbl="alignAcc1" presStyleIdx="2" presStyleCnt="4" custScaleY="106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6DB9A5-81EA-4C99-8EB5-3318396BB9B6}" type="pres">
      <dgm:prSet presAssocID="{91996434-0E23-4D89-AD7A-AADF6D01C3EB}" presName="sp" presStyleCnt="0"/>
      <dgm:spPr/>
      <dgm:t>
        <a:bodyPr/>
        <a:lstStyle/>
        <a:p>
          <a:endParaRPr lang="ru-RU"/>
        </a:p>
      </dgm:t>
    </dgm:pt>
    <dgm:pt modelId="{6F96FE41-B6D7-444F-B074-341D33577E4B}" type="pres">
      <dgm:prSet presAssocID="{A547D3E3-2A38-484B-925D-33A1908E6ADD}" presName="composite" presStyleCnt="0"/>
      <dgm:spPr/>
      <dgm:t>
        <a:bodyPr/>
        <a:lstStyle/>
        <a:p>
          <a:endParaRPr lang="ru-RU"/>
        </a:p>
      </dgm:t>
    </dgm:pt>
    <dgm:pt modelId="{79B4D6DA-992E-4994-896B-A1A025F6F336}" type="pres">
      <dgm:prSet presAssocID="{A547D3E3-2A38-484B-925D-33A1908E6AD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A4E94-C59D-4D27-9605-C8B3EA224C2F}" type="pres">
      <dgm:prSet presAssocID="{A547D3E3-2A38-484B-925D-33A1908E6ADD}" presName="descendantText" presStyleLbl="alignAcc1" presStyleIdx="3" presStyleCnt="4" custScaleY="153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13E62-6F4D-48A5-884B-4805CFA03797}" srcId="{A547D3E3-2A38-484B-925D-33A1908E6ADD}" destId="{D2681A3B-A6BC-4D67-983B-F843D5E4CA81}" srcOrd="0" destOrd="0" parTransId="{80655FFE-E33F-484C-A6AE-93FD36211149}" sibTransId="{76F23F46-4AF1-4DFB-BD60-16EF6C938836}"/>
    <dgm:cxn modelId="{4E01B904-F014-4A8A-B6D5-6BFAD5D297F6}" srcId="{4F56B296-F22C-475B-8875-4F61AB59B667}" destId="{48A2551A-D0D5-4263-AA54-CCE0019E5836}" srcOrd="0" destOrd="0" parTransId="{40576926-9D56-4D0D-A9A9-00FDFB75BB8F}" sibTransId="{78D110F7-F3C9-40EC-9617-CE7C17C4F75D}"/>
    <dgm:cxn modelId="{85F2173B-3971-4518-892C-1C30B6CA4D18}" type="presOf" srcId="{48A2551A-D0D5-4263-AA54-CCE0019E5836}" destId="{ACD98313-D0FC-4616-9F14-EE1A41601049}" srcOrd="0" destOrd="0" presId="urn:microsoft.com/office/officeart/2005/8/layout/chevron2"/>
    <dgm:cxn modelId="{70398FE8-8B3F-4E97-B41A-C32A3AA80578}" type="presOf" srcId="{4F56B296-F22C-475B-8875-4F61AB59B667}" destId="{D0CDDF59-C0E1-4395-AABA-4F2C3CD5D94D}" srcOrd="0" destOrd="0" presId="urn:microsoft.com/office/officeart/2005/8/layout/chevron2"/>
    <dgm:cxn modelId="{B63E5EAC-6F1D-4C5C-8C92-B8633056EDFD}" type="presOf" srcId="{F33F8765-B013-44AE-AD39-B835FB958BB6}" destId="{106F416B-C929-4D98-8C42-56F427AF446F}" srcOrd="0" destOrd="0" presId="urn:microsoft.com/office/officeart/2005/8/layout/chevron2"/>
    <dgm:cxn modelId="{D4C7B7BF-2C1C-40F3-B8D5-ADBCFBD95233}" type="presOf" srcId="{EF415A57-4282-469E-B77A-C983921512D8}" destId="{4D44DE34-67D3-4CB2-99A6-4BF979DC571B}" srcOrd="0" destOrd="0" presId="urn:microsoft.com/office/officeart/2005/8/layout/chevron2"/>
    <dgm:cxn modelId="{1A423BF4-2212-489C-955A-0200FD16437D}" type="presOf" srcId="{AE958DAA-AE5C-4D59-AA6D-06932C5D3AAB}" destId="{7B85A9A4-0607-44C3-897F-CFAFA79241FE}" srcOrd="0" destOrd="0" presId="urn:microsoft.com/office/officeart/2005/8/layout/chevron2"/>
    <dgm:cxn modelId="{346D7DA2-6BD9-4DF2-BF42-B96AFD0CDC9A}" type="presOf" srcId="{C8CEACA3-BA11-4AF9-B3DE-2638B63B4765}" destId="{C67884B9-6AF1-4384-8402-49852A5508FF}" srcOrd="0" destOrd="0" presId="urn:microsoft.com/office/officeart/2005/8/layout/chevron2"/>
    <dgm:cxn modelId="{A5FE731D-AF3C-43FC-A6DA-3E2C34421213}" srcId="{EF415A57-4282-469E-B77A-C983921512D8}" destId="{4F56B296-F22C-475B-8875-4F61AB59B667}" srcOrd="0" destOrd="0" parTransId="{BA5170CD-35FD-42F3-92A1-D874E9AFFC2D}" sibTransId="{7DC8642F-3A16-464B-ABA0-36808BE90178}"/>
    <dgm:cxn modelId="{2AC8E142-A3F1-462F-9210-BC0334358008}" srcId="{AE958DAA-AE5C-4D59-AA6D-06932C5D3AAB}" destId="{F33F8765-B013-44AE-AD39-B835FB958BB6}" srcOrd="0" destOrd="0" parTransId="{DFB34383-C9BE-40EA-A30C-252223D51F7B}" sibTransId="{623DDB40-F285-4EA0-9570-72E04BF63F48}"/>
    <dgm:cxn modelId="{EC4ABA99-27E8-40DB-83E0-072C4AAAA050}" type="presOf" srcId="{57966AC6-3184-47AA-BF84-47E7E99847AC}" destId="{E07E3F5F-24A3-4872-A4B0-AAADD6B4CF1F}" srcOrd="0" destOrd="0" presId="urn:microsoft.com/office/officeart/2005/8/layout/chevron2"/>
    <dgm:cxn modelId="{ED874DD4-AE84-4707-94BD-1E4C3F64628D}" type="presOf" srcId="{D2681A3B-A6BC-4D67-983B-F843D5E4CA81}" destId="{FA3A4E94-C59D-4D27-9605-C8B3EA224C2F}" srcOrd="0" destOrd="0" presId="urn:microsoft.com/office/officeart/2005/8/layout/chevron2"/>
    <dgm:cxn modelId="{40CAB4AC-7784-497E-9AFB-1C02785DCE96}" srcId="{EF415A57-4282-469E-B77A-C983921512D8}" destId="{A547D3E3-2A38-484B-925D-33A1908E6ADD}" srcOrd="3" destOrd="0" parTransId="{25B32BA7-0A4E-472E-A81F-1745D0DC56C6}" sibTransId="{CDCDA8C6-D801-41F6-BD49-43ECBBC5BAFC}"/>
    <dgm:cxn modelId="{7382FDFB-F0D9-4AFF-9D5E-20502B0D953C}" srcId="{57966AC6-3184-47AA-BF84-47E7E99847AC}" destId="{C8CEACA3-BA11-4AF9-B3DE-2638B63B4765}" srcOrd="0" destOrd="0" parTransId="{C171D5DB-8534-4EF7-A7EE-5A8C685226A7}" sibTransId="{1143AEF5-204A-477D-94F8-DE0B2407796F}"/>
    <dgm:cxn modelId="{19BB718B-B440-4EFE-80B7-B9EBCA5F408E}" srcId="{EF415A57-4282-469E-B77A-C983921512D8}" destId="{AE958DAA-AE5C-4D59-AA6D-06932C5D3AAB}" srcOrd="1" destOrd="0" parTransId="{D64E1136-FAEA-4924-AEA5-D124508D9E92}" sibTransId="{4F5DEBC3-59A3-4475-B5A3-B3A1D07911F2}"/>
    <dgm:cxn modelId="{B084902C-B2B8-47BD-9FEF-5D13D7E6EA96}" srcId="{EF415A57-4282-469E-B77A-C983921512D8}" destId="{57966AC6-3184-47AA-BF84-47E7E99847AC}" srcOrd="2" destOrd="0" parTransId="{C6C5C3C5-60CC-4D9B-8FB3-582B52505511}" sibTransId="{91996434-0E23-4D89-AD7A-AADF6D01C3EB}"/>
    <dgm:cxn modelId="{2DE103F2-251C-4FFC-9CCA-D727C12A1519}" type="presOf" srcId="{A547D3E3-2A38-484B-925D-33A1908E6ADD}" destId="{79B4D6DA-992E-4994-896B-A1A025F6F336}" srcOrd="0" destOrd="0" presId="urn:microsoft.com/office/officeart/2005/8/layout/chevron2"/>
    <dgm:cxn modelId="{1596DCA8-A0DF-432E-BF20-E3C28982F82C}" type="presParOf" srcId="{4D44DE34-67D3-4CB2-99A6-4BF979DC571B}" destId="{0AF4EAAB-8960-43C6-A699-09CD3056BFCC}" srcOrd="0" destOrd="0" presId="urn:microsoft.com/office/officeart/2005/8/layout/chevron2"/>
    <dgm:cxn modelId="{FF2A56BF-9DDF-483E-8612-612D6A887768}" type="presParOf" srcId="{0AF4EAAB-8960-43C6-A699-09CD3056BFCC}" destId="{D0CDDF59-C0E1-4395-AABA-4F2C3CD5D94D}" srcOrd="0" destOrd="0" presId="urn:microsoft.com/office/officeart/2005/8/layout/chevron2"/>
    <dgm:cxn modelId="{6DF7926B-2FB7-4B69-BA7E-5C798AE26E6B}" type="presParOf" srcId="{0AF4EAAB-8960-43C6-A699-09CD3056BFCC}" destId="{ACD98313-D0FC-4616-9F14-EE1A41601049}" srcOrd="1" destOrd="0" presId="urn:microsoft.com/office/officeart/2005/8/layout/chevron2"/>
    <dgm:cxn modelId="{62B37012-F9D1-4DE5-9220-2DCED36B7A36}" type="presParOf" srcId="{4D44DE34-67D3-4CB2-99A6-4BF979DC571B}" destId="{C2A62D57-B84F-42E6-9BC8-5E2807E3F75C}" srcOrd="1" destOrd="0" presId="urn:microsoft.com/office/officeart/2005/8/layout/chevron2"/>
    <dgm:cxn modelId="{16669F36-DF2E-4092-946E-956AA3CAF23F}" type="presParOf" srcId="{4D44DE34-67D3-4CB2-99A6-4BF979DC571B}" destId="{F3ED7C3E-5827-4877-A6EF-AE3569B70C97}" srcOrd="2" destOrd="0" presId="urn:microsoft.com/office/officeart/2005/8/layout/chevron2"/>
    <dgm:cxn modelId="{372C7F9E-1DEA-4659-85AE-B41EF3E11FCF}" type="presParOf" srcId="{F3ED7C3E-5827-4877-A6EF-AE3569B70C97}" destId="{7B85A9A4-0607-44C3-897F-CFAFA79241FE}" srcOrd="0" destOrd="0" presId="urn:microsoft.com/office/officeart/2005/8/layout/chevron2"/>
    <dgm:cxn modelId="{3DE51AED-DFC7-4FA7-81D9-21EFB824AB60}" type="presParOf" srcId="{F3ED7C3E-5827-4877-A6EF-AE3569B70C97}" destId="{106F416B-C929-4D98-8C42-56F427AF446F}" srcOrd="1" destOrd="0" presId="urn:microsoft.com/office/officeart/2005/8/layout/chevron2"/>
    <dgm:cxn modelId="{C1018C27-CF03-400A-87E2-87984440AF6A}" type="presParOf" srcId="{4D44DE34-67D3-4CB2-99A6-4BF979DC571B}" destId="{3A172B55-E7A7-469E-A61F-A061A1DCD243}" srcOrd="3" destOrd="0" presId="urn:microsoft.com/office/officeart/2005/8/layout/chevron2"/>
    <dgm:cxn modelId="{CE0563FD-B4E0-49A2-AFFB-6ECD3F3A40E6}" type="presParOf" srcId="{4D44DE34-67D3-4CB2-99A6-4BF979DC571B}" destId="{843AC1C5-F649-4C4E-B8CD-D9CC3462FEF8}" srcOrd="4" destOrd="0" presId="urn:microsoft.com/office/officeart/2005/8/layout/chevron2"/>
    <dgm:cxn modelId="{D379DF3B-1939-4451-ADE1-55FF897FFDBC}" type="presParOf" srcId="{843AC1C5-F649-4C4E-B8CD-D9CC3462FEF8}" destId="{E07E3F5F-24A3-4872-A4B0-AAADD6B4CF1F}" srcOrd="0" destOrd="0" presId="urn:microsoft.com/office/officeart/2005/8/layout/chevron2"/>
    <dgm:cxn modelId="{EE3903D7-7DF6-4D87-BF86-EAC8F8E1A48D}" type="presParOf" srcId="{843AC1C5-F649-4C4E-B8CD-D9CC3462FEF8}" destId="{C67884B9-6AF1-4384-8402-49852A5508FF}" srcOrd="1" destOrd="0" presId="urn:microsoft.com/office/officeart/2005/8/layout/chevron2"/>
    <dgm:cxn modelId="{49A967E1-4B26-4586-B46B-79A175990E3C}" type="presParOf" srcId="{4D44DE34-67D3-4CB2-99A6-4BF979DC571B}" destId="{5C6DB9A5-81EA-4C99-8EB5-3318396BB9B6}" srcOrd="5" destOrd="0" presId="urn:microsoft.com/office/officeart/2005/8/layout/chevron2"/>
    <dgm:cxn modelId="{35153717-D135-4107-B311-E71A32900925}" type="presParOf" srcId="{4D44DE34-67D3-4CB2-99A6-4BF979DC571B}" destId="{6F96FE41-B6D7-444F-B074-341D33577E4B}" srcOrd="6" destOrd="0" presId="urn:microsoft.com/office/officeart/2005/8/layout/chevron2"/>
    <dgm:cxn modelId="{55BEF215-335A-4ECD-A214-F0B9D5E66C00}" type="presParOf" srcId="{6F96FE41-B6D7-444F-B074-341D33577E4B}" destId="{79B4D6DA-992E-4994-896B-A1A025F6F336}" srcOrd="0" destOrd="0" presId="urn:microsoft.com/office/officeart/2005/8/layout/chevron2"/>
    <dgm:cxn modelId="{E34C838F-C5C3-4C4B-A6AA-7CD454A6EFE9}" type="presParOf" srcId="{6F96FE41-B6D7-444F-B074-341D33577E4B}" destId="{FA3A4E94-C59D-4D27-9605-C8B3EA224C2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59D00C-459A-4EB1-8BDC-316AF357D79E}" type="doc">
      <dgm:prSet loTypeId="urn:microsoft.com/office/officeart/2005/8/layout/radial5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F515ADD-BE7F-49A2-B145-5E859018BDAF}">
      <dgm:prSet phldrT="[Текст]" custT="1"/>
      <dgm:spPr/>
      <dgm:t>
        <a:bodyPr/>
        <a:lstStyle/>
        <a:p>
          <a:r>
            <a:rPr lang="ru-RU" sz="2400" baseline="0" dirty="0" smtClean="0">
              <a:solidFill>
                <a:schemeClr val="tx1"/>
              </a:solidFill>
              <a:latin typeface="Georgia" pitchFamily="18" charset="0"/>
            </a:rPr>
            <a:t>Социальная политика</a:t>
          </a:r>
        </a:p>
        <a:p>
          <a:r>
            <a:rPr lang="ru-RU" sz="2400" baseline="0" dirty="0" smtClean="0">
              <a:solidFill>
                <a:schemeClr val="tx1"/>
              </a:solidFill>
              <a:latin typeface="Georgia" pitchFamily="18" charset="0"/>
            </a:rPr>
            <a:t>675,3 </a:t>
          </a:r>
          <a:r>
            <a:rPr lang="ru-RU" sz="1800" baseline="0" dirty="0" smtClean="0">
              <a:solidFill>
                <a:schemeClr val="tx1"/>
              </a:solidFill>
              <a:latin typeface="Georgia" pitchFamily="18" charset="0"/>
            </a:rPr>
            <a:t>млн.руб.</a:t>
          </a:r>
          <a:endParaRPr lang="ru-RU" sz="18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C8CB2DAA-E4AE-47AF-A84C-958DF53B01DB}" type="parTrans" cxnId="{889DD948-34F9-4B4E-80F9-F52DEE54DB08}">
      <dgm:prSet/>
      <dgm:spPr/>
      <dgm:t>
        <a:bodyPr/>
        <a:lstStyle/>
        <a:p>
          <a:endParaRPr lang="ru-RU"/>
        </a:p>
      </dgm:t>
    </dgm:pt>
    <dgm:pt modelId="{8C0F9833-CF61-4EDF-9841-B26B3004C92B}" type="sibTrans" cxnId="{889DD948-34F9-4B4E-80F9-F52DEE54DB08}">
      <dgm:prSet/>
      <dgm:spPr/>
      <dgm:t>
        <a:bodyPr/>
        <a:lstStyle/>
        <a:p>
          <a:endParaRPr lang="ru-RU"/>
        </a:p>
      </dgm:t>
    </dgm:pt>
    <dgm:pt modelId="{F9D59CE0-D583-4B68-91D3-4892B6B39515}">
      <dgm:prSet phldrT="[Текст]" custT="1"/>
      <dgm:spPr/>
      <dgm:t>
        <a:bodyPr/>
        <a:lstStyle/>
        <a:p>
          <a:r>
            <a:rPr lang="ru-RU" sz="1800" baseline="0" dirty="0" smtClean="0">
              <a:solidFill>
                <a:schemeClr val="tx1"/>
              </a:solidFill>
              <a:latin typeface="Georgia" pitchFamily="18" charset="0"/>
            </a:rPr>
            <a:t>«Образование» </a:t>
          </a:r>
        </a:p>
        <a:p>
          <a:r>
            <a:rPr lang="ru-RU" sz="2000" baseline="0" dirty="0" smtClean="0">
              <a:solidFill>
                <a:schemeClr val="tx1"/>
              </a:solidFill>
              <a:latin typeface="Georgia" pitchFamily="18" charset="0"/>
            </a:rPr>
            <a:t>520,4</a:t>
          </a:r>
          <a:endParaRPr lang="ru-RU" sz="20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1E24F6F5-15AA-4FDF-8608-C54F04199596}" type="parTrans" cxnId="{1736874E-FBFD-4886-A569-74BED9F52BE4}">
      <dgm:prSet/>
      <dgm:spPr/>
      <dgm:t>
        <a:bodyPr/>
        <a:lstStyle/>
        <a:p>
          <a:endParaRPr lang="ru-RU"/>
        </a:p>
      </dgm:t>
    </dgm:pt>
    <dgm:pt modelId="{E7C749C1-7997-4880-A99C-EB93D2DEE3DC}" type="sibTrans" cxnId="{1736874E-FBFD-4886-A569-74BED9F52BE4}">
      <dgm:prSet/>
      <dgm:spPr/>
      <dgm:t>
        <a:bodyPr/>
        <a:lstStyle/>
        <a:p>
          <a:endParaRPr lang="ru-RU"/>
        </a:p>
      </dgm:t>
    </dgm:pt>
    <dgm:pt modelId="{650936F3-6ED8-4054-AA17-B6804D91D4B2}">
      <dgm:prSet phldrT="[Текст]" custT="1"/>
      <dgm:spPr/>
      <dgm:t>
        <a:bodyPr/>
        <a:lstStyle/>
        <a:p>
          <a:r>
            <a:rPr lang="ru-RU" sz="1900" baseline="0" dirty="0" smtClean="0">
              <a:solidFill>
                <a:schemeClr val="tx1"/>
              </a:solidFill>
              <a:latin typeface="Georgia" pitchFamily="18" charset="0"/>
            </a:rPr>
            <a:t>«Физическая культура и спорт» </a:t>
          </a:r>
        </a:p>
        <a:p>
          <a:r>
            <a:rPr lang="ru-RU" sz="1800" baseline="0" dirty="0" smtClean="0">
              <a:solidFill>
                <a:schemeClr val="tx1"/>
              </a:solidFill>
              <a:latin typeface="Georgia" pitchFamily="18" charset="0"/>
            </a:rPr>
            <a:t>51,4</a:t>
          </a:r>
          <a:endParaRPr lang="ru-RU" sz="18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771AFBB2-3467-4F43-B629-EDF52F275546}" type="parTrans" cxnId="{F0BA2AB4-CEAD-49CE-A497-7EA948B8DABE}">
      <dgm:prSet/>
      <dgm:spPr/>
      <dgm:t>
        <a:bodyPr/>
        <a:lstStyle/>
        <a:p>
          <a:endParaRPr lang="ru-RU"/>
        </a:p>
      </dgm:t>
    </dgm:pt>
    <dgm:pt modelId="{FC9976B8-679E-4B26-94A7-58724348338E}" type="sibTrans" cxnId="{F0BA2AB4-CEAD-49CE-A497-7EA948B8DABE}">
      <dgm:prSet/>
      <dgm:spPr/>
      <dgm:t>
        <a:bodyPr/>
        <a:lstStyle/>
        <a:p>
          <a:endParaRPr lang="ru-RU"/>
        </a:p>
      </dgm:t>
    </dgm:pt>
    <dgm:pt modelId="{4F65E99E-213A-4B50-8F96-971E182DD123}">
      <dgm:prSet phldrT="[Текст]" custT="1"/>
      <dgm:spPr/>
      <dgm:t>
        <a:bodyPr/>
        <a:lstStyle/>
        <a:p>
          <a:r>
            <a:rPr lang="ru-RU" sz="1900" baseline="0" dirty="0" smtClean="0">
              <a:solidFill>
                <a:schemeClr val="tx1"/>
              </a:solidFill>
              <a:latin typeface="Georgia" pitchFamily="18" charset="0"/>
            </a:rPr>
            <a:t>«Молодежь»</a:t>
          </a:r>
        </a:p>
        <a:p>
          <a:r>
            <a:rPr lang="ru-RU" sz="1800" baseline="0" dirty="0" smtClean="0">
              <a:solidFill>
                <a:schemeClr val="tx1"/>
              </a:solidFill>
              <a:latin typeface="Georgia" pitchFamily="18" charset="0"/>
            </a:rPr>
            <a:t>0,2</a:t>
          </a:r>
          <a:endParaRPr lang="ru-RU" sz="18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AFF09086-A8BB-4D22-983E-DDDAD7C4AAD6}" type="parTrans" cxnId="{02E32BB9-98DB-4873-86B6-E4AA4998ADBD}">
      <dgm:prSet/>
      <dgm:spPr/>
      <dgm:t>
        <a:bodyPr/>
        <a:lstStyle/>
        <a:p>
          <a:endParaRPr lang="ru-RU"/>
        </a:p>
      </dgm:t>
    </dgm:pt>
    <dgm:pt modelId="{D7A71553-50C6-461A-9615-BC94CA941237}" type="sibTrans" cxnId="{02E32BB9-98DB-4873-86B6-E4AA4998ADBD}">
      <dgm:prSet/>
      <dgm:spPr/>
      <dgm:t>
        <a:bodyPr/>
        <a:lstStyle/>
        <a:p>
          <a:endParaRPr lang="ru-RU"/>
        </a:p>
      </dgm:t>
    </dgm:pt>
    <dgm:pt modelId="{C024F860-E2DA-4550-A13C-257DDD70DBAC}">
      <dgm:prSet phldrT="[Текст]" custT="1"/>
      <dgm:spPr/>
      <dgm:t>
        <a:bodyPr/>
        <a:lstStyle/>
        <a:p>
          <a:r>
            <a:rPr lang="ru-RU" sz="1900" baseline="0" dirty="0" smtClean="0">
              <a:solidFill>
                <a:schemeClr val="tx1"/>
              </a:solidFill>
              <a:latin typeface="Georgia" pitchFamily="18" charset="0"/>
            </a:rPr>
            <a:t>«Культура»</a:t>
          </a:r>
        </a:p>
        <a:p>
          <a:r>
            <a:rPr lang="ru-RU" sz="1600" baseline="0" dirty="0" smtClean="0">
              <a:solidFill>
                <a:schemeClr val="tx1"/>
              </a:solidFill>
              <a:latin typeface="Georgia" pitchFamily="18" charset="0"/>
            </a:rPr>
            <a:t>32,9</a:t>
          </a:r>
          <a:endParaRPr lang="ru-RU" sz="16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A7AC118E-19D2-412B-A7BB-19F44B76DFB3}" type="parTrans" cxnId="{406D771A-579A-47A7-9A6E-CFDF84FDCE68}">
      <dgm:prSet/>
      <dgm:spPr/>
      <dgm:t>
        <a:bodyPr/>
        <a:lstStyle/>
        <a:p>
          <a:endParaRPr lang="ru-RU"/>
        </a:p>
      </dgm:t>
    </dgm:pt>
    <dgm:pt modelId="{81C84186-DED0-401E-9BDD-B685399909F8}" type="sibTrans" cxnId="{406D771A-579A-47A7-9A6E-CFDF84FDCE68}">
      <dgm:prSet/>
      <dgm:spPr/>
      <dgm:t>
        <a:bodyPr/>
        <a:lstStyle/>
        <a:p>
          <a:endParaRPr lang="ru-RU"/>
        </a:p>
      </dgm:t>
    </dgm:pt>
    <dgm:pt modelId="{33A2B038-3106-42B6-AE86-DABB89B20668}">
      <dgm:prSet custT="1"/>
      <dgm:spPr/>
      <dgm:t>
        <a:bodyPr/>
        <a:lstStyle/>
        <a:p>
          <a:r>
            <a:rPr lang="ru-RU" sz="2000" baseline="0" dirty="0" smtClean="0">
              <a:solidFill>
                <a:schemeClr val="tx1"/>
              </a:solidFill>
              <a:latin typeface="Georgia" pitchFamily="18" charset="0"/>
            </a:rPr>
            <a:t>«Доступное жилье»</a:t>
          </a:r>
        </a:p>
        <a:p>
          <a:r>
            <a:rPr lang="ru-RU" sz="2000" baseline="0" dirty="0" smtClean="0">
              <a:solidFill>
                <a:schemeClr val="tx1"/>
              </a:solidFill>
              <a:latin typeface="Georgia" pitchFamily="18" charset="0"/>
            </a:rPr>
            <a:t>17,3</a:t>
          </a:r>
          <a:endParaRPr lang="ru-RU" sz="20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64E0A1FD-DD48-4CE6-830F-60716CB8C0D6}" type="parTrans" cxnId="{F6D9C41D-6A35-4A58-8368-DD7E761770BB}">
      <dgm:prSet/>
      <dgm:spPr/>
      <dgm:t>
        <a:bodyPr/>
        <a:lstStyle/>
        <a:p>
          <a:endParaRPr lang="ru-RU"/>
        </a:p>
      </dgm:t>
    </dgm:pt>
    <dgm:pt modelId="{E37EE4FD-58F4-4441-9120-B2CEB150DF2D}" type="sibTrans" cxnId="{F6D9C41D-6A35-4A58-8368-DD7E761770BB}">
      <dgm:prSet/>
      <dgm:spPr/>
      <dgm:t>
        <a:bodyPr/>
        <a:lstStyle/>
        <a:p>
          <a:endParaRPr lang="ru-RU"/>
        </a:p>
      </dgm:t>
    </dgm:pt>
    <dgm:pt modelId="{D6BBE038-B74C-48C4-B57B-AC175F9E2778}">
      <dgm:prSet custT="1"/>
      <dgm:spPr/>
      <dgm:t>
        <a:bodyPr/>
        <a:lstStyle/>
        <a:p>
          <a:r>
            <a:rPr lang="ru-RU" sz="2000" baseline="0" dirty="0" smtClean="0">
              <a:solidFill>
                <a:schemeClr val="tx1"/>
              </a:solidFill>
              <a:latin typeface="Georgia" pitchFamily="18" charset="0"/>
            </a:rPr>
            <a:t>«Охрана здоровья»</a:t>
          </a:r>
        </a:p>
        <a:p>
          <a:r>
            <a:rPr lang="ru-RU" sz="2000" baseline="0" dirty="0" smtClean="0">
              <a:solidFill>
                <a:schemeClr val="tx1"/>
              </a:solidFill>
              <a:latin typeface="Georgia" pitchFamily="18" charset="0"/>
            </a:rPr>
            <a:t>0,8</a:t>
          </a:r>
          <a:endParaRPr lang="ru-RU" sz="20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AFAF18ED-0A36-470C-9655-8DA34EC69EA1}" type="parTrans" cxnId="{5B2A1686-B47E-4C6A-855A-6B42F8C0B7C3}">
      <dgm:prSet/>
      <dgm:spPr/>
      <dgm:t>
        <a:bodyPr/>
        <a:lstStyle/>
        <a:p>
          <a:endParaRPr lang="ru-RU"/>
        </a:p>
      </dgm:t>
    </dgm:pt>
    <dgm:pt modelId="{54B98729-6D30-4B66-B2AD-11BBCC82F170}" type="sibTrans" cxnId="{5B2A1686-B47E-4C6A-855A-6B42F8C0B7C3}">
      <dgm:prSet/>
      <dgm:spPr/>
      <dgm:t>
        <a:bodyPr/>
        <a:lstStyle/>
        <a:p>
          <a:endParaRPr lang="ru-RU"/>
        </a:p>
      </dgm:t>
    </dgm:pt>
    <dgm:pt modelId="{27DDCB2C-1E11-44EB-BCB5-52143492F5CC}">
      <dgm:prSet custT="1"/>
      <dgm:spPr/>
      <dgm:t>
        <a:bodyPr/>
        <a:lstStyle/>
        <a:p>
          <a:r>
            <a:rPr lang="ru-RU" sz="1400" baseline="0" dirty="0" smtClean="0">
              <a:solidFill>
                <a:schemeClr val="tx1"/>
              </a:solidFill>
              <a:latin typeface="Georgia" pitchFamily="18" charset="0"/>
            </a:rPr>
            <a:t>«Поддержка граждан и некоммерческих организаций» </a:t>
          </a:r>
        </a:p>
        <a:p>
          <a:r>
            <a:rPr lang="ru-RU" sz="1400" baseline="0" dirty="0" smtClean="0">
              <a:solidFill>
                <a:schemeClr val="tx1"/>
              </a:solidFill>
              <a:latin typeface="Georgia" pitchFamily="18" charset="0"/>
            </a:rPr>
            <a:t>52,3</a:t>
          </a:r>
          <a:endParaRPr lang="ru-RU" sz="14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06E46B4E-E207-4400-A761-5F24EDF3E78E}" type="parTrans" cxnId="{05EB06BD-E8DC-4001-B14F-551738B6CA5D}">
      <dgm:prSet/>
      <dgm:spPr/>
      <dgm:t>
        <a:bodyPr/>
        <a:lstStyle/>
        <a:p>
          <a:endParaRPr lang="ru-RU"/>
        </a:p>
      </dgm:t>
    </dgm:pt>
    <dgm:pt modelId="{4883803C-B0CC-441A-BD19-34208D4B7792}" type="sibTrans" cxnId="{05EB06BD-E8DC-4001-B14F-551738B6CA5D}">
      <dgm:prSet/>
      <dgm:spPr/>
      <dgm:t>
        <a:bodyPr/>
        <a:lstStyle/>
        <a:p>
          <a:endParaRPr lang="ru-RU"/>
        </a:p>
      </dgm:t>
    </dgm:pt>
    <dgm:pt modelId="{943CB285-571F-4067-866B-1FB98170495F}" type="pres">
      <dgm:prSet presAssocID="{9D59D00C-459A-4EB1-8BDC-316AF357D79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F9B615-BEFF-4D5F-8070-F09610FCE40E}" type="pres">
      <dgm:prSet presAssocID="{9F515ADD-BE7F-49A2-B145-5E859018BDAF}" presName="centerShape" presStyleLbl="node0" presStyleIdx="0" presStyleCnt="1" custScaleX="177252" custScaleY="147114" custLinFactNeighborX="-2089" custLinFactNeighborY="3693"/>
      <dgm:spPr/>
      <dgm:t>
        <a:bodyPr/>
        <a:lstStyle/>
        <a:p>
          <a:endParaRPr lang="ru-RU"/>
        </a:p>
      </dgm:t>
    </dgm:pt>
    <dgm:pt modelId="{283EF3B2-9513-449E-9DBD-A2C615D45B25}" type="pres">
      <dgm:prSet presAssocID="{1E24F6F5-15AA-4FDF-8608-C54F04199596}" presName="parTrans" presStyleLbl="sibTrans2D1" presStyleIdx="0" presStyleCnt="7"/>
      <dgm:spPr/>
      <dgm:t>
        <a:bodyPr/>
        <a:lstStyle/>
        <a:p>
          <a:endParaRPr lang="ru-RU"/>
        </a:p>
      </dgm:t>
    </dgm:pt>
    <dgm:pt modelId="{35E5AF2F-82F1-48BE-B8A3-FE0042C112E9}" type="pres">
      <dgm:prSet presAssocID="{1E24F6F5-15AA-4FDF-8608-C54F04199596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69B097C9-7795-40F2-BC9A-590CCF021D93}" type="pres">
      <dgm:prSet presAssocID="{F9D59CE0-D583-4B68-91D3-4892B6B39515}" presName="node" presStyleLbl="node1" presStyleIdx="0" presStyleCnt="7" custScaleX="178786" custScaleY="100984" custRadScaleRad="100185" custRadScaleInc="-12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D5B62-71E1-4183-99B8-4927E9CE9A65}" type="pres">
      <dgm:prSet presAssocID="{771AFBB2-3467-4F43-B629-EDF52F275546}" presName="parTrans" presStyleLbl="sibTrans2D1" presStyleIdx="1" presStyleCnt="7"/>
      <dgm:spPr/>
      <dgm:t>
        <a:bodyPr/>
        <a:lstStyle/>
        <a:p>
          <a:endParaRPr lang="ru-RU"/>
        </a:p>
      </dgm:t>
    </dgm:pt>
    <dgm:pt modelId="{D56CE965-EAA9-4DC8-8900-0B72A6D03DB2}" type="pres">
      <dgm:prSet presAssocID="{771AFBB2-3467-4F43-B629-EDF52F275546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D947A74B-F8E3-4C92-AC2F-110CA5416465}" type="pres">
      <dgm:prSet presAssocID="{650936F3-6ED8-4054-AA17-B6804D91D4B2}" presName="node" presStyleLbl="node1" presStyleIdx="1" presStyleCnt="7" custScaleX="158303" custScaleY="141359" custRadScaleRad="150075" custRadScaleInc="452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3F1855-C9B4-4C14-9FCB-ED5193EFD948}" type="pres">
      <dgm:prSet presAssocID="{64E0A1FD-DD48-4CE6-830F-60716CB8C0D6}" presName="parTrans" presStyleLbl="sibTrans2D1" presStyleIdx="2" presStyleCnt="7"/>
      <dgm:spPr/>
      <dgm:t>
        <a:bodyPr/>
        <a:lstStyle/>
        <a:p>
          <a:endParaRPr lang="ru-RU"/>
        </a:p>
      </dgm:t>
    </dgm:pt>
    <dgm:pt modelId="{AC5B6CC1-34F9-42EC-82A5-8DD7483B6E57}" type="pres">
      <dgm:prSet presAssocID="{64E0A1FD-DD48-4CE6-830F-60716CB8C0D6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C9C91FFF-C607-4B33-BABB-CEE26EEF30FE}" type="pres">
      <dgm:prSet presAssocID="{33A2B038-3106-42B6-AE86-DABB89B20668}" presName="node" presStyleLbl="node1" presStyleIdx="2" presStyleCnt="7" custScaleX="147967" custScaleY="104349" custRadScaleRad="139938" custRadScaleInc="-10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66EAA9-967F-4E20-A7ED-9923204FDC1A}" type="pres">
      <dgm:prSet presAssocID="{06E46B4E-E207-4400-A761-5F24EDF3E78E}" presName="parTrans" presStyleLbl="sibTrans2D1" presStyleIdx="3" presStyleCnt="7"/>
      <dgm:spPr/>
      <dgm:t>
        <a:bodyPr/>
        <a:lstStyle/>
        <a:p>
          <a:endParaRPr lang="ru-RU"/>
        </a:p>
      </dgm:t>
    </dgm:pt>
    <dgm:pt modelId="{33DC8A48-1272-469D-96C0-0E5BD5FAE532}" type="pres">
      <dgm:prSet presAssocID="{06E46B4E-E207-4400-A761-5F24EDF3E78E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B7CB74AF-2470-4C2D-B5B6-CC8249B339B4}" type="pres">
      <dgm:prSet presAssocID="{27DDCB2C-1E11-44EB-BCB5-52143492F5CC}" presName="node" presStyleLbl="node1" presStyleIdx="3" presStyleCnt="7" custScaleX="130761" custRadScaleRad="121919" custRadScaleInc="-64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F3B8A6-0422-46C7-9C99-E7774F509AA3}" type="pres">
      <dgm:prSet presAssocID="{AFAF18ED-0A36-470C-9655-8DA34EC69EA1}" presName="parTrans" presStyleLbl="sibTrans2D1" presStyleIdx="4" presStyleCnt="7"/>
      <dgm:spPr/>
      <dgm:t>
        <a:bodyPr/>
        <a:lstStyle/>
        <a:p>
          <a:endParaRPr lang="ru-RU"/>
        </a:p>
      </dgm:t>
    </dgm:pt>
    <dgm:pt modelId="{959F2A4E-7DCD-4BF1-88AB-6C2E38C58DE8}" type="pres">
      <dgm:prSet presAssocID="{AFAF18ED-0A36-470C-9655-8DA34EC69EA1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0CEFCA25-AD40-4552-B751-56FB7CCF1400}" type="pres">
      <dgm:prSet presAssocID="{D6BBE038-B74C-48C4-B57B-AC175F9E2778}" presName="node" presStyleLbl="node1" presStyleIdx="4" presStyleCnt="7" custScaleX="142198" custRadScaleRad="122797" custRadScaleInc="663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8E76F1-66FB-4EF9-BB97-119DFE3EF784}" type="pres">
      <dgm:prSet presAssocID="{AFF09086-A8BB-4D22-983E-DDDAD7C4AAD6}" presName="parTrans" presStyleLbl="sibTrans2D1" presStyleIdx="5" presStyleCnt="7"/>
      <dgm:spPr/>
      <dgm:t>
        <a:bodyPr/>
        <a:lstStyle/>
        <a:p>
          <a:endParaRPr lang="ru-RU"/>
        </a:p>
      </dgm:t>
    </dgm:pt>
    <dgm:pt modelId="{5D77BB1A-B286-44B8-8258-E7D5BF8BC241}" type="pres">
      <dgm:prSet presAssocID="{AFF09086-A8BB-4D22-983E-DDDAD7C4AAD6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3E00FC09-FC84-4753-8D29-C0F27072EA26}" type="pres">
      <dgm:prSet presAssocID="{4F65E99E-213A-4B50-8F96-971E182DD123}" presName="node" presStyleLbl="node1" presStyleIdx="5" presStyleCnt="7" custScaleX="148868" custScaleY="131139" custRadScaleRad="144841" custRadScaleInc="18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AB9C9-ED36-4701-BD31-00EF1ACFD4E8}" type="pres">
      <dgm:prSet presAssocID="{A7AC118E-19D2-412B-A7BB-19F44B76DFB3}" presName="parTrans" presStyleLbl="sibTrans2D1" presStyleIdx="6" presStyleCnt="7" custLinFactNeighborX="18359" custLinFactNeighborY="-5993"/>
      <dgm:spPr/>
      <dgm:t>
        <a:bodyPr/>
        <a:lstStyle/>
        <a:p>
          <a:endParaRPr lang="ru-RU"/>
        </a:p>
      </dgm:t>
    </dgm:pt>
    <dgm:pt modelId="{11F94AC6-438E-460B-AC91-9CD33B5139AE}" type="pres">
      <dgm:prSet presAssocID="{A7AC118E-19D2-412B-A7BB-19F44B76DFB3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600C3691-517B-435B-A9A1-88D412DF03D9}" type="pres">
      <dgm:prSet presAssocID="{C024F860-E2DA-4550-A13C-257DDD70DBAC}" presName="node" presStyleLbl="node1" presStyleIdx="6" presStyleCnt="7" custScaleX="139119" custScaleY="118272" custRadScaleRad="149922" custRadScaleInc="-30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D9C41D-6A35-4A58-8368-DD7E761770BB}" srcId="{9F515ADD-BE7F-49A2-B145-5E859018BDAF}" destId="{33A2B038-3106-42B6-AE86-DABB89B20668}" srcOrd="2" destOrd="0" parTransId="{64E0A1FD-DD48-4CE6-830F-60716CB8C0D6}" sibTransId="{E37EE4FD-58F4-4441-9120-B2CEB150DF2D}"/>
    <dgm:cxn modelId="{2B7D021D-290A-4B14-8225-8D69719D2463}" type="presOf" srcId="{C024F860-E2DA-4550-A13C-257DDD70DBAC}" destId="{600C3691-517B-435B-A9A1-88D412DF03D9}" srcOrd="0" destOrd="0" presId="urn:microsoft.com/office/officeart/2005/8/layout/radial5"/>
    <dgm:cxn modelId="{E11BC4FD-63B2-4CCF-9D7A-140BEED5BA39}" type="presOf" srcId="{A7AC118E-19D2-412B-A7BB-19F44B76DFB3}" destId="{11F94AC6-438E-460B-AC91-9CD33B5139AE}" srcOrd="1" destOrd="0" presId="urn:microsoft.com/office/officeart/2005/8/layout/radial5"/>
    <dgm:cxn modelId="{74070E49-A9BF-4D82-8DCD-268242321A8E}" type="presOf" srcId="{64E0A1FD-DD48-4CE6-830F-60716CB8C0D6}" destId="{F63F1855-C9B4-4C14-9FCB-ED5193EFD948}" srcOrd="0" destOrd="0" presId="urn:microsoft.com/office/officeart/2005/8/layout/radial5"/>
    <dgm:cxn modelId="{49F2059A-F97D-4E48-9A3E-A31CA5E97154}" type="presOf" srcId="{06E46B4E-E207-4400-A761-5F24EDF3E78E}" destId="{3266EAA9-967F-4E20-A7ED-9923204FDC1A}" srcOrd="0" destOrd="0" presId="urn:microsoft.com/office/officeart/2005/8/layout/radial5"/>
    <dgm:cxn modelId="{619CF66B-6CA6-4C0A-BC51-F41ED087CA7C}" type="presOf" srcId="{9D59D00C-459A-4EB1-8BDC-316AF357D79E}" destId="{943CB285-571F-4067-866B-1FB98170495F}" srcOrd="0" destOrd="0" presId="urn:microsoft.com/office/officeart/2005/8/layout/radial5"/>
    <dgm:cxn modelId="{3C7692C3-DB25-462E-97C0-60FDE9AE1324}" type="presOf" srcId="{9F515ADD-BE7F-49A2-B145-5E859018BDAF}" destId="{64F9B615-BEFF-4D5F-8070-F09610FCE40E}" srcOrd="0" destOrd="0" presId="urn:microsoft.com/office/officeart/2005/8/layout/radial5"/>
    <dgm:cxn modelId="{6588DE47-6698-43CD-A4B7-12DABEDDFF52}" type="presOf" srcId="{AFF09086-A8BB-4D22-983E-DDDAD7C4AAD6}" destId="{E68E76F1-66FB-4EF9-BB97-119DFE3EF784}" srcOrd="0" destOrd="0" presId="urn:microsoft.com/office/officeart/2005/8/layout/radial5"/>
    <dgm:cxn modelId="{09CD69D7-D5EC-49D1-86B8-7A157CC6EE83}" type="presOf" srcId="{4F65E99E-213A-4B50-8F96-971E182DD123}" destId="{3E00FC09-FC84-4753-8D29-C0F27072EA26}" srcOrd="0" destOrd="0" presId="urn:microsoft.com/office/officeart/2005/8/layout/radial5"/>
    <dgm:cxn modelId="{05EB06BD-E8DC-4001-B14F-551738B6CA5D}" srcId="{9F515ADD-BE7F-49A2-B145-5E859018BDAF}" destId="{27DDCB2C-1E11-44EB-BCB5-52143492F5CC}" srcOrd="3" destOrd="0" parTransId="{06E46B4E-E207-4400-A761-5F24EDF3E78E}" sibTransId="{4883803C-B0CC-441A-BD19-34208D4B7792}"/>
    <dgm:cxn modelId="{7526F0B4-DEFB-4FFA-86D2-5BD7F5F9BEDC}" type="presOf" srcId="{A7AC118E-19D2-412B-A7BB-19F44B76DFB3}" destId="{096AB9C9-ED36-4701-BD31-00EF1ACFD4E8}" srcOrd="0" destOrd="0" presId="urn:microsoft.com/office/officeart/2005/8/layout/radial5"/>
    <dgm:cxn modelId="{5B2A1686-B47E-4C6A-855A-6B42F8C0B7C3}" srcId="{9F515ADD-BE7F-49A2-B145-5E859018BDAF}" destId="{D6BBE038-B74C-48C4-B57B-AC175F9E2778}" srcOrd="4" destOrd="0" parTransId="{AFAF18ED-0A36-470C-9655-8DA34EC69EA1}" sibTransId="{54B98729-6D30-4B66-B2AD-11BBCC82F170}"/>
    <dgm:cxn modelId="{238A7BCB-9078-48D4-ABEC-9629F0090A5D}" type="presOf" srcId="{AFAF18ED-0A36-470C-9655-8DA34EC69EA1}" destId="{0DF3B8A6-0422-46C7-9C99-E7774F509AA3}" srcOrd="0" destOrd="0" presId="urn:microsoft.com/office/officeart/2005/8/layout/radial5"/>
    <dgm:cxn modelId="{076C183C-DA17-421F-A304-D084C5D58947}" type="presOf" srcId="{771AFBB2-3467-4F43-B629-EDF52F275546}" destId="{C7ED5B62-71E1-4183-99B8-4927E9CE9A65}" srcOrd="0" destOrd="0" presId="urn:microsoft.com/office/officeart/2005/8/layout/radial5"/>
    <dgm:cxn modelId="{4E98778D-983C-4DB1-A6BE-41CAA87E5526}" type="presOf" srcId="{06E46B4E-E207-4400-A761-5F24EDF3E78E}" destId="{33DC8A48-1272-469D-96C0-0E5BD5FAE532}" srcOrd="1" destOrd="0" presId="urn:microsoft.com/office/officeart/2005/8/layout/radial5"/>
    <dgm:cxn modelId="{C05FDD9D-CB01-4494-881A-F037AF60CB27}" type="presOf" srcId="{D6BBE038-B74C-48C4-B57B-AC175F9E2778}" destId="{0CEFCA25-AD40-4552-B751-56FB7CCF1400}" srcOrd="0" destOrd="0" presId="urn:microsoft.com/office/officeart/2005/8/layout/radial5"/>
    <dgm:cxn modelId="{882FC3F5-0061-4865-B880-A668FB65A5FA}" type="presOf" srcId="{771AFBB2-3467-4F43-B629-EDF52F275546}" destId="{D56CE965-EAA9-4DC8-8900-0B72A6D03DB2}" srcOrd="1" destOrd="0" presId="urn:microsoft.com/office/officeart/2005/8/layout/radial5"/>
    <dgm:cxn modelId="{4A1CDBDA-D682-475B-95EE-E1F89A2DCE55}" type="presOf" srcId="{64E0A1FD-DD48-4CE6-830F-60716CB8C0D6}" destId="{AC5B6CC1-34F9-42EC-82A5-8DD7483B6E57}" srcOrd="1" destOrd="0" presId="urn:microsoft.com/office/officeart/2005/8/layout/radial5"/>
    <dgm:cxn modelId="{F0BA2AB4-CEAD-49CE-A497-7EA948B8DABE}" srcId="{9F515ADD-BE7F-49A2-B145-5E859018BDAF}" destId="{650936F3-6ED8-4054-AA17-B6804D91D4B2}" srcOrd="1" destOrd="0" parTransId="{771AFBB2-3467-4F43-B629-EDF52F275546}" sibTransId="{FC9976B8-679E-4B26-94A7-58724348338E}"/>
    <dgm:cxn modelId="{F6E01D87-F715-4177-B1DF-97B7747F890C}" type="presOf" srcId="{1E24F6F5-15AA-4FDF-8608-C54F04199596}" destId="{35E5AF2F-82F1-48BE-B8A3-FE0042C112E9}" srcOrd="1" destOrd="0" presId="urn:microsoft.com/office/officeart/2005/8/layout/radial5"/>
    <dgm:cxn modelId="{705BF373-80DB-4E27-B575-691EC97140B1}" type="presOf" srcId="{F9D59CE0-D583-4B68-91D3-4892B6B39515}" destId="{69B097C9-7795-40F2-BC9A-590CCF021D93}" srcOrd="0" destOrd="0" presId="urn:microsoft.com/office/officeart/2005/8/layout/radial5"/>
    <dgm:cxn modelId="{853BE496-FFE8-416F-AE39-7866C2B3D76A}" type="presOf" srcId="{1E24F6F5-15AA-4FDF-8608-C54F04199596}" destId="{283EF3B2-9513-449E-9DBD-A2C615D45B25}" srcOrd="0" destOrd="0" presId="urn:microsoft.com/office/officeart/2005/8/layout/radial5"/>
    <dgm:cxn modelId="{F86CF1A0-1130-4A41-AE40-8A463DB1DA04}" type="presOf" srcId="{AFAF18ED-0A36-470C-9655-8DA34EC69EA1}" destId="{959F2A4E-7DCD-4BF1-88AB-6C2E38C58DE8}" srcOrd="1" destOrd="0" presId="urn:microsoft.com/office/officeart/2005/8/layout/radial5"/>
    <dgm:cxn modelId="{406D771A-579A-47A7-9A6E-CFDF84FDCE68}" srcId="{9F515ADD-BE7F-49A2-B145-5E859018BDAF}" destId="{C024F860-E2DA-4550-A13C-257DDD70DBAC}" srcOrd="6" destOrd="0" parTransId="{A7AC118E-19D2-412B-A7BB-19F44B76DFB3}" sibTransId="{81C84186-DED0-401E-9BDD-B685399909F8}"/>
    <dgm:cxn modelId="{AF000D20-162F-451A-B551-58AD18A4D94D}" type="presOf" srcId="{33A2B038-3106-42B6-AE86-DABB89B20668}" destId="{C9C91FFF-C607-4B33-BABB-CEE26EEF30FE}" srcOrd="0" destOrd="0" presId="urn:microsoft.com/office/officeart/2005/8/layout/radial5"/>
    <dgm:cxn modelId="{4987699E-75B7-4765-9A9D-349C616A8D73}" type="presOf" srcId="{AFF09086-A8BB-4D22-983E-DDDAD7C4AAD6}" destId="{5D77BB1A-B286-44B8-8258-E7D5BF8BC241}" srcOrd="1" destOrd="0" presId="urn:microsoft.com/office/officeart/2005/8/layout/radial5"/>
    <dgm:cxn modelId="{1736874E-FBFD-4886-A569-74BED9F52BE4}" srcId="{9F515ADD-BE7F-49A2-B145-5E859018BDAF}" destId="{F9D59CE0-D583-4B68-91D3-4892B6B39515}" srcOrd="0" destOrd="0" parTransId="{1E24F6F5-15AA-4FDF-8608-C54F04199596}" sibTransId="{E7C749C1-7997-4880-A99C-EB93D2DEE3DC}"/>
    <dgm:cxn modelId="{889DD948-34F9-4B4E-80F9-F52DEE54DB08}" srcId="{9D59D00C-459A-4EB1-8BDC-316AF357D79E}" destId="{9F515ADD-BE7F-49A2-B145-5E859018BDAF}" srcOrd="0" destOrd="0" parTransId="{C8CB2DAA-E4AE-47AF-A84C-958DF53B01DB}" sibTransId="{8C0F9833-CF61-4EDF-9841-B26B3004C92B}"/>
    <dgm:cxn modelId="{44EA9AAA-5C51-4432-82CF-E717452234DD}" type="presOf" srcId="{27DDCB2C-1E11-44EB-BCB5-52143492F5CC}" destId="{B7CB74AF-2470-4C2D-B5B6-CC8249B339B4}" srcOrd="0" destOrd="0" presId="urn:microsoft.com/office/officeart/2005/8/layout/radial5"/>
    <dgm:cxn modelId="{02E32BB9-98DB-4873-86B6-E4AA4998ADBD}" srcId="{9F515ADD-BE7F-49A2-B145-5E859018BDAF}" destId="{4F65E99E-213A-4B50-8F96-971E182DD123}" srcOrd="5" destOrd="0" parTransId="{AFF09086-A8BB-4D22-983E-DDDAD7C4AAD6}" sibTransId="{D7A71553-50C6-461A-9615-BC94CA941237}"/>
    <dgm:cxn modelId="{E41515F5-3C03-442A-9A2C-540DC4CF4995}" type="presOf" srcId="{650936F3-6ED8-4054-AA17-B6804D91D4B2}" destId="{D947A74B-F8E3-4C92-AC2F-110CA5416465}" srcOrd="0" destOrd="0" presId="urn:microsoft.com/office/officeart/2005/8/layout/radial5"/>
    <dgm:cxn modelId="{5FB436B6-E939-4ED0-B339-2EFA9DAEA3D0}" type="presParOf" srcId="{943CB285-571F-4067-866B-1FB98170495F}" destId="{64F9B615-BEFF-4D5F-8070-F09610FCE40E}" srcOrd="0" destOrd="0" presId="urn:microsoft.com/office/officeart/2005/8/layout/radial5"/>
    <dgm:cxn modelId="{2CF54F15-8733-4192-B329-7EA0AFA004B7}" type="presParOf" srcId="{943CB285-571F-4067-866B-1FB98170495F}" destId="{283EF3B2-9513-449E-9DBD-A2C615D45B25}" srcOrd="1" destOrd="0" presId="urn:microsoft.com/office/officeart/2005/8/layout/radial5"/>
    <dgm:cxn modelId="{74ED83EC-B437-4E23-AB4D-00E610D09C38}" type="presParOf" srcId="{283EF3B2-9513-449E-9DBD-A2C615D45B25}" destId="{35E5AF2F-82F1-48BE-B8A3-FE0042C112E9}" srcOrd="0" destOrd="0" presId="urn:microsoft.com/office/officeart/2005/8/layout/radial5"/>
    <dgm:cxn modelId="{A1D524F6-9788-4761-9536-A1D3676C0FA3}" type="presParOf" srcId="{943CB285-571F-4067-866B-1FB98170495F}" destId="{69B097C9-7795-40F2-BC9A-590CCF021D93}" srcOrd="2" destOrd="0" presId="urn:microsoft.com/office/officeart/2005/8/layout/radial5"/>
    <dgm:cxn modelId="{B139B903-A9E3-4156-B306-A701F17031D4}" type="presParOf" srcId="{943CB285-571F-4067-866B-1FB98170495F}" destId="{C7ED5B62-71E1-4183-99B8-4927E9CE9A65}" srcOrd="3" destOrd="0" presId="urn:microsoft.com/office/officeart/2005/8/layout/radial5"/>
    <dgm:cxn modelId="{835D65B8-AE9C-4036-9888-0C87DFBAFD81}" type="presParOf" srcId="{C7ED5B62-71E1-4183-99B8-4927E9CE9A65}" destId="{D56CE965-EAA9-4DC8-8900-0B72A6D03DB2}" srcOrd="0" destOrd="0" presId="urn:microsoft.com/office/officeart/2005/8/layout/radial5"/>
    <dgm:cxn modelId="{BDC044D5-94B2-41ED-96FA-3F6A9DE38EB2}" type="presParOf" srcId="{943CB285-571F-4067-866B-1FB98170495F}" destId="{D947A74B-F8E3-4C92-AC2F-110CA5416465}" srcOrd="4" destOrd="0" presId="urn:microsoft.com/office/officeart/2005/8/layout/radial5"/>
    <dgm:cxn modelId="{1DCC6F6A-300A-411A-91FF-16FE71C65B08}" type="presParOf" srcId="{943CB285-571F-4067-866B-1FB98170495F}" destId="{F63F1855-C9B4-4C14-9FCB-ED5193EFD948}" srcOrd="5" destOrd="0" presId="urn:microsoft.com/office/officeart/2005/8/layout/radial5"/>
    <dgm:cxn modelId="{472603F9-7DD3-4D43-AC46-51DA49EB1FCD}" type="presParOf" srcId="{F63F1855-C9B4-4C14-9FCB-ED5193EFD948}" destId="{AC5B6CC1-34F9-42EC-82A5-8DD7483B6E57}" srcOrd="0" destOrd="0" presId="urn:microsoft.com/office/officeart/2005/8/layout/radial5"/>
    <dgm:cxn modelId="{1679B25D-5C29-4ED7-B7F5-C16DB39F745E}" type="presParOf" srcId="{943CB285-571F-4067-866B-1FB98170495F}" destId="{C9C91FFF-C607-4B33-BABB-CEE26EEF30FE}" srcOrd="6" destOrd="0" presId="urn:microsoft.com/office/officeart/2005/8/layout/radial5"/>
    <dgm:cxn modelId="{7ABDB1D2-0AFA-4FF3-86D4-BDD5783ACE48}" type="presParOf" srcId="{943CB285-571F-4067-866B-1FB98170495F}" destId="{3266EAA9-967F-4E20-A7ED-9923204FDC1A}" srcOrd="7" destOrd="0" presId="urn:microsoft.com/office/officeart/2005/8/layout/radial5"/>
    <dgm:cxn modelId="{42234459-2D5E-4DC5-ABB3-16313043B6F2}" type="presParOf" srcId="{3266EAA9-967F-4E20-A7ED-9923204FDC1A}" destId="{33DC8A48-1272-469D-96C0-0E5BD5FAE532}" srcOrd="0" destOrd="0" presId="urn:microsoft.com/office/officeart/2005/8/layout/radial5"/>
    <dgm:cxn modelId="{CEADBB57-807E-4723-AC57-BA9265F945A3}" type="presParOf" srcId="{943CB285-571F-4067-866B-1FB98170495F}" destId="{B7CB74AF-2470-4C2D-B5B6-CC8249B339B4}" srcOrd="8" destOrd="0" presId="urn:microsoft.com/office/officeart/2005/8/layout/radial5"/>
    <dgm:cxn modelId="{27B298DB-FE6F-414F-8304-C9E95705853F}" type="presParOf" srcId="{943CB285-571F-4067-866B-1FB98170495F}" destId="{0DF3B8A6-0422-46C7-9C99-E7774F509AA3}" srcOrd="9" destOrd="0" presId="urn:microsoft.com/office/officeart/2005/8/layout/radial5"/>
    <dgm:cxn modelId="{E4B6C0EC-FDA8-402B-895D-CDAD0F4C3718}" type="presParOf" srcId="{0DF3B8A6-0422-46C7-9C99-E7774F509AA3}" destId="{959F2A4E-7DCD-4BF1-88AB-6C2E38C58DE8}" srcOrd="0" destOrd="0" presId="urn:microsoft.com/office/officeart/2005/8/layout/radial5"/>
    <dgm:cxn modelId="{A095164E-DFE0-4056-875B-FB0FC1256018}" type="presParOf" srcId="{943CB285-571F-4067-866B-1FB98170495F}" destId="{0CEFCA25-AD40-4552-B751-56FB7CCF1400}" srcOrd="10" destOrd="0" presId="urn:microsoft.com/office/officeart/2005/8/layout/radial5"/>
    <dgm:cxn modelId="{DF88A76A-4032-416E-86F6-1937871EC327}" type="presParOf" srcId="{943CB285-571F-4067-866B-1FB98170495F}" destId="{E68E76F1-66FB-4EF9-BB97-119DFE3EF784}" srcOrd="11" destOrd="0" presId="urn:microsoft.com/office/officeart/2005/8/layout/radial5"/>
    <dgm:cxn modelId="{2E876B8D-391E-4E22-B969-B08235ABA2B1}" type="presParOf" srcId="{E68E76F1-66FB-4EF9-BB97-119DFE3EF784}" destId="{5D77BB1A-B286-44B8-8258-E7D5BF8BC241}" srcOrd="0" destOrd="0" presId="urn:microsoft.com/office/officeart/2005/8/layout/radial5"/>
    <dgm:cxn modelId="{0912A381-5599-476C-830B-865073AB16FF}" type="presParOf" srcId="{943CB285-571F-4067-866B-1FB98170495F}" destId="{3E00FC09-FC84-4753-8D29-C0F27072EA26}" srcOrd="12" destOrd="0" presId="urn:microsoft.com/office/officeart/2005/8/layout/radial5"/>
    <dgm:cxn modelId="{5712DE81-A3E7-4039-B281-E7E5FF2A851E}" type="presParOf" srcId="{943CB285-571F-4067-866B-1FB98170495F}" destId="{096AB9C9-ED36-4701-BD31-00EF1ACFD4E8}" srcOrd="13" destOrd="0" presId="urn:microsoft.com/office/officeart/2005/8/layout/radial5"/>
    <dgm:cxn modelId="{0A96C10D-C3AE-4CC6-9374-66A4F58D2ECA}" type="presParOf" srcId="{096AB9C9-ED36-4701-BD31-00EF1ACFD4E8}" destId="{11F94AC6-438E-460B-AC91-9CD33B5139AE}" srcOrd="0" destOrd="0" presId="urn:microsoft.com/office/officeart/2005/8/layout/radial5"/>
    <dgm:cxn modelId="{669C7DB6-E354-4826-8B10-861E8DF20C6B}" type="presParOf" srcId="{943CB285-571F-4067-866B-1FB98170495F}" destId="{600C3691-517B-435B-A9A1-88D412DF03D9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F7CBF3-69FF-48D7-8D8F-5E1FC446A90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38876EA-ED60-4597-B0C5-41A40A504DC6}">
      <dgm:prSet phldrT="[Текст]" custT="1"/>
      <dgm:spPr/>
      <dgm:t>
        <a:bodyPr/>
        <a:lstStyle/>
        <a:p>
          <a:r>
            <a:rPr lang="ru-RU" sz="3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Культура</a:t>
          </a:r>
        </a:p>
        <a:p>
          <a:r>
            <a: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32,9 млн.рублей</a:t>
          </a:r>
          <a:endParaRPr lang="ru-RU" sz="28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FCDBC4-EC2B-43A9-8626-EEBE3EF8BC1A}" type="parTrans" cxnId="{5312B342-BBA7-4BCB-9652-BA0D2E7C6A32}">
      <dgm:prSet/>
      <dgm:spPr/>
      <dgm:t>
        <a:bodyPr/>
        <a:lstStyle/>
        <a:p>
          <a:endParaRPr lang="ru-RU"/>
        </a:p>
      </dgm:t>
    </dgm:pt>
    <dgm:pt modelId="{C7418D2E-692A-41AE-ADD1-11C2BABF8536}" type="sibTrans" cxnId="{5312B342-BBA7-4BCB-9652-BA0D2E7C6A32}">
      <dgm:prSet/>
      <dgm:spPr/>
      <dgm:t>
        <a:bodyPr/>
        <a:lstStyle/>
        <a:p>
          <a:endParaRPr lang="ru-RU"/>
        </a:p>
      </dgm:t>
    </dgm:pt>
    <dgm:pt modelId="{978DF937-511A-4634-9616-C6AB7CB04EF9}">
      <dgm:prSet phldrT="[Текст]" custT="1"/>
      <dgm:spPr/>
      <dgm:t>
        <a:bodyPr/>
        <a:lstStyle/>
        <a:p>
          <a:r>
            <a:rPr lang="ru-RU" sz="2000" b="0" dirty="0" smtClean="0">
              <a:latin typeface="Times New Roman" pitchFamily="18" charset="0"/>
            </a:rPr>
            <a:t>12,5 млн.рублей на содержание библиотечной системы</a:t>
          </a:r>
          <a:endParaRPr lang="ru-RU" sz="2000" b="0" dirty="0">
            <a:latin typeface="Georgia" pitchFamily="18" charset="0"/>
          </a:endParaRPr>
        </a:p>
      </dgm:t>
    </dgm:pt>
    <dgm:pt modelId="{AEA91ABC-4283-4FDF-B7DD-A36A7AAFCF84}" type="parTrans" cxnId="{615A55C2-6676-400F-80F5-8EF5DE88026D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292914DA-E2BF-46EE-9B9A-7F4D4C986F8C}" type="sibTrans" cxnId="{615A55C2-6676-400F-80F5-8EF5DE88026D}">
      <dgm:prSet/>
      <dgm:spPr/>
      <dgm:t>
        <a:bodyPr/>
        <a:lstStyle/>
        <a:p>
          <a:endParaRPr lang="ru-RU"/>
        </a:p>
      </dgm:t>
    </dgm:pt>
    <dgm:pt modelId="{DA3FBA48-5DA1-4503-AB0A-16E3A8C61B1D}">
      <dgm:prSet phldrT="[Текст]" custT="1"/>
      <dgm:spPr/>
      <dgm:t>
        <a:bodyPr/>
        <a:lstStyle/>
        <a:p>
          <a:r>
            <a:rPr lang="ru-RU" sz="1800" b="0" dirty="0" smtClean="0">
              <a:latin typeface="Times New Roman" pitchFamily="18" charset="0"/>
            </a:rPr>
            <a:t>3,3 млн.рублей на содержание музея</a:t>
          </a:r>
          <a:endParaRPr lang="ru-RU" sz="1800" b="0" dirty="0">
            <a:latin typeface="+mn-lt"/>
          </a:endParaRPr>
        </a:p>
      </dgm:t>
    </dgm:pt>
    <dgm:pt modelId="{6BAC165F-DF00-4255-893E-81FDF67E8EAB}" type="parTrans" cxnId="{E54A9AA3-2994-405B-81D0-3B883D6015DE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DC7E240D-EA73-4D68-87ED-7B9BC71CF5BD}" type="sibTrans" cxnId="{E54A9AA3-2994-405B-81D0-3B883D6015DE}">
      <dgm:prSet/>
      <dgm:spPr/>
      <dgm:t>
        <a:bodyPr/>
        <a:lstStyle/>
        <a:p>
          <a:endParaRPr lang="ru-RU"/>
        </a:p>
      </dgm:t>
    </dgm:pt>
    <dgm:pt modelId="{93D1E9FE-5FF0-4A7B-AB1B-4852AC6B3A07}">
      <dgm:prSet phldrT="[Текст]" custT="1"/>
      <dgm:spPr/>
      <dgm:t>
        <a:bodyPr/>
        <a:lstStyle/>
        <a:p>
          <a:r>
            <a:rPr lang="ru-RU" sz="1800" b="0" dirty="0" smtClean="0">
              <a:latin typeface="Times New Roman" pitchFamily="18" charset="0"/>
            </a:rPr>
            <a:t>15,6 млн.рублей на содержание ЦД «Сибирь»</a:t>
          </a:r>
          <a:endParaRPr lang="ru-RU" sz="1800" dirty="0"/>
        </a:p>
      </dgm:t>
    </dgm:pt>
    <dgm:pt modelId="{C9F129BF-D115-4166-A6DA-6CB485406282}" type="parTrans" cxnId="{E87758D1-584D-474A-92D6-8C537298D4C2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79F31047-D5AC-4A1B-BAFC-0DF1F8135CD2}" type="sibTrans" cxnId="{E87758D1-584D-474A-92D6-8C537298D4C2}">
      <dgm:prSet/>
      <dgm:spPr/>
      <dgm:t>
        <a:bodyPr/>
        <a:lstStyle/>
        <a:p>
          <a:endParaRPr lang="ru-RU"/>
        </a:p>
      </dgm:t>
    </dgm:pt>
    <dgm:pt modelId="{DE14B07B-9CE7-4766-8E7D-2C9C9604B65E}">
      <dgm:prSet phldrT="[Текст]"/>
      <dgm:spPr/>
      <dgm:t>
        <a:bodyPr/>
        <a:lstStyle/>
        <a:p>
          <a:r>
            <a:rPr lang="ru-RU" b="0" dirty="0" smtClean="0">
              <a:latin typeface="Times New Roman" pitchFamily="18" charset="0"/>
            </a:rPr>
            <a:t>0,3 млн.рублей на развитие инфраструктуры</a:t>
          </a:r>
          <a:endParaRPr lang="ru-RU" b="0" dirty="0">
            <a:latin typeface="Georgia" pitchFamily="18" charset="0"/>
          </a:endParaRPr>
        </a:p>
      </dgm:t>
    </dgm:pt>
    <dgm:pt modelId="{8D42053F-BC53-4A72-86FD-DA0A325DE51E}" type="parTrans" cxnId="{278A290B-A603-4864-BEB9-CD10DAA46E93}">
      <dgm:prSet/>
      <dgm:spPr/>
      <dgm:t>
        <a:bodyPr/>
        <a:lstStyle/>
        <a:p>
          <a:endParaRPr lang="ru-RU"/>
        </a:p>
      </dgm:t>
    </dgm:pt>
    <dgm:pt modelId="{385C939A-2D7C-4486-BD8A-AB1A0F2C0D18}" type="sibTrans" cxnId="{278A290B-A603-4864-BEB9-CD10DAA46E93}">
      <dgm:prSet/>
      <dgm:spPr/>
      <dgm:t>
        <a:bodyPr/>
        <a:lstStyle/>
        <a:p>
          <a:endParaRPr lang="ru-RU"/>
        </a:p>
      </dgm:t>
    </dgm:pt>
    <dgm:pt modelId="{E7FBF82C-0488-4633-9BD1-F627CB278958}" type="pres">
      <dgm:prSet presAssocID="{98F7CBF3-69FF-48D7-8D8F-5E1FC446A90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77D49AC-236B-4B28-ACD6-B9DCDD2F6514}" type="pres">
      <dgm:prSet presAssocID="{438876EA-ED60-4597-B0C5-41A40A504DC6}" presName="hierRoot1" presStyleCnt="0"/>
      <dgm:spPr/>
      <dgm:t>
        <a:bodyPr/>
        <a:lstStyle/>
        <a:p>
          <a:endParaRPr lang="ru-RU"/>
        </a:p>
      </dgm:t>
    </dgm:pt>
    <dgm:pt modelId="{F4541425-2B3E-46DC-A80D-7CAA37A2AB7D}" type="pres">
      <dgm:prSet presAssocID="{438876EA-ED60-4597-B0C5-41A40A504DC6}" presName="composite" presStyleCnt="0"/>
      <dgm:spPr/>
      <dgm:t>
        <a:bodyPr/>
        <a:lstStyle/>
        <a:p>
          <a:endParaRPr lang="ru-RU"/>
        </a:p>
      </dgm:t>
    </dgm:pt>
    <dgm:pt modelId="{459440E8-BCF6-41A6-AD52-52848831A4DB}" type="pres">
      <dgm:prSet presAssocID="{438876EA-ED60-4597-B0C5-41A40A504DC6}" presName="background" presStyleLbl="node0" presStyleIdx="0" presStyleCnt="2"/>
      <dgm:spPr/>
      <dgm:t>
        <a:bodyPr/>
        <a:lstStyle/>
        <a:p>
          <a:endParaRPr lang="ru-RU"/>
        </a:p>
      </dgm:t>
    </dgm:pt>
    <dgm:pt modelId="{FD89DE8E-F365-4FAB-9DBF-7E590337976A}" type="pres">
      <dgm:prSet presAssocID="{438876EA-ED60-4597-B0C5-41A40A504DC6}" presName="text" presStyleLbl="fgAcc0" presStyleIdx="0" presStyleCnt="2" custScaleX="296052" custScaleY="126516" custLinFactNeighborX="87490" custLinFactNeighborY="-937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E09B48-728D-49D3-91CF-4B8C9DF30EA5}" type="pres">
      <dgm:prSet presAssocID="{438876EA-ED60-4597-B0C5-41A40A504DC6}" presName="hierChild2" presStyleCnt="0"/>
      <dgm:spPr/>
      <dgm:t>
        <a:bodyPr/>
        <a:lstStyle/>
        <a:p>
          <a:endParaRPr lang="ru-RU"/>
        </a:p>
      </dgm:t>
    </dgm:pt>
    <dgm:pt modelId="{517F9E0A-1B87-4DB6-9728-4FD66E54FB55}" type="pres">
      <dgm:prSet presAssocID="{AEA91ABC-4283-4FDF-B7DD-A36A7AAFCF84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AA0A2DC-D5DD-4F67-991B-663099E387C8}" type="pres">
      <dgm:prSet presAssocID="{978DF937-511A-4634-9616-C6AB7CB04EF9}" presName="hierRoot2" presStyleCnt="0"/>
      <dgm:spPr/>
      <dgm:t>
        <a:bodyPr/>
        <a:lstStyle/>
        <a:p>
          <a:endParaRPr lang="ru-RU"/>
        </a:p>
      </dgm:t>
    </dgm:pt>
    <dgm:pt modelId="{80FBE004-49CA-443B-8C16-B0F1E75544AF}" type="pres">
      <dgm:prSet presAssocID="{978DF937-511A-4634-9616-C6AB7CB04EF9}" presName="composite2" presStyleCnt="0"/>
      <dgm:spPr/>
      <dgm:t>
        <a:bodyPr/>
        <a:lstStyle/>
        <a:p>
          <a:endParaRPr lang="ru-RU"/>
        </a:p>
      </dgm:t>
    </dgm:pt>
    <dgm:pt modelId="{BC6213B4-2B04-4C4B-B8D7-3B618A3B6053}" type="pres">
      <dgm:prSet presAssocID="{978DF937-511A-4634-9616-C6AB7CB04EF9}" presName="background2" presStyleLbl="node2" presStyleIdx="0" presStyleCnt="2"/>
      <dgm:spPr/>
      <dgm:t>
        <a:bodyPr/>
        <a:lstStyle/>
        <a:p>
          <a:endParaRPr lang="ru-RU"/>
        </a:p>
      </dgm:t>
    </dgm:pt>
    <dgm:pt modelId="{8E29C15D-BC0F-406A-B866-91C3C2FF78C3}" type="pres">
      <dgm:prSet presAssocID="{978DF937-511A-4634-9616-C6AB7CB04EF9}" presName="text2" presStyleLbl="fgAcc2" presStyleIdx="0" presStyleCnt="2" custScaleX="236564" custScaleY="117988" custLinFactY="-10263" custLinFactNeighborX="1552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F69C4C-8D03-44A6-BA0F-39D9BA59A401}" type="pres">
      <dgm:prSet presAssocID="{978DF937-511A-4634-9616-C6AB7CB04EF9}" presName="hierChild3" presStyleCnt="0"/>
      <dgm:spPr/>
      <dgm:t>
        <a:bodyPr/>
        <a:lstStyle/>
        <a:p>
          <a:endParaRPr lang="ru-RU"/>
        </a:p>
      </dgm:t>
    </dgm:pt>
    <dgm:pt modelId="{A0973DC3-FA72-412A-A7D2-EA550CF793DB}" type="pres">
      <dgm:prSet presAssocID="{6BAC165F-DF00-4255-893E-81FDF67E8EAB}" presName="Name17" presStyleLbl="parChTrans1D3" presStyleIdx="0" presStyleCnt="1"/>
      <dgm:spPr/>
      <dgm:t>
        <a:bodyPr/>
        <a:lstStyle/>
        <a:p>
          <a:endParaRPr lang="ru-RU"/>
        </a:p>
      </dgm:t>
    </dgm:pt>
    <dgm:pt modelId="{793994E6-7A33-47E4-9C9F-377880073AAD}" type="pres">
      <dgm:prSet presAssocID="{DA3FBA48-5DA1-4503-AB0A-16E3A8C61B1D}" presName="hierRoot3" presStyleCnt="0"/>
      <dgm:spPr/>
      <dgm:t>
        <a:bodyPr/>
        <a:lstStyle/>
        <a:p>
          <a:endParaRPr lang="ru-RU"/>
        </a:p>
      </dgm:t>
    </dgm:pt>
    <dgm:pt modelId="{7C4A1771-04AE-492F-B06E-73DE812E80DC}" type="pres">
      <dgm:prSet presAssocID="{DA3FBA48-5DA1-4503-AB0A-16E3A8C61B1D}" presName="composite3" presStyleCnt="0"/>
      <dgm:spPr/>
      <dgm:t>
        <a:bodyPr/>
        <a:lstStyle/>
        <a:p>
          <a:endParaRPr lang="ru-RU"/>
        </a:p>
      </dgm:t>
    </dgm:pt>
    <dgm:pt modelId="{E1088CCC-4B24-47A2-B5AA-79C57CF78F8C}" type="pres">
      <dgm:prSet presAssocID="{DA3FBA48-5DA1-4503-AB0A-16E3A8C61B1D}" presName="background3" presStyleLbl="node3" presStyleIdx="0" presStyleCnt="1"/>
      <dgm:spPr/>
      <dgm:t>
        <a:bodyPr/>
        <a:lstStyle/>
        <a:p>
          <a:endParaRPr lang="ru-RU"/>
        </a:p>
      </dgm:t>
    </dgm:pt>
    <dgm:pt modelId="{EE6AD009-E7C6-45EE-8D54-B3B425DEADC9}" type="pres">
      <dgm:prSet presAssocID="{DA3FBA48-5DA1-4503-AB0A-16E3A8C61B1D}" presName="text3" presStyleLbl="fgAcc3" presStyleIdx="0" presStyleCnt="1" custScaleX="220601" custScaleY="131551" custLinFactNeighborX="12021" custLinFactNeighborY="172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7A2B66-E023-4BFD-B012-3E0DB3066DCA}" type="pres">
      <dgm:prSet presAssocID="{DA3FBA48-5DA1-4503-AB0A-16E3A8C61B1D}" presName="hierChild4" presStyleCnt="0"/>
      <dgm:spPr/>
      <dgm:t>
        <a:bodyPr/>
        <a:lstStyle/>
        <a:p>
          <a:endParaRPr lang="ru-RU"/>
        </a:p>
      </dgm:t>
    </dgm:pt>
    <dgm:pt modelId="{6305D2AF-882C-4B0A-B92E-CD9A8C2F9C8D}" type="pres">
      <dgm:prSet presAssocID="{C9F129BF-D115-4166-A6DA-6CB48540628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533F46B8-F415-417A-AB0C-B11B829AF06E}" type="pres">
      <dgm:prSet presAssocID="{93D1E9FE-5FF0-4A7B-AB1B-4852AC6B3A07}" presName="hierRoot2" presStyleCnt="0"/>
      <dgm:spPr/>
      <dgm:t>
        <a:bodyPr/>
        <a:lstStyle/>
        <a:p>
          <a:endParaRPr lang="ru-RU"/>
        </a:p>
      </dgm:t>
    </dgm:pt>
    <dgm:pt modelId="{F0A99656-56B8-4CFC-8038-C38FD353E116}" type="pres">
      <dgm:prSet presAssocID="{93D1E9FE-5FF0-4A7B-AB1B-4852AC6B3A07}" presName="composite2" presStyleCnt="0"/>
      <dgm:spPr/>
      <dgm:t>
        <a:bodyPr/>
        <a:lstStyle/>
        <a:p>
          <a:endParaRPr lang="ru-RU"/>
        </a:p>
      </dgm:t>
    </dgm:pt>
    <dgm:pt modelId="{47538F85-21F0-4893-A1ED-B14AB799E1D5}" type="pres">
      <dgm:prSet presAssocID="{93D1E9FE-5FF0-4A7B-AB1B-4852AC6B3A07}" presName="background2" presStyleLbl="node2" presStyleIdx="1" presStyleCnt="2"/>
      <dgm:spPr/>
      <dgm:t>
        <a:bodyPr/>
        <a:lstStyle/>
        <a:p>
          <a:endParaRPr lang="ru-RU"/>
        </a:p>
      </dgm:t>
    </dgm:pt>
    <dgm:pt modelId="{60592A3E-1F20-4EFF-83E5-42D6E586E5F5}" type="pres">
      <dgm:prSet presAssocID="{93D1E9FE-5FF0-4A7B-AB1B-4852AC6B3A07}" presName="text2" presStyleLbl="fgAcc2" presStyleIdx="1" presStyleCnt="2" custScaleX="211605" custScaleY="117601" custLinFactX="20590" custLinFactY="-10263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22AD10-39FE-4DBF-A592-6EE7E8312980}" type="pres">
      <dgm:prSet presAssocID="{93D1E9FE-5FF0-4A7B-AB1B-4852AC6B3A07}" presName="hierChild3" presStyleCnt="0"/>
      <dgm:spPr/>
      <dgm:t>
        <a:bodyPr/>
        <a:lstStyle/>
        <a:p>
          <a:endParaRPr lang="ru-RU"/>
        </a:p>
      </dgm:t>
    </dgm:pt>
    <dgm:pt modelId="{8A3A7E06-3229-43FD-A763-FE24C52B038E}" type="pres">
      <dgm:prSet presAssocID="{DE14B07B-9CE7-4766-8E7D-2C9C9604B65E}" presName="hierRoot1" presStyleCnt="0"/>
      <dgm:spPr/>
    </dgm:pt>
    <dgm:pt modelId="{D42F7B09-5663-4579-8DFE-FEF13E956624}" type="pres">
      <dgm:prSet presAssocID="{DE14B07B-9CE7-4766-8E7D-2C9C9604B65E}" presName="composite" presStyleCnt="0"/>
      <dgm:spPr/>
    </dgm:pt>
    <dgm:pt modelId="{02F56202-246C-461D-ABBF-9C152588A02E}" type="pres">
      <dgm:prSet presAssocID="{DE14B07B-9CE7-4766-8E7D-2C9C9604B65E}" presName="background" presStyleLbl="node0" presStyleIdx="1" presStyleCnt="2"/>
      <dgm:spPr/>
    </dgm:pt>
    <dgm:pt modelId="{63240557-A996-4C9A-B3BD-D408DF6718C0}" type="pres">
      <dgm:prSet presAssocID="{DE14B07B-9CE7-4766-8E7D-2C9C9604B65E}" presName="text" presStyleLbl="fgAcc0" presStyleIdx="1" presStyleCnt="2" custScaleX="196655" custScaleY="117988" custLinFactX="-72325" custLinFactY="100000" custLinFactNeighborX="-100000" custLinFactNeighborY="1091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42E38B-5C0F-4700-9FAE-13C9C9367CD9}" type="pres">
      <dgm:prSet presAssocID="{DE14B07B-9CE7-4766-8E7D-2C9C9604B65E}" presName="hierChild2" presStyleCnt="0"/>
      <dgm:spPr/>
    </dgm:pt>
  </dgm:ptLst>
  <dgm:cxnLst>
    <dgm:cxn modelId="{278A290B-A603-4864-BEB9-CD10DAA46E93}" srcId="{98F7CBF3-69FF-48D7-8D8F-5E1FC446A900}" destId="{DE14B07B-9CE7-4766-8E7D-2C9C9604B65E}" srcOrd="1" destOrd="0" parTransId="{8D42053F-BC53-4A72-86FD-DA0A325DE51E}" sibTransId="{385C939A-2D7C-4486-BD8A-AB1A0F2C0D18}"/>
    <dgm:cxn modelId="{8A404938-F53E-40B0-B84C-B293EF4B3D47}" type="presOf" srcId="{6BAC165F-DF00-4255-893E-81FDF67E8EAB}" destId="{A0973DC3-FA72-412A-A7D2-EA550CF793DB}" srcOrd="0" destOrd="0" presId="urn:microsoft.com/office/officeart/2005/8/layout/hierarchy1"/>
    <dgm:cxn modelId="{4A10CFEB-1195-45F9-BA0C-07EFA412AD02}" type="presOf" srcId="{438876EA-ED60-4597-B0C5-41A40A504DC6}" destId="{FD89DE8E-F365-4FAB-9DBF-7E590337976A}" srcOrd="0" destOrd="0" presId="urn:microsoft.com/office/officeart/2005/8/layout/hierarchy1"/>
    <dgm:cxn modelId="{30A5CF6A-2884-4121-84BF-6B2A23D1646E}" type="presOf" srcId="{98F7CBF3-69FF-48D7-8D8F-5E1FC446A900}" destId="{E7FBF82C-0488-4633-9BD1-F627CB278958}" srcOrd="0" destOrd="0" presId="urn:microsoft.com/office/officeart/2005/8/layout/hierarchy1"/>
    <dgm:cxn modelId="{647D70A7-93B2-44BC-91D1-88837FDD0F2A}" type="presOf" srcId="{978DF937-511A-4634-9616-C6AB7CB04EF9}" destId="{8E29C15D-BC0F-406A-B866-91C3C2FF78C3}" srcOrd="0" destOrd="0" presId="urn:microsoft.com/office/officeart/2005/8/layout/hierarchy1"/>
    <dgm:cxn modelId="{C8411CF1-8611-4C6B-8152-ABE58EC09BD2}" type="presOf" srcId="{AEA91ABC-4283-4FDF-B7DD-A36A7AAFCF84}" destId="{517F9E0A-1B87-4DB6-9728-4FD66E54FB55}" srcOrd="0" destOrd="0" presId="urn:microsoft.com/office/officeart/2005/8/layout/hierarchy1"/>
    <dgm:cxn modelId="{E87758D1-584D-474A-92D6-8C537298D4C2}" srcId="{438876EA-ED60-4597-B0C5-41A40A504DC6}" destId="{93D1E9FE-5FF0-4A7B-AB1B-4852AC6B3A07}" srcOrd="1" destOrd="0" parTransId="{C9F129BF-D115-4166-A6DA-6CB485406282}" sibTransId="{79F31047-D5AC-4A1B-BAFC-0DF1F8135CD2}"/>
    <dgm:cxn modelId="{E070EE1E-DDCA-4AAD-A774-C48DA6EC0D71}" type="presOf" srcId="{DE14B07B-9CE7-4766-8E7D-2C9C9604B65E}" destId="{63240557-A996-4C9A-B3BD-D408DF6718C0}" srcOrd="0" destOrd="0" presId="urn:microsoft.com/office/officeart/2005/8/layout/hierarchy1"/>
    <dgm:cxn modelId="{E54A9AA3-2994-405B-81D0-3B883D6015DE}" srcId="{978DF937-511A-4634-9616-C6AB7CB04EF9}" destId="{DA3FBA48-5DA1-4503-AB0A-16E3A8C61B1D}" srcOrd="0" destOrd="0" parTransId="{6BAC165F-DF00-4255-893E-81FDF67E8EAB}" sibTransId="{DC7E240D-EA73-4D68-87ED-7B9BC71CF5BD}"/>
    <dgm:cxn modelId="{DD762C1F-35DF-42D7-8BFB-807855D21A04}" type="presOf" srcId="{C9F129BF-D115-4166-A6DA-6CB485406282}" destId="{6305D2AF-882C-4B0A-B92E-CD9A8C2F9C8D}" srcOrd="0" destOrd="0" presId="urn:microsoft.com/office/officeart/2005/8/layout/hierarchy1"/>
    <dgm:cxn modelId="{B37723F2-E7BC-4162-AB7B-56B36870F4AC}" type="presOf" srcId="{93D1E9FE-5FF0-4A7B-AB1B-4852AC6B3A07}" destId="{60592A3E-1F20-4EFF-83E5-42D6E586E5F5}" srcOrd="0" destOrd="0" presId="urn:microsoft.com/office/officeart/2005/8/layout/hierarchy1"/>
    <dgm:cxn modelId="{5312B342-BBA7-4BCB-9652-BA0D2E7C6A32}" srcId="{98F7CBF3-69FF-48D7-8D8F-5E1FC446A900}" destId="{438876EA-ED60-4597-B0C5-41A40A504DC6}" srcOrd="0" destOrd="0" parTransId="{EFFCDBC4-EC2B-43A9-8626-EEBE3EF8BC1A}" sibTransId="{C7418D2E-692A-41AE-ADD1-11C2BABF8536}"/>
    <dgm:cxn modelId="{8CFB872A-7005-415F-86DC-341DFB19DB73}" type="presOf" srcId="{DA3FBA48-5DA1-4503-AB0A-16E3A8C61B1D}" destId="{EE6AD009-E7C6-45EE-8D54-B3B425DEADC9}" srcOrd="0" destOrd="0" presId="urn:microsoft.com/office/officeart/2005/8/layout/hierarchy1"/>
    <dgm:cxn modelId="{615A55C2-6676-400F-80F5-8EF5DE88026D}" srcId="{438876EA-ED60-4597-B0C5-41A40A504DC6}" destId="{978DF937-511A-4634-9616-C6AB7CB04EF9}" srcOrd="0" destOrd="0" parTransId="{AEA91ABC-4283-4FDF-B7DD-A36A7AAFCF84}" sibTransId="{292914DA-E2BF-46EE-9B9A-7F4D4C986F8C}"/>
    <dgm:cxn modelId="{3262B0BC-60B4-4BE1-87DC-8AE663B29B39}" type="presParOf" srcId="{E7FBF82C-0488-4633-9BD1-F627CB278958}" destId="{A77D49AC-236B-4B28-ACD6-B9DCDD2F6514}" srcOrd="0" destOrd="0" presId="urn:microsoft.com/office/officeart/2005/8/layout/hierarchy1"/>
    <dgm:cxn modelId="{534D83B6-F071-4765-A78B-535949A7F15D}" type="presParOf" srcId="{A77D49AC-236B-4B28-ACD6-B9DCDD2F6514}" destId="{F4541425-2B3E-46DC-A80D-7CAA37A2AB7D}" srcOrd="0" destOrd="0" presId="urn:microsoft.com/office/officeart/2005/8/layout/hierarchy1"/>
    <dgm:cxn modelId="{4AAF74D8-874A-4B92-B469-903993DAD73E}" type="presParOf" srcId="{F4541425-2B3E-46DC-A80D-7CAA37A2AB7D}" destId="{459440E8-BCF6-41A6-AD52-52848831A4DB}" srcOrd="0" destOrd="0" presId="urn:microsoft.com/office/officeart/2005/8/layout/hierarchy1"/>
    <dgm:cxn modelId="{F1B26D38-D3AD-40BB-8ACA-9018CC393462}" type="presParOf" srcId="{F4541425-2B3E-46DC-A80D-7CAA37A2AB7D}" destId="{FD89DE8E-F365-4FAB-9DBF-7E590337976A}" srcOrd="1" destOrd="0" presId="urn:microsoft.com/office/officeart/2005/8/layout/hierarchy1"/>
    <dgm:cxn modelId="{EC503B9A-F9BC-44A4-AA9C-169D2ECAC12E}" type="presParOf" srcId="{A77D49AC-236B-4B28-ACD6-B9DCDD2F6514}" destId="{0DE09B48-728D-49D3-91CF-4B8C9DF30EA5}" srcOrd="1" destOrd="0" presId="urn:microsoft.com/office/officeart/2005/8/layout/hierarchy1"/>
    <dgm:cxn modelId="{3781AC19-29F6-4685-B973-68511F1C736F}" type="presParOf" srcId="{0DE09B48-728D-49D3-91CF-4B8C9DF30EA5}" destId="{517F9E0A-1B87-4DB6-9728-4FD66E54FB55}" srcOrd="0" destOrd="0" presId="urn:microsoft.com/office/officeart/2005/8/layout/hierarchy1"/>
    <dgm:cxn modelId="{31805A60-492C-495A-82B8-8A7EA6D22E0D}" type="presParOf" srcId="{0DE09B48-728D-49D3-91CF-4B8C9DF30EA5}" destId="{5AA0A2DC-D5DD-4F67-991B-663099E387C8}" srcOrd="1" destOrd="0" presId="urn:microsoft.com/office/officeart/2005/8/layout/hierarchy1"/>
    <dgm:cxn modelId="{568ED618-47B9-4C17-A291-48380AAB6BED}" type="presParOf" srcId="{5AA0A2DC-D5DD-4F67-991B-663099E387C8}" destId="{80FBE004-49CA-443B-8C16-B0F1E75544AF}" srcOrd="0" destOrd="0" presId="urn:microsoft.com/office/officeart/2005/8/layout/hierarchy1"/>
    <dgm:cxn modelId="{94AAE98A-B34B-4481-A307-9F4C9C6FD503}" type="presParOf" srcId="{80FBE004-49CA-443B-8C16-B0F1E75544AF}" destId="{BC6213B4-2B04-4C4B-B8D7-3B618A3B6053}" srcOrd="0" destOrd="0" presId="urn:microsoft.com/office/officeart/2005/8/layout/hierarchy1"/>
    <dgm:cxn modelId="{3B365D9A-FFAC-4F65-8D13-661654C8E3C3}" type="presParOf" srcId="{80FBE004-49CA-443B-8C16-B0F1E75544AF}" destId="{8E29C15D-BC0F-406A-B866-91C3C2FF78C3}" srcOrd="1" destOrd="0" presId="urn:microsoft.com/office/officeart/2005/8/layout/hierarchy1"/>
    <dgm:cxn modelId="{800443A7-185D-429C-932F-11A4EF72C41E}" type="presParOf" srcId="{5AA0A2DC-D5DD-4F67-991B-663099E387C8}" destId="{5AF69C4C-8D03-44A6-BA0F-39D9BA59A401}" srcOrd="1" destOrd="0" presId="urn:microsoft.com/office/officeart/2005/8/layout/hierarchy1"/>
    <dgm:cxn modelId="{08C3F7E3-0130-441B-B864-BFD52B5E7BEF}" type="presParOf" srcId="{5AF69C4C-8D03-44A6-BA0F-39D9BA59A401}" destId="{A0973DC3-FA72-412A-A7D2-EA550CF793DB}" srcOrd="0" destOrd="0" presId="urn:microsoft.com/office/officeart/2005/8/layout/hierarchy1"/>
    <dgm:cxn modelId="{7D0BE532-5E3B-42DB-B256-2E6A6BBD35C1}" type="presParOf" srcId="{5AF69C4C-8D03-44A6-BA0F-39D9BA59A401}" destId="{793994E6-7A33-47E4-9C9F-377880073AAD}" srcOrd="1" destOrd="0" presId="urn:microsoft.com/office/officeart/2005/8/layout/hierarchy1"/>
    <dgm:cxn modelId="{5084F5DB-0E39-42A7-8FE5-0FB0BFD12BF1}" type="presParOf" srcId="{793994E6-7A33-47E4-9C9F-377880073AAD}" destId="{7C4A1771-04AE-492F-B06E-73DE812E80DC}" srcOrd="0" destOrd="0" presId="urn:microsoft.com/office/officeart/2005/8/layout/hierarchy1"/>
    <dgm:cxn modelId="{44D9A5F4-F5B3-4282-9FF5-3643B97F16EE}" type="presParOf" srcId="{7C4A1771-04AE-492F-B06E-73DE812E80DC}" destId="{E1088CCC-4B24-47A2-B5AA-79C57CF78F8C}" srcOrd="0" destOrd="0" presId="urn:microsoft.com/office/officeart/2005/8/layout/hierarchy1"/>
    <dgm:cxn modelId="{AFE4148C-80CF-4AF6-BBC4-FF232BAD4A78}" type="presParOf" srcId="{7C4A1771-04AE-492F-B06E-73DE812E80DC}" destId="{EE6AD009-E7C6-45EE-8D54-B3B425DEADC9}" srcOrd="1" destOrd="0" presId="urn:microsoft.com/office/officeart/2005/8/layout/hierarchy1"/>
    <dgm:cxn modelId="{63DACFB8-ED89-435F-A4DA-5AAE8B1B85C2}" type="presParOf" srcId="{793994E6-7A33-47E4-9C9F-377880073AAD}" destId="{E57A2B66-E023-4BFD-B012-3E0DB3066DCA}" srcOrd="1" destOrd="0" presId="urn:microsoft.com/office/officeart/2005/8/layout/hierarchy1"/>
    <dgm:cxn modelId="{A4F00B2E-64CF-4958-BC90-540609BADFCE}" type="presParOf" srcId="{0DE09B48-728D-49D3-91CF-4B8C9DF30EA5}" destId="{6305D2AF-882C-4B0A-B92E-CD9A8C2F9C8D}" srcOrd="2" destOrd="0" presId="urn:microsoft.com/office/officeart/2005/8/layout/hierarchy1"/>
    <dgm:cxn modelId="{02BEDEFE-E299-4D1A-9262-1DB628EEC688}" type="presParOf" srcId="{0DE09B48-728D-49D3-91CF-4B8C9DF30EA5}" destId="{533F46B8-F415-417A-AB0C-B11B829AF06E}" srcOrd="3" destOrd="0" presId="urn:microsoft.com/office/officeart/2005/8/layout/hierarchy1"/>
    <dgm:cxn modelId="{9D653F1D-5D32-434A-9E46-6705649A6908}" type="presParOf" srcId="{533F46B8-F415-417A-AB0C-B11B829AF06E}" destId="{F0A99656-56B8-4CFC-8038-C38FD353E116}" srcOrd="0" destOrd="0" presId="urn:microsoft.com/office/officeart/2005/8/layout/hierarchy1"/>
    <dgm:cxn modelId="{103B7CDB-A969-4F3D-BBCA-1B38B94B6CDF}" type="presParOf" srcId="{F0A99656-56B8-4CFC-8038-C38FD353E116}" destId="{47538F85-21F0-4893-A1ED-B14AB799E1D5}" srcOrd="0" destOrd="0" presId="urn:microsoft.com/office/officeart/2005/8/layout/hierarchy1"/>
    <dgm:cxn modelId="{29A1872F-2617-427C-93E5-308800A84F86}" type="presParOf" srcId="{F0A99656-56B8-4CFC-8038-C38FD353E116}" destId="{60592A3E-1F20-4EFF-83E5-42D6E586E5F5}" srcOrd="1" destOrd="0" presId="urn:microsoft.com/office/officeart/2005/8/layout/hierarchy1"/>
    <dgm:cxn modelId="{BEF19298-128E-4580-BAFB-4FEC38114765}" type="presParOf" srcId="{533F46B8-F415-417A-AB0C-B11B829AF06E}" destId="{7322AD10-39FE-4DBF-A592-6EE7E8312980}" srcOrd="1" destOrd="0" presId="urn:microsoft.com/office/officeart/2005/8/layout/hierarchy1"/>
    <dgm:cxn modelId="{28A870A7-DC84-414C-90A6-3EDE94916D29}" type="presParOf" srcId="{E7FBF82C-0488-4633-9BD1-F627CB278958}" destId="{8A3A7E06-3229-43FD-A763-FE24C52B038E}" srcOrd="1" destOrd="0" presId="urn:microsoft.com/office/officeart/2005/8/layout/hierarchy1"/>
    <dgm:cxn modelId="{7A9D57E8-0D40-4BF6-AFCB-0A9DE17BE3A7}" type="presParOf" srcId="{8A3A7E06-3229-43FD-A763-FE24C52B038E}" destId="{D42F7B09-5663-4579-8DFE-FEF13E956624}" srcOrd="0" destOrd="0" presId="urn:microsoft.com/office/officeart/2005/8/layout/hierarchy1"/>
    <dgm:cxn modelId="{FD463F18-32C8-45D7-A5A5-D607408D21AE}" type="presParOf" srcId="{D42F7B09-5663-4579-8DFE-FEF13E956624}" destId="{02F56202-246C-461D-ABBF-9C152588A02E}" srcOrd="0" destOrd="0" presId="urn:microsoft.com/office/officeart/2005/8/layout/hierarchy1"/>
    <dgm:cxn modelId="{2FE348C5-C5D6-4FE6-989A-411A999F51FF}" type="presParOf" srcId="{D42F7B09-5663-4579-8DFE-FEF13E956624}" destId="{63240557-A996-4C9A-B3BD-D408DF6718C0}" srcOrd="1" destOrd="0" presId="urn:microsoft.com/office/officeart/2005/8/layout/hierarchy1"/>
    <dgm:cxn modelId="{87BFDD47-FB2C-4A77-9154-7CA0E2B0DBBE}" type="presParOf" srcId="{8A3A7E06-3229-43FD-A763-FE24C52B038E}" destId="{9E42E38B-5C0F-4700-9FAE-13C9C9367CD9}" srcOrd="1" destOrd="0" presId="urn:microsoft.com/office/officeart/2005/8/layout/hierarchy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704A63-1406-4038-BCE1-9E71F05FBA0F}" type="doc">
      <dgm:prSet loTypeId="urn:microsoft.com/office/officeart/2005/8/layout/radial5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B8377F0-C176-4BE1-97CF-3A9D5FA409A3}">
      <dgm:prSet phldrT="[Текст]" custT="1"/>
      <dgm:spPr/>
      <dgm:t>
        <a:bodyPr/>
        <a:lstStyle/>
        <a:p>
          <a:r>
            <a:rPr lang="ru-RU" sz="3600" baseline="0" dirty="0" smtClean="0">
              <a:solidFill>
                <a:schemeClr val="tx1"/>
              </a:solidFill>
              <a:latin typeface="Georgia" pitchFamily="18" charset="0"/>
            </a:rPr>
            <a:t>ЖКХ</a:t>
          </a:r>
        </a:p>
        <a:p>
          <a:r>
            <a:rPr lang="ru-RU" sz="2800" baseline="0" dirty="0" smtClean="0">
              <a:solidFill>
                <a:schemeClr val="tx1"/>
              </a:solidFill>
              <a:latin typeface="Georgia" pitchFamily="18" charset="0"/>
            </a:rPr>
            <a:t>65,6</a:t>
          </a:r>
          <a:endParaRPr lang="ru-RU" sz="28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1820731F-C182-4F99-AC0D-E7B20786A4A3}" type="parTrans" cxnId="{8DD5966F-F83E-4831-AAA3-6F9E2E8FC351}">
      <dgm:prSet/>
      <dgm:spPr/>
      <dgm:t>
        <a:bodyPr/>
        <a:lstStyle/>
        <a:p>
          <a:endParaRPr lang="ru-RU"/>
        </a:p>
      </dgm:t>
    </dgm:pt>
    <dgm:pt modelId="{9F93372D-AFEF-4D38-8B58-5E3BA0E4F5F9}" type="sibTrans" cxnId="{8DD5966F-F83E-4831-AAA3-6F9E2E8FC351}">
      <dgm:prSet/>
      <dgm:spPr/>
      <dgm:t>
        <a:bodyPr/>
        <a:lstStyle/>
        <a:p>
          <a:endParaRPr lang="ru-RU"/>
        </a:p>
      </dgm:t>
    </dgm:pt>
    <dgm:pt modelId="{1359251F-2AD4-4DA8-A149-8A57C43BE21B}">
      <dgm:prSet phldrT="[Текст]" custT="1"/>
      <dgm:spPr/>
      <dgm:t>
        <a:bodyPr/>
        <a:lstStyle/>
        <a:p>
          <a:r>
            <a:rPr lang="ru-RU" sz="1800" baseline="0" dirty="0" smtClean="0">
              <a:solidFill>
                <a:schemeClr val="tx1"/>
              </a:solidFill>
              <a:latin typeface="Georgia" pitchFamily="18" charset="0"/>
            </a:rPr>
            <a:t>«Охрана окружающей среды»</a:t>
          </a:r>
        </a:p>
        <a:p>
          <a:r>
            <a:rPr lang="ru-RU" sz="1800" b="1" baseline="0" dirty="0" smtClean="0">
              <a:solidFill>
                <a:schemeClr val="tx1"/>
              </a:solidFill>
              <a:latin typeface="Georgia" pitchFamily="18" charset="0"/>
            </a:rPr>
            <a:t>1,4</a:t>
          </a:r>
          <a:endParaRPr lang="ru-RU" sz="1800" b="1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D57D76A8-47C0-414C-BD64-122BD70FBABD}" type="parTrans" cxnId="{E0F3E920-14EB-4840-8F2A-E20107161A67}">
      <dgm:prSet/>
      <dgm:spPr/>
      <dgm:t>
        <a:bodyPr/>
        <a:lstStyle/>
        <a:p>
          <a:endParaRPr lang="ru-RU"/>
        </a:p>
      </dgm:t>
    </dgm:pt>
    <dgm:pt modelId="{4CC9F9BA-F422-4F07-B094-AC50626CC59A}" type="sibTrans" cxnId="{E0F3E920-14EB-4840-8F2A-E20107161A67}">
      <dgm:prSet/>
      <dgm:spPr/>
      <dgm:t>
        <a:bodyPr/>
        <a:lstStyle/>
        <a:p>
          <a:endParaRPr lang="ru-RU"/>
        </a:p>
      </dgm:t>
    </dgm:pt>
    <dgm:pt modelId="{3DC8064D-4132-4EB7-8B4E-DA8E90116B65}">
      <dgm:prSet phldrT="[Текст]" custT="1"/>
      <dgm:spPr/>
      <dgm:t>
        <a:bodyPr/>
        <a:lstStyle/>
        <a:p>
          <a:r>
            <a:rPr lang="ru-RU" sz="2000" baseline="0" dirty="0" smtClean="0">
              <a:solidFill>
                <a:schemeClr val="tx1"/>
              </a:solidFill>
              <a:latin typeface="Georgia" pitchFamily="18" charset="0"/>
            </a:rPr>
            <a:t>«</a:t>
          </a:r>
          <a:r>
            <a:rPr lang="ru-RU" sz="2000" baseline="0" dirty="0" err="1" smtClean="0">
              <a:solidFill>
                <a:schemeClr val="tx1"/>
              </a:solidFill>
              <a:latin typeface="Georgia" pitchFamily="18" charset="0"/>
            </a:rPr>
            <a:t>Жилищно-коммуналь-ное</a:t>
          </a:r>
          <a:r>
            <a:rPr lang="ru-RU" sz="2000" baseline="0" dirty="0" smtClean="0">
              <a:solidFill>
                <a:schemeClr val="tx1"/>
              </a:solidFill>
              <a:latin typeface="Georgia" pitchFamily="18" charset="0"/>
            </a:rPr>
            <a:t> хозяйство»</a:t>
          </a:r>
        </a:p>
        <a:p>
          <a:r>
            <a:rPr lang="ru-RU" sz="1800" b="1" baseline="0" dirty="0" smtClean="0">
              <a:solidFill>
                <a:schemeClr val="tx1"/>
              </a:solidFill>
              <a:latin typeface="Georgia" pitchFamily="18" charset="0"/>
            </a:rPr>
            <a:t>35,7</a:t>
          </a:r>
          <a:endParaRPr lang="ru-RU" sz="1800" b="1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CB762D27-F467-4874-B2B5-BAAE76B6B1D4}" type="parTrans" cxnId="{DCF54CA9-8681-4FD2-9999-7E063A9934F4}">
      <dgm:prSet/>
      <dgm:spPr/>
      <dgm:t>
        <a:bodyPr/>
        <a:lstStyle/>
        <a:p>
          <a:endParaRPr lang="ru-RU"/>
        </a:p>
      </dgm:t>
    </dgm:pt>
    <dgm:pt modelId="{24CF4D21-ABA7-4257-A40A-F73867B07A02}" type="sibTrans" cxnId="{DCF54CA9-8681-4FD2-9999-7E063A9934F4}">
      <dgm:prSet/>
      <dgm:spPr/>
      <dgm:t>
        <a:bodyPr/>
        <a:lstStyle/>
        <a:p>
          <a:endParaRPr lang="ru-RU"/>
        </a:p>
      </dgm:t>
    </dgm:pt>
    <dgm:pt modelId="{BA0DE6F5-38C1-4496-B87F-3D52354CDC23}">
      <dgm:prSet phldrT="[Текст]" custT="1"/>
      <dgm:spPr/>
      <dgm:t>
        <a:bodyPr/>
        <a:lstStyle/>
        <a:p>
          <a:r>
            <a:rPr lang="ru-RU" sz="2000" baseline="0" dirty="0" smtClean="0">
              <a:solidFill>
                <a:schemeClr val="tx1"/>
              </a:solidFill>
              <a:latin typeface="Georgia" pitchFamily="18" charset="0"/>
            </a:rPr>
            <a:t>«Городские  дороги»</a:t>
          </a:r>
        </a:p>
        <a:p>
          <a:r>
            <a:rPr lang="ru-RU" sz="2000" baseline="0" dirty="0" smtClean="0">
              <a:solidFill>
                <a:schemeClr val="tx1"/>
              </a:solidFill>
              <a:latin typeface="Georgia" pitchFamily="18" charset="0"/>
            </a:rPr>
            <a:t>26,5</a:t>
          </a:r>
          <a:endParaRPr lang="ru-RU" sz="20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EF26ED35-5D89-4F2B-B7BE-F8AA1D5EAC5B}" type="parTrans" cxnId="{450DF738-B690-4653-947F-D8067B4A4D9B}">
      <dgm:prSet/>
      <dgm:spPr/>
      <dgm:t>
        <a:bodyPr/>
        <a:lstStyle/>
        <a:p>
          <a:endParaRPr lang="ru-RU"/>
        </a:p>
      </dgm:t>
    </dgm:pt>
    <dgm:pt modelId="{03FDCE9A-5FD1-4AC5-BC88-ED73AF1205D0}" type="sibTrans" cxnId="{450DF738-B690-4653-947F-D8067B4A4D9B}">
      <dgm:prSet/>
      <dgm:spPr/>
      <dgm:t>
        <a:bodyPr/>
        <a:lstStyle/>
        <a:p>
          <a:endParaRPr lang="ru-RU"/>
        </a:p>
      </dgm:t>
    </dgm:pt>
    <dgm:pt modelId="{CF8ACFAF-B1C8-40AF-9A2D-BD9E1DA5C2E2}">
      <dgm:prSet phldrT="[Текст]" custT="1"/>
      <dgm:spPr/>
      <dgm:t>
        <a:bodyPr/>
        <a:lstStyle/>
        <a:p>
          <a:r>
            <a:rPr lang="ru-RU" sz="1800" baseline="0" dirty="0" smtClean="0">
              <a:solidFill>
                <a:schemeClr val="tx1"/>
              </a:solidFill>
              <a:latin typeface="Georgia" pitchFamily="18" charset="0"/>
            </a:rPr>
            <a:t>«</a:t>
          </a:r>
          <a:r>
            <a:rPr lang="ru-RU" sz="1800" baseline="0" dirty="0" err="1" smtClean="0">
              <a:solidFill>
                <a:schemeClr val="tx1"/>
              </a:solidFill>
              <a:latin typeface="Georgia" pitchFamily="18" charset="0"/>
            </a:rPr>
            <a:t>Транспорт-ное</a:t>
          </a:r>
          <a:r>
            <a:rPr lang="ru-RU" sz="1800" baseline="0" dirty="0" smtClean="0">
              <a:solidFill>
                <a:schemeClr val="tx1"/>
              </a:solidFill>
              <a:latin typeface="Georgia" pitchFamily="18" charset="0"/>
            </a:rPr>
            <a:t> обслуживание населения»</a:t>
          </a:r>
        </a:p>
        <a:p>
          <a:r>
            <a:rPr lang="ru-RU" sz="1800" baseline="0" dirty="0" smtClean="0">
              <a:solidFill>
                <a:schemeClr val="tx1"/>
              </a:solidFill>
              <a:latin typeface="Georgia" pitchFamily="18" charset="0"/>
            </a:rPr>
            <a:t>2,0</a:t>
          </a:r>
          <a:endParaRPr lang="ru-RU" sz="18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27295162-A1EF-4A74-9E39-C3A8F8087243}" type="parTrans" cxnId="{404738FB-C782-42CB-A2EE-6D74B63DFA31}">
      <dgm:prSet/>
      <dgm:spPr/>
      <dgm:t>
        <a:bodyPr/>
        <a:lstStyle/>
        <a:p>
          <a:endParaRPr lang="ru-RU"/>
        </a:p>
      </dgm:t>
    </dgm:pt>
    <dgm:pt modelId="{CF548ACF-5F37-4AF9-A738-ECDF779D8271}" type="sibTrans" cxnId="{404738FB-C782-42CB-A2EE-6D74B63DFA31}">
      <dgm:prSet/>
      <dgm:spPr/>
      <dgm:t>
        <a:bodyPr/>
        <a:lstStyle/>
        <a:p>
          <a:endParaRPr lang="ru-RU"/>
        </a:p>
      </dgm:t>
    </dgm:pt>
    <dgm:pt modelId="{980B0158-DD38-4627-A8AD-65A011C82383}" type="pres">
      <dgm:prSet presAssocID="{61704A63-1406-4038-BCE1-9E71F05FBA0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54C5A1-D0C4-4C1A-88F8-B133109FF7F3}" type="pres">
      <dgm:prSet presAssocID="{5B8377F0-C176-4BE1-97CF-3A9D5FA409A3}" presName="centerShape" presStyleLbl="node0" presStyleIdx="0" presStyleCnt="1" custScaleX="123248" custScaleY="86382" custLinFactNeighborX="330" custLinFactNeighborY="5208"/>
      <dgm:spPr/>
      <dgm:t>
        <a:bodyPr/>
        <a:lstStyle/>
        <a:p>
          <a:endParaRPr lang="ru-RU"/>
        </a:p>
      </dgm:t>
    </dgm:pt>
    <dgm:pt modelId="{74B3CBC1-6A3C-426D-838A-793BE82FCA7B}" type="pres">
      <dgm:prSet presAssocID="{D57D76A8-47C0-414C-BD64-122BD70FBABD}" presName="parTrans" presStyleLbl="sibTrans2D1" presStyleIdx="0" presStyleCnt="4" custScaleX="130164" custLinFactNeighborX="-10599" custLinFactNeighborY="-27263"/>
      <dgm:spPr/>
      <dgm:t>
        <a:bodyPr/>
        <a:lstStyle/>
        <a:p>
          <a:endParaRPr lang="ru-RU"/>
        </a:p>
      </dgm:t>
    </dgm:pt>
    <dgm:pt modelId="{389CBD19-485B-4749-AB92-026EC0F0AB94}" type="pres">
      <dgm:prSet presAssocID="{D57D76A8-47C0-414C-BD64-122BD70FBABD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2E23B5E-A74B-4D24-9F29-2D7F3635D8C2}" type="pres">
      <dgm:prSet presAssocID="{1359251F-2AD4-4DA8-A149-8A57C43BE21B}" presName="node" presStyleLbl="node1" presStyleIdx="0" presStyleCnt="4" custScaleX="148445" custScaleY="99159" custRadScaleRad="97043" custRadScaleInc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6285E-9BE3-47A7-B59C-EE95B3D27E29}" type="pres">
      <dgm:prSet presAssocID="{CB762D27-F467-4874-B2B5-BAAE76B6B1D4}" presName="parTrans" presStyleLbl="sibTrans2D1" presStyleIdx="1" presStyleCnt="4" custAng="266565" custScaleX="162122" custScaleY="85786" custLinFactNeighborX="-1470" custLinFactNeighborY="-6980"/>
      <dgm:spPr/>
      <dgm:t>
        <a:bodyPr/>
        <a:lstStyle/>
        <a:p>
          <a:endParaRPr lang="ru-RU"/>
        </a:p>
      </dgm:t>
    </dgm:pt>
    <dgm:pt modelId="{1B1F01CC-FE73-4887-B272-DC253FF7E490}" type="pres">
      <dgm:prSet presAssocID="{CB762D27-F467-4874-B2B5-BAAE76B6B1D4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14E5B233-7D1F-4261-8079-828153E1729B}" type="pres">
      <dgm:prSet presAssocID="{3DC8064D-4132-4EB7-8B4E-DA8E90116B65}" presName="node" presStyleLbl="node1" presStyleIdx="1" presStyleCnt="4" custScaleX="150162" custScaleY="142755" custRadScaleRad="148571" custRadScaleInc="-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5F20A-D26F-4782-9C43-7BC9F1ADE920}" type="pres">
      <dgm:prSet presAssocID="{EF26ED35-5D89-4F2B-B7BE-F8AA1D5EAC5B}" presName="parTrans" presStyleLbl="sibTrans2D1" presStyleIdx="2" presStyleCnt="4" custScaleX="143552"/>
      <dgm:spPr/>
      <dgm:t>
        <a:bodyPr/>
        <a:lstStyle/>
        <a:p>
          <a:endParaRPr lang="ru-RU"/>
        </a:p>
      </dgm:t>
    </dgm:pt>
    <dgm:pt modelId="{0388579F-D8AC-4A39-A762-015FC63907C2}" type="pres">
      <dgm:prSet presAssocID="{EF26ED35-5D89-4F2B-B7BE-F8AA1D5EAC5B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27802B4E-1A0F-4E33-8855-F0017410CDA4}" type="pres">
      <dgm:prSet presAssocID="{BA0DE6F5-38C1-4496-B87F-3D52354CDC23}" presName="node" presStyleLbl="node1" presStyleIdx="2" presStyleCnt="4" custScaleX="164946" custRadScaleRad="99452" custRadScaleInc="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ACB95-1619-466F-908A-F4CA107FD28C}" type="pres">
      <dgm:prSet presAssocID="{27295162-A1EF-4A74-9E39-C3A8F8087243}" presName="parTrans" presStyleLbl="sibTrans2D1" presStyleIdx="3" presStyleCnt="4" custAng="21173380" custScaleX="145772" custScaleY="86463"/>
      <dgm:spPr/>
      <dgm:t>
        <a:bodyPr/>
        <a:lstStyle/>
        <a:p>
          <a:endParaRPr lang="ru-RU"/>
        </a:p>
      </dgm:t>
    </dgm:pt>
    <dgm:pt modelId="{76529D85-8E8E-40F4-846D-7F1F2D8E6EB9}" type="pres">
      <dgm:prSet presAssocID="{27295162-A1EF-4A74-9E39-C3A8F8087243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CB2708F6-D578-4774-9712-96ECB02E2BD6}" type="pres">
      <dgm:prSet presAssocID="{CF8ACFAF-B1C8-40AF-9A2D-BD9E1DA5C2E2}" presName="node" presStyleLbl="node1" presStyleIdx="3" presStyleCnt="4" custScaleX="141680" custScaleY="132454" custRadScaleRad="148805" custRadScaleInc="4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BEB9BC-9366-463A-9E53-2ECC22A2A12E}" type="presOf" srcId="{D57D76A8-47C0-414C-BD64-122BD70FBABD}" destId="{74B3CBC1-6A3C-426D-838A-793BE82FCA7B}" srcOrd="0" destOrd="0" presId="urn:microsoft.com/office/officeart/2005/8/layout/radial5"/>
    <dgm:cxn modelId="{DCF54CA9-8681-4FD2-9999-7E063A9934F4}" srcId="{5B8377F0-C176-4BE1-97CF-3A9D5FA409A3}" destId="{3DC8064D-4132-4EB7-8B4E-DA8E90116B65}" srcOrd="1" destOrd="0" parTransId="{CB762D27-F467-4874-B2B5-BAAE76B6B1D4}" sibTransId="{24CF4D21-ABA7-4257-A40A-F73867B07A02}"/>
    <dgm:cxn modelId="{FBE039CA-B27C-490B-BE79-F81125104374}" type="presOf" srcId="{D57D76A8-47C0-414C-BD64-122BD70FBABD}" destId="{389CBD19-485B-4749-AB92-026EC0F0AB94}" srcOrd="1" destOrd="0" presId="urn:microsoft.com/office/officeart/2005/8/layout/radial5"/>
    <dgm:cxn modelId="{E9D82E5B-1FC3-4840-967D-7DB6EB294BD1}" type="presOf" srcId="{CB762D27-F467-4874-B2B5-BAAE76B6B1D4}" destId="{1B1F01CC-FE73-4887-B272-DC253FF7E490}" srcOrd="1" destOrd="0" presId="urn:microsoft.com/office/officeart/2005/8/layout/radial5"/>
    <dgm:cxn modelId="{450DF738-B690-4653-947F-D8067B4A4D9B}" srcId="{5B8377F0-C176-4BE1-97CF-3A9D5FA409A3}" destId="{BA0DE6F5-38C1-4496-B87F-3D52354CDC23}" srcOrd="2" destOrd="0" parTransId="{EF26ED35-5D89-4F2B-B7BE-F8AA1D5EAC5B}" sibTransId="{03FDCE9A-5FD1-4AC5-BC88-ED73AF1205D0}"/>
    <dgm:cxn modelId="{73130522-BE94-43AB-929E-9A7642F1FF0E}" type="presOf" srcId="{27295162-A1EF-4A74-9E39-C3A8F8087243}" destId="{6CBACB95-1619-466F-908A-F4CA107FD28C}" srcOrd="0" destOrd="0" presId="urn:microsoft.com/office/officeart/2005/8/layout/radial5"/>
    <dgm:cxn modelId="{7C337179-0724-4B8F-807F-132739AC83EC}" type="presOf" srcId="{EF26ED35-5D89-4F2B-B7BE-F8AA1D5EAC5B}" destId="{0388579F-D8AC-4A39-A762-015FC63907C2}" srcOrd="1" destOrd="0" presId="urn:microsoft.com/office/officeart/2005/8/layout/radial5"/>
    <dgm:cxn modelId="{943994E0-9165-42B2-A8B5-A14B5D55DAAB}" type="presOf" srcId="{BA0DE6F5-38C1-4496-B87F-3D52354CDC23}" destId="{27802B4E-1A0F-4E33-8855-F0017410CDA4}" srcOrd="0" destOrd="0" presId="urn:microsoft.com/office/officeart/2005/8/layout/radial5"/>
    <dgm:cxn modelId="{97258FD9-C226-4572-86FD-EAC16F192D0D}" type="presOf" srcId="{EF26ED35-5D89-4F2B-B7BE-F8AA1D5EAC5B}" destId="{31A5F20A-D26F-4782-9C43-7BC9F1ADE920}" srcOrd="0" destOrd="0" presId="urn:microsoft.com/office/officeart/2005/8/layout/radial5"/>
    <dgm:cxn modelId="{D60FFAAF-3091-4F5E-ADD8-EE5B19DA716F}" type="presOf" srcId="{27295162-A1EF-4A74-9E39-C3A8F8087243}" destId="{76529D85-8E8E-40F4-846D-7F1F2D8E6EB9}" srcOrd="1" destOrd="0" presId="urn:microsoft.com/office/officeart/2005/8/layout/radial5"/>
    <dgm:cxn modelId="{91FFCEBD-FFF7-4ED5-B15A-58C226430B85}" type="presOf" srcId="{CF8ACFAF-B1C8-40AF-9A2D-BD9E1DA5C2E2}" destId="{CB2708F6-D578-4774-9712-96ECB02E2BD6}" srcOrd="0" destOrd="0" presId="urn:microsoft.com/office/officeart/2005/8/layout/radial5"/>
    <dgm:cxn modelId="{7F2B30DC-1D1B-4728-8BFD-0F04AD5CBB5F}" type="presOf" srcId="{61704A63-1406-4038-BCE1-9E71F05FBA0F}" destId="{980B0158-DD38-4627-A8AD-65A011C82383}" srcOrd="0" destOrd="0" presId="urn:microsoft.com/office/officeart/2005/8/layout/radial5"/>
    <dgm:cxn modelId="{0EBF2798-95DB-47D6-B14D-3F1CB72C296C}" type="presOf" srcId="{3DC8064D-4132-4EB7-8B4E-DA8E90116B65}" destId="{14E5B233-7D1F-4261-8079-828153E1729B}" srcOrd="0" destOrd="0" presId="urn:microsoft.com/office/officeart/2005/8/layout/radial5"/>
    <dgm:cxn modelId="{113513FB-AE81-4C77-A9D2-004A399D422B}" type="presOf" srcId="{5B8377F0-C176-4BE1-97CF-3A9D5FA409A3}" destId="{4354C5A1-D0C4-4C1A-88F8-B133109FF7F3}" srcOrd="0" destOrd="0" presId="urn:microsoft.com/office/officeart/2005/8/layout/radial5"/>
    <dgm:cxn modelId="{E0F3E920-14EB-4840-8F2A-E20107161A67}" srcId="{5B8377F0-C176-4BE1-97CF-3A9D5FA409A3}" destId="{1359251F-2AD4-4DA8-A149-8A57C43BE21B}" srcOrd="0" destOrd="0" parTransId="{D57D76A8-47C0-414C-BD64-122BD70FBABD}" sibTransId="{4CC9F9BA-F422-4F07-B094-AC50626CC59A}"/>
    <dgm:cxn modelId="{8DD5966F-F83E-4831-AAA3-6F9E2E8FC351}" srcId="{61704A63-1406-4038-BCE1-9E71F05FBA0F}" destId="{5B8377F0-C176-4BE1-97CF-3A9D5FA409A3}" srcOrd="0" destOrd="0" parTransId="{1820731F-C182-4F99-AC0D-E7B20786A4A3}" sibTransId="{9F93372D-AFEF-4D38-8B58-5E3BA0E4F5F9}"/>
    <dgm:cxn modelId="{47648C80-C284-4556-B70C-CBA0DBC170ED}" type="presOf" srcId="{1359251F-2AD4-4DA8-A149-8A57C43BE21B}" destId="{B2E23B5E-A74B-4D24-9F29-2D7F3635D8C2}" srcOrd="0" destOrd="0" presId="urn:microsoft.com/office/officeart/2005/8/layout/radial5"/>
    <dgm:cxn modelId="{404738FB-C782-42CB-A2EE-6D74B63DFA31}" srcId="{5B8377F0-C176-4BE1-97CF-3A9D5FA409A3}" destId="{CF8ACFAF-B1C8-40AF-9A2D-BD9E1DA5C2E2}" srcOrd="3" destOrd="0" parTransId="{27295162-A1EF-4A74-9E39-C3A8F8087243}" sibTransId="{CF548ACF-5F37-4AF9-A738-ECDF779D8271}"/>
    <dgm:cxn modelId="{2476AA95-A7C6-4637-946F-0EC3DDA08D84}" type="presOf" srcId="{CB762D27-F467-4874-B2B5-BAAE76B6B1D4}" destId="{7466285E-9BE3-47A7-B59C-EE95B3D27E29}" srcOrd="0" destOrd="0" presId="urn:microsoft.com/office/officeart/2005/8/layout/radial5"/>
    <dgm:cxn modelId="{653E4C3C-D1DD-4743-B078-064A39E496C6}" type="presParOf" srcId="{980B0158-DD38-4627-A8AD-65A011C82383}" destId="{4354C5A1-D0C4-4C1A-88F8-B133109FF7F3}" srcOrd="0" destOrd="0" presId="urn:microsoft.com/office/officeart/2005/8/layout/radial5"/>
    <dgm:cxn modelId="{D8066474-C469-4586-A56D-279B327B2468}" type="presParOf" srcId="{980B0158-DD38-4627-A8AD-65A011C82383}" destId="{74B3CBC1-6A3C-426D-838A-793BE82FCA7B}" srcOrd="1" destOrd="0" presId="urn:microsoft.com/office/officeart/2005/8/layout/radial5"/>
    <dgm:cxn modelId="{9BF3683F-7F6C-4349-874C-C71381EC8846}" type="presParOf" srcId="{74B3CBC1-6A3C-426D-838A-793BE82FCA7B}" destId="{389CBD19-485B-4749-AB92-026EC0F0AB94}" srcOrd="0" destOrd="0" presId="urn:microsoft.com/office/officeart/2005/8/layout/radial5"/>
    <dgm:cxn modelId="{C6D98806-1686-4EB5-98CF-8A06F45B44C2}" type="presParOf" srcId="{980B0158-DD38-4627-A8AD-65A011C82383}" destId="{B2E23B5E-A74B-4D24-9F29-2D7F3635D8C2}" srcOrd="2" destOrd="0" presId="urn:microsoft.com/office/officeart/2005/8/layout/radial5"/>
    <dgm:cxn modelId="{8A5DF3F5-31BA-4C9B-9AE3-512BABD3DE3B}" type="presParOf" srcId="{980B0158-DD38-4627-A8AD-65A011C82383}" destId="{7466285E-9BE3-47A7-B59C-EE95B3D27E29}" srcOrd="3" destOrd="0" presId="urn:microsoft.com/office/officeart/2005/8/layout/radial5"/>
    <dgm:cxn modelId="{EA08BCFE-5CCF-4540-9CCC-88C664F348B4}" type="presParOf" srcId="{7466285E-9BE3-47A7-B59C-EE95B3D27E29}" destId="{1B1F01CC-FE73-4887-B272-DC253FF7E490}" srcOrd="0" destOrd="0" presId="urn:microsoft.com/office/officeart/2005/8/layout/radial5"/>
    <dgm:cxn modelId="{CB1D976C-C1CF-4809-8B1E-FCED8D3C8D25}" type="presParOf" srcId="{980B0158-DD38-4627-A8AD-65A011C82383}" destId="{14E5B233-7D1F-4261-8079-828153E1729B}" srcOrd="4" destOrd="0" presId="urn:microsoft.com/office/officeart/2005/8/layout/radial5"/>
    <dgm:cxn modelId="{BF16821E-8199-48B6-B31B-0F6C8DF62F49}" type="presParOf" srcId="{980B0158-DD38-4627-A8AD-65A011C82383}" destId="{31A5F20A-D26F-4782-9C43-7BC9F1ADE920}" srcOrd="5" destOrd="0" presId="urn:microsoft.com/office/officeart/2005/8/layout/radial5"/>
    <dgm:cxn modelId="{DE7D04BE-34AB-4EBA-985E-5A2F2EE29260}" type="presParOf" srcId="{31A5F20A-D26F-4782-9C43-7BC9F1ADE920}" destId="{0388579F-D8AC-4A39-A762-015FC63907C2}" srcOrd="0" destOrd="0" presId="urn:microsoft.com/office/officeart/2005/8/layout/radial5"/>
    <dgm:cxn modelId="{16EC45F0-CCA4-4F39-8BFF-223D86294113}" type="presParOf" srcId="{980B0158-DD38-4627-A8AD-65A011C82383}" destId="{27802B4E-1A0F-4E33-8855-F0017410CDA4}" srcOrd="6" destOrd="0" presId="urn:microsoft.com/office/officeart/2005/8/layout/radial5"/>
    <dgm:cxn modelId="{E511DC82-935B-45BF-8E10-6AF41F008B89}" type="presParOf" srcId="{980B0158-DD38-4627-A8AD-65A011C82383}" destId="{6CBACB95-1619-466F-908A-F4CA107FD28C}" srcOrd="7" destOrd="0" presId="urn:microsoft.com/office/officeart/2005/8/layout/radial5"/>
    <dgm:cxn modelId="{E06F8766-F176-4C71-8FFE-2BFA1F49A61D}" type="presParOf" srcId="{6CBACB95-1619-466F-908A-F4CA107FD28C}" destId="{76529D85-8E8E-40F4-846D-7F1F2D8E6EB9}" srcOrd="0" destOrd="0" presId="urn:microsoft.com/office/officeart/2005/8/layout/radial5"/>
    <dgm:cxn modelId="{65983155-7AFD-4ADC-9FAE-8CC4CE50CC45}" type="presParOf" srcId="{980B0158-DD38-4627-A8AD-65A011C82383}" destId="{CB2708F6-D578-4774-9712-96ECB02E2BD6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B0B31E-9F90-47BB-B6D1-96145C6CD5E3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AE16CFC-FAA8-4A18-A067-AE50D9D324D0}" type="pres">
      <dgm:prSet presAssocID="{B7B0B31E-9F90-47BB-B6D1-96145C6CD5E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F795FFF-3BBF-42E6-8B88-18ACC6E88422}" type="presOf" srcId="{B7B0B31E-9F90-47BB-B6D1-96145C6CD5E3}" destId="{CAE16CFC-FAA8-4A18-A067-AE50D9D324D0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6E628C-46C5-46DD-897D-40364ACC439D}" type="doc">
      <dgm:prSet loTypeId="urn:microsoft.com/office/officeart/2005/8/layout/radial5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042836A-CAE9-4FD2-B62E-E50F9B4464B5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Georgia" pitchFamily="18" charset="0"/>
            </a:rPr>
            <a:t>Экономика</a:t>
          </a:r>
        </a:p>
        <a:p>
          <a:r>
            <a:rPr lang="ru-RU" sz="2000" b="1" i="0" baseline="0" dirty="0" smtClean="0">
              <a:solidFill>
                <a:schemeClr val="tx1"/>
              </a:solidFill>
              <a:latin typeface="Georgia" pitchFamily="18" charset="0"/>
            </a:rPr>
            <a:t>8,8 млн.рублей</a:t>
          </a:r>
        </a:p>
        <a:p>
          <a:endParaRPr lang="ru-RU" sz="1600" dirty="0"/>
        </a:p>
      </dgm:t>
    </dgm:pt>
    <dgm:pt modelId="{382397F0-CAF2-477F-85EF-24FD2E0A1D92}" type="parTrans" cxnId="{E6F696EC-8B3E-45F6-BD0B-C1FAA5327EFE}">
      <dgm:prSet/>
      <dgm:spPr/>
      <dgm:t>
        <a:bodyPr/>
        <a:lstStyle/>
        <a:p>
          <a:endParaRPr lang="ru-RU"/>
        </a:p>
      </dgm:t>
    </dgm:pt>
    <dgm:pt modelId="{56F462AA-F254-4DCB-BACB-F2694B396B81}" type="sibTrans" cxnId="{E6F696EC-8B3E-45F6-BD0B-C1FAA5327EFE}">
      <dgm:prSet/>
      <dgm:spPr/>
      <dgm:t>
        <a:bodyPr/>
        <a:lstStyle/>
        <a:p>
          <a:endParaRPr lang="ru-RU"/>
        </a:p>
      </dgm:t>
    </dgm:pt>
    <dgm:pt modelId="{73473239-EEE2-43CA-A7D7-96595D49A108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Georgia" pitchFamily="18" charset="0"/>
            </a:rPr>
            <a:t>«Совершенствование механизмов  экономического развития»</a:t>
          </a:r>
        </a:p>
        <a:p>
          <a:r>
            <a:rPr lang="ru-RU" sz="1200" b="1" i="0" baseline="0" dirty="0" smtClean="0">
              <a:solidFill>
                <a:schemeClr val="tx1"/>
              </a:solidFill>
              <a:latin typeface="Georgia" pitchFamily="18" charset="0"/>
            </a:rPr>
            <a:t>8,2 млн.рублей</a:t>
          </a:r>
          <a:endParaRPr lang="ru-RU" sz="1200" b="1" i="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864ECA6C-EB4C-486C-B389-5157F09D8B1D}" type="parTrans" cxnId="{CDAE9C04-6D29-4F09-8C8D-C40390354F3B}">
      <dgm:prSet/>
      <dgm:spPr/>
      <dgm:t>
        <a:bodyPr/>
        <a:lstStyle/>
        <a:p>
          <a:endParaRPr lang="ru-RU"/>
        </a:p>
      </dgm:t>
    </dgm:pt>
    <dgm:pt modelId="{3A382919-93EF-47D2-9F51-F2329639401C}" type="sibTrans" cxnId="{CDAE9C04-6D29-4F09-8C8D-C40390354F3B}">
      <dgm:prSet/>
      <dgm:spPr/>
      <dgm:t>
        <a:bodyPr/>
        <a:lstStyle/>
        <a:p>
          <a:endParaRPr lang="ru-RU"/>
        </a:p>
      </dgm:t>
    </dgm:pt>
    <dgm:pt modelId="{F8E65DE8-DF61-4904-ADAA-3C2F7F2B43B2}">
      <dgm:prSet phldrT="[Текст]" custT="1"/>
      <dgm:spPr/>
      <dgm:t>
        <a:bodyPr/>
        <a:lstStyle/>
        <a:p>
          <a:r>
            <a:rPr lang="ru-RU" sz="1800" baseline="0" dirty="0" smtClean="0">
              <a:solidFill>
                <a:schemeClr val="tx1"/>
              </a:solidFill>
              <a:latin typeface="Georgia" pitchFamily="18" charset="0"/>
            </a:rPr>
            <a:t>«Труд»</a:t>
          </a:r>
        </a:p>
        <a:p>
          <a:r>
            <a:rPr lang="ru-RU" sz="1800" baseline="0" dirty="0" smtClean="0">
              <a:solidFill>
                <a:schemeClr val="tx1"/>
              </a:solidFill>
              <a:latin typeface="Georgia" pitchFamily="18" charset="0"/>
            </a:rPr>
            <a:t>0,6 млн.рублей</a:t>
          </a:r>
          <a:endParaRPr lang="ru-RU" sz="18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1C046EE3-FC4F-48A1-9F0D-EE4DE1FC4D61}" type="parTrans" cxnId="{CC5B8EB9-6000-41A1-9CE0-03DA297F5079}">
      <dgm:prSet/>
      <dgm:spPr/>
      <dgm:t>
        <a:bodyPr/>
        <a:lstStyle/>
        <a:p>
          <a:endParaRPr lang="ru-RU"/>
        </a:p>
      </dgm:t>
    </dgm:pt>
    <dgm:pt modelId="{1DF1D38E-A630-4D09-A98C-DAE8C4C2CBD4}" type="sibTrans" cxnId="{CC5B8EB9-6000-41A1-9CE0-03DA297F5079}">
      <dgm:prSet/>
      <dgm:spPr/>
      <dgm:t>
        <a:bodyPr/>
        <a:lstStyle/>
        <a:p>
          <a:endParaRPr lang="ru-RU"/>
        </a:p>
      </dgm:t>
    </dgm:pt>
    <dgm:pt modelId="{3BBFA3B7-A738-4D36-BD8E-6C5B448F8307}" type="pres">
      <dgm:prSet presAssocID="{156E628C-46C5-46DD-897D-40364ACC439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DCCDA01-B825-42FF-B104-94771E8E509F}" type="pres">
      <dgm:prSet presAssocID="{6042836A-CAE9-4FD2-B62E-E50F9B4464B5}" presName="centerShape" presStyleLbl="node0" presStyleIdx="0" presStyleCnt="1" custScaleX="215236" custScaleY="216598"/>
      <dgm:spPr/>
      <dgm:t>
        <a:bodyPr/>
        <a:lstStyle/>
        <a:p>
          <a:endParaRPr lang="ru-RU"/>
        </a:p>
      </dgm:t>
    </dgm:pt>
    <dgm:pt modelId="{F34127C8-6453-4965-B91B-051158BDD355}" type="pres">
      <dgm:prSet presAssocID="{864ECA6C-EB4C-486C-B389-5157F09D8B1D}" presName="parTrans" presStyleLbl="sibTrans2D1" presStyleIdx="0" presStyleCnt="2" custScaleX="143564"/>
      <dgm:spPr/>
      <dgm:t>
        <a:bodyPr/>
        <a:lstStyle/>
        <a:p>
          <a:endParaRPr lang="ru-RU"/>
        </a:p>
      </dgm:t>
    </dgm:pt>
    <dgm:pt modelId="{0A28FD4C-13A7-4765-AFF3-F45DB06F85AC}" type="pres">
      <dgm:prSet presAssocID="{864ECA6C-EB4C-486C-B389-5157F09D8B1D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1172B1B5-171A-4A27-94EC-D3021B7BBE06}" type="pres">
      <dgm:prSet presAssocID="{73473239-EEE2-43CA-A7D7-96595D49A108}" presName="node" presStyleLbl="node1" presStyleIdx="0" presStyleCnt="2" custScaleX="151396" custScaleY="153942" custRadScaleRad="158800" custRadScaleInc="-100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D899A-F0F3-4674-A8C5-D1EB85E2296A}" type="pres">
      <dgm:prSet presAssocID="{1C046EE3-FC4F-48A1-9F0D-EE4DE1FC4D61}" presName="parTrans" presStyleLbl="sibTrans2D1" presStyleIdx="1" presStyleCnt="2" custScaleX="138126"/>
      <dgm:spPr/>
      <dgm:t>
        <a:bodyPr/>
        <a:lstStyle/>
        <a:p>
          <a:endParaRPr lang="ru-RU"/>
        </a:p>
      </dgm:t>
    </dgm:pt>
    <dgm:pt modelId="{3C25035C-ACB8-45F8-8A0C-E8D0AEE32B94}" type="pres">
      <dgm:prSet presAssocID="{1C046EE3-FC4F-48A1-9F0D-EE4DE1FC4D61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1BCFB054-CDBF-44F0-9163-4514FE76CEAE}" type="pres">
      <dgm:prSet presAssocID="{F8E65DE8-DF61-4904-ADAA-3C2F7F2B43B2}" presName="node" presStyleLbl="node1" presStyleIdx="1" presStyleCnt="2" custScaleX="148382" custScaleY="148589" custRadScaleRad="157763" custRadScaleInc="-100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B126AB-217A-48C8-B36C-C0946FFC2BD7}" type="presOf" srcId="{73473239-EEE2-43CA-A7D7-96595D49A108}" destId="{1172B1B5-171A-4A27-94EC-D3021B7BBE06}" srcOrd="0" destOrd="0" presId="urn:microsoft.com/office/officeart/2005/8/layout/radial5"/>
    <dgm:cxn modelId="{E6F696EC-8B3E-45F6-BD0B-C1FAA5327EFE}" srcId="{156E628C-46C5-46DD-897D-40364ACC439D}" destId="{6042836A-CAE9-4FD2-B62E-E50F9B4464B5}" srcOrd="0" destOrd="0" parTransId="{382397F0-CAF2-477F-85EF-24FD2E0A1D92}" sibTransId="{56F462AA-F254-4DCB-BACB-F2694B396B81}"/>
    <dgm:cxn modelId="{5AB2D757-9DE8-485A-843F-476A13233547}" type="presOf" srcId="{1C046EE3-FC4F-48A1-9F0D-EE4DE1FC4D61}" destId="{3C25035C-ACB8-45F8-8A0C-E8D0AEE32B94}" srcOrd="1" destOrd="0" presId="urn:microsoft.com/office/officeart/2005/8/layout/radial5"/>
    <dgm:cxn modelId="{DD528421-D6DE-4E96-8C71-E134F00B269A}" type="presOf" srcId="{6042836A-CAE9-4FD2-B62E-E50F9B4464B5}" destId="{3DCCDA01-B825-42FF-B104-94771E8E509F}" srcOrd="0" destOrd="0" presId="urn:microsoft.com/office/officeart/2005/8/layout/radial5"/>
    <dgm:cxn modelId="{CDAE9C04-6D29-4F09-8C8D-C40390354F3B}" srcId="{6042836A-CAE9-4FD2-B62E-E50F9B4464B5}" destId="{73473239-EEE2-43CA-A7D7-96595D49A108}" srcOrd="0" destOrd="0" parTransId="{864ECA6C-EB4C-486C-B389-5157F09D8B1D}" sibTransId="{3A382919-93EF-47D2-9F51-F2329639401C}"/>
    <dgm:cxn modelId="{A171B6F3-2DB3-436F-8B8E-F20DEBB39507}" type="presOf" srcId="{156E628C-46C5-46DD-897D-40364ACC439D}" destId="{3BBFA3B7-A738-4D36-BD8E-6C5B448F8307}" srcOrd="0" destOrd="0" presId="urn:microsoft.com/office/officeart/2005/8/layout/radial5"/>
    <dgm:cxn modelId="{3294231F-7E17-4DAF-9E1A-5591614CBC33}" type="presOf" srcId="{864ECA6C-EB4C-486C-B389-5157F09D8B1D}" destId="{F34127C8-6453-4965-B91B-051158BDD355}" srcOrd="0" destOrd="0" presId="urn:microsoft.com/office/officeart/2005/8/layout/radial5"/>
    <dgm:cxn modelId="{CC5B8EB9-6000-41A1-9CE0-03DA297F5079}" srcId="{6042836A-CAE9-4FD2-B62E-E50F9B4464B5}" destId="{F8E65DE8-DF61-4904-ADAA-3C2F7F2B43B2}" srcOrd="1" destOrd="0" parTransId="{1C046EE3-FC4F-48A1-9F0D-EE4DE1FC4D61}" sibTransId="{1DF1D38E-A630-4D09-A98C-DAE8C4C2CBD4}"/>
    <dgm:cxn modelId="{1099AC25-DC3C-41D5-B619-B09850D5ABF2}" type="presOf" srcId="{864ECA6C-EB4C-486C-B389-5157F09D8B1D}" destId="{0A28FD4C-13A7-4765-AFF3-F45DB06F85AC}" srcOrd="1" destOrd="0" presId="urn:microsoft.com/office/officeart/2005/8/layout/radial5"/>
    <dgm:cxn modelId="{569315AC-B5B1-441E-AB61-C7F2BCB67B61}" type="presOf" srcId="{F8E65DE8-DF61-4904-ADAA-3C2F7F2B43B2}" destId="{1BCFB054-CDBF-44F0-9163-4514FE76CEAE}" srcOrd="0" destOrd="0" presId="urn:microsoft.com/office/officeart/2005/8/layout/radial5"/>
    <dgm:cxn modelId="{F63DA4DF-A850-4779-950B-2E67208A676D}" type="presOf" srcId="{1C046EE3-FC4F-48A1-9F0D-EE4DE1FC4D61}" destId="{D04D899A-F0F3-4674-A8C5-D1EB85E2296A}" srcOrd="0" destOrd="0" presId="urn:microsoft.com/office/officeart/2005/8/layout/radial5"/>
    <dgm:cxn modelId="{09415F56-5445-4047-86AF-CB9F088FC00E}" type="presParOf" srcId="{3BBFA3B7-A738-4D36-BD8E-6C5B448F8307}" destId="{3DCCDA01-B825-42FF-B104-94771E8E509F}" srcOrd="0" destOrd="0" presId="urn:microsoft.com/office/officeart/2005/8/layout/radial5"/>
    <dgm:cxn modelId="{24CCC930-4565-4D64-AC26-AEBE3DC6D77C}" type="presParOf" srcId="{3BBFA3B7-A738-4D36-BD8E-6C5B448F8307}" destId="{F34127C8-6453-4965-B91B-051158BDD355}" srcOrd="1" destOrd="0" presId="urn:microsoft.com/office/officeart/2005/8/layout/radial5"/>
    <dgm:cxn modelId="{A1B99251-25E7-417A-BCA3-2B64FC897B2D}" type="presParOf" srcId="{F34127C8-6453-4965-B91B-051158BDD355}" destId="{0A28FD4C-13A7-4765-AFF3-F45DB06F85AC}" srcOrd="0" destOrd="0" presId="urn:microsoft.com/office/officeart/2005/8/layout/radial5"/>
    <dgm:cxn modelId="{038E85EB-F864-4F72-94E1-2A22B8963079}" type="presParOf" srcId="{3BBFA3B7-A738-4D36-BD8E-6C5B448F8307}" destId="{1172B1B5-171A-4A27-94EC-D3021B7BBE06}" srcOrd="2" destOrd="0" presId="urn:microsoft.com/office/officeart/2005/8/layout/radial5"/>
    <dgm:cxn modelId="{849ABA1F-7CAB-4BB3-BC2F-D8E41258993C}" type="presParOf" srcId="{3BBFA3B7-A738-4D36-BD8E-6C5B448F8307}" destId="{D04D899A-F0F3-4674-A8C5-D1EB85E2296A}" srcOrd="3" destOrd="0" presId="urn:microsoft.com/office/officeart/2005/8/layout/radial5"/>
    <dgm:cxn modelId="{6BF4BE8F-4554-4ACB-8E93-93E2DD80286B}" type="presParOf" srcId="{D04D899A-F0F3-4674-A8C5-D1EB85E2296A}" destId="{3C25035C-ACB8-45F8-8A0C-E8D0AEE32B94}" srcOrd="0" destOrd="0" presId="urn:microsoft.com/office/officeart/2005/8/layout/radial5"/>
    <dgm:cxn modelId="{4E7F0C69-E633-43E7-9BD0-CDF41F5BCC7D}" type="presParOf" srcId="{3BBFA3B7-A738-4D36-BD8E-6C5B448F8307}" destId="{1BCFB054-CDBF-44F0-9163-4514FE76CEAE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F108DEF-6902-4280-AAB4-0A03C7A38183}" type="doc">
      <dgm:prSet loTypeId="urn:microsoft.com/office/officeart/2005/8/layout/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CA2AB95-822B-4659-B119-73ABD8BA928A}">
      <dgm:prSet phldrT="[Текст]" custT="1"/>
      <dgm:spPr/>
      <dgm:t>
        <a:bodyPr/>
        <a:lstStyle/>
        <a:p>
          <a:r>
            <a:rPr lang="ru-RU" sz="2000" baseline="0" dirty="0" smtClean="0">
              <a:solidFill>
                <a:schemeClr val="tx1"/>
              </a:solidFill>
              <a:latin typeface="Georgia" pitchFamily="18" charset="0"/>
            </a:rPr>
            <a:t>Обеспечение деятельности административной комиссии  0,6 млн.рублей</a:t>
          </a:r>
          <a:endParaRPr lang="ru-RU" sz="20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1108F669-F1E8-45CF-8815-64BA500C09F7}" type="parTrans" cxnId="{00441C73-E961-42B3-AE37-A15431E7F880}">
      <dgm:prSet/>
      <dgm:spPr/>
      <dgm:t>
        <a:bodyPr/>
        <a:lstStyle/>
        <a:p>
          <a:endParaRPr lang="ru-RU"/>
        </a:p>
      </dgm:t>
    </dgm:pt>
    <dgm:pt modelId="{85CD553E-AB2B-44E2-AF51-85785ADB79B7}" type="sibTrans" cxnId="{00441C73-E961-42B3-AE37-A15431E7F880}">
      <dgm:prSet/>
      <dgm:spPr/>
      <dgm:t>
        <a:bodyPr/>
        <a:lstStyle/>
        <a:p>
          <a:endParaRPr lang="ru-RU"/>
        </a:p>
      </dgm:t>
    </dgm:pt>
    <dgm:pt modelId="{FD392641-AF03-45B3-95A3-3E99BC7CA96B}">
      <dgm:prSet phldrT="[Текст]" custT="1"/>
      <dgm:spPr/>
      <dgm:t>
        <a:bodyPr/>
        <a:lstStyle/>
        <a:p>
          <a:r>
            <a:rPr lang="ru-RU" sz="2000" baseline="0" dirty="0" smtClean="0">
              <a:solidFill>
                <a:schemeClr val="tx1"/>
              </a:solidFill>
              <a:latin typeface="Georgia" pitchFamily="18" charset="0"/>
            </a:rPr>
            <a:t>профилактика  правонарушений и  ликвидация последствий чрезвычайных ситуаций 0,5 млн.рублей</a:t>
          </a:r>
          <a:endParaRPr lang="ru-RU" sz="2000" baseline="0" dirty="0">
            <a:solidFill>
              <a:schemeClr val="tx1"/>
            </a:solidFill>
            <a:latin typeface="Georgia" pitchFamily="18" charset="0"/>
          </a:endParaRPr>
        </a:p>
      </dgm:t>
    </dgm:pt>
    <dgm:pt modelId="{7D511E37-4B63-48E5-BF36-0FA354EDCC14}" type="parTrans" cxnId="{E6F9F618-FD62-4BAD-AEEF-7FBB5B7D26CF}">
      <dgm:prSet/>
      <dgm:spPr/>
      <dgm:t>
        <a:bodyPr/>
        <a:lstStyle/>
        <a:p>
          <a:endParaRPr lang="ru-RU"/>
        </a:p>
      </dgm:t>
    </dgm:pt>
    <dgm:pt modelId="{412E54C3-9C97-4196-9F2E-26B40FED3B48}" type="sibTrans" cxnId="{E6F9F618-FD62-4BAD-AEEF-7FBB5B7D26CF}">
      <dgm:prSet/>
      <dgm:spPr/>
      <dgm:t>
        <a:bodyPr/>
        <a:lstStyle/>
        <a:p>
          <a:endParaRPr lang="ru-RU"/>
        </a:p>
      </dgm:t>
    </dgm:pt>
    <dgm:pt modelId="{AAF2E9CF-B2F9-4270-8E19-8F953DA62E7E}" type="pres">
      <dgm:prSet presAssocID="{2F108DEF-6902-4280-AAB4-0A03C7A3818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AB0ED3-3A55-4AEC-B7B6-6164F258C1B9}" type="pres">
      <dgm:prSet presAssocID="{4CA2AB95-822B-4659-B119-73ABD8BA928A}" presName="parentLin" presStyleCnt="0"/>
      <dgm:spPr/>
    </dgm:pt>
    <dgm:pt modelId="{33341186-B8AC-433A-9F12-596E689F3FAA}" type="pres">
      <dgm:prSet presAssocID="{4CA2AB95-822B-4659-B119-73ABD8BA928A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C38B8743-4C42-452E-807D-29D88D47243C}" type="pres">
      <dgm:prSet presAssocID="{4CA2AB95-822B-4659-B119-73ABD8BA928A}" presName="parentText" presStyleLbl="node1" presStyleIdx="0" presStyleCnt="2" custScaleX="140956" custScaleY="650185" custLinFactNeighborX="11558" custLinFactNeighborY="-5923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1EE8EE-3938-4EE4-9B6C-B3404E193596}" type="pres">
      <dgm:prSet presAssocID="{4CA2AB95-822B-4659-B119-73ABD8BA928A}" presName="negativeSpace" presStyleCnt="0"/>
      <dgm:spPr/>
    </dgm:pt>
    <dgm:pt modelId="{D6E7E437-167C-4CF1-B988-3198D46798E2}" type="pres">
      <dgm:prSet presAssocID="{4CA2AB95-822B-4659-B119-73ABD8BA928A}" presName="childText" presStyleLbl="conFgAcc1" presStyleIdx="0" presStyleCnt="2" custScaleY="541569" custLinFactY="-425049" custLinFactNeighborY="-500000">
        <dgm:presLayoutVars>
          <dgm:bulletEnabled val="1"/>
        </dgm:presLayoutVars>
      </dgm:prSet>
      <dgm:spPr/>
    </dgm:pt>
    <dgm:pt modelId="{C429FCBD-364E-4DEC-857B-CDBCC9D4E2EB}" type="pres">
      <dgm:prSet presAssocID="{85CD553E-AB2B-44E2-AF51-85785ADB79B7}" presName="spaceBetweenRectangles" presStyleCnt="0"/>
      <dgm:spPr/>
    </dgm:pt>
    <dgm:pt modelId="{F361B773-5F37-4851-A93D-C2CE618E7529}" type="pres">
      <dgm:prSet presAssocID="{FD392641-AF03-45B3-95A3-3E99BC7CA96B}" presName="parentLin" presStyleCnt="0"/>
      <dgm:spPr/>
    </dgm:pt>
    <dgm:pt modelId="{9CCB6036-CC0A-415F-A4DE-8F91D24B42F4}" type="pres">
      <dgm:prSet presAssocID="{FD392641-AF03-45B3-95A3-3E99BC7CA96B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9AC7F21F-3EA3-40F5-BEC7-8A32B8B6238B}" type="pres">
      <dgm:prSet presAssocID="{FD392641-AF03-45B3-95A3-3E99BC7CA96B}" presName="parentText" presStyleLbl="node1" presStyleIdx="1" presStyleCnt="2" custScaleX="142997" custScaleY="525115" custLinFactNeighborX="-9562" custLinFactNeighborY="7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5B282-6B1F-40FC-9446-B7F33872A1ED}" type="pres">
      <dgm:prSet presAssocID="{FD392641-AF03-45B3-95A3-3E99BC7CA96B}" presName="negativeSpace" presStyleCnt="0"/>
      <dgm:spPr/>
    </dgm:pt>
    <dgm:pt modelId="{1D318678-ABE9-4CD7-B4D0-799C2ACF79AA}" type="pres">
      <dgm:prSet presAssocID="{FD392641-AF03-45B3-95A3-3E99BC7CA96B}" presName="childText" presStyleLbl="conFgAcc1" presStyleIdx="1" presStyleCnt="2" custScaleY="664108" custLinFactY="-321362" custLinFactNeighborX="1075" custLinFactNeighborY="-400000">
        <dgm:presLayoutVars>
          <dgm:bulletEnabled val="1"/>
        </dgm:presLayoutVars>
      </dgm:prSet>
      <dgm:spPr/>
    </dgm:pt>
  </dgm:ptLst>
  <dgm:cxnLst>
    <dgm:cxn modelId="{00441C73-E961-42B3-AE37-A15431E7F880}" srcId="{2F108DEF-6902-4280-AAB4-0A03C7A38183}" destId="{4CA2AB95-822B-4659-B119-73ABD8BA928A}" srcOrd="0" destOrd="0" parTransId="{1108F669-F1E8-45CF-8815-64BA500C09F7}" sibTransId="{85CD553E-AB2B-44E2-AF51-85785ADB79B7}"/>
    <dgm:cxn modelId="{FC2E28AB-390D-4195-B8EC-3C6FF1DCDC08}" type="presOf" srcId="{FD392641-AF03-45B3-95A3-3E99BC7CA96B}" destId="{9CCB6036-CC0A-415F-A4DE-8F91D24B42F4}" srcOrd="0" destOrd="0" presId="urn:microsoft.com/office/officeart/2005/8/layout/list1"/>
    <dgm:cxn modelId="{E6F9F618-FD62-4BAD-AEEF-7FBB5B7D26CF}" srcId="{2F108DEF-6902-4280-AAB4-0A03C7A38183}" destId="{FD392641-AF03-45B3-95A3-3E99BC7CA96B}" srcOrd="1" destOrd="0" parTransId="{7D511E37-4B63-48E5-BF36-0FA354EDCC14}" sibTransId="{412E54C3-9C97-4196-9F2E-26B40FED3B48}"/>
    <dgm:cxn modelId="{4E9C383F-4AFD-4EF2-A9FC-554CBA2BFAAC}" type="presOf" srcId="{2F108DEF-6902-4280-AAB4-0A03C7A38183}" destId="{AAF2E9CF-B2F9-4270-8E19-8F953DA62E7E}" srcOrd="0" destOrd="0" presId="urn:microsoft.com/office/officeart/2005/8/layout/list1"/>
    <dgm:cxn modelId="{8061CB2E-D25A-43F8-BF85-17A111D752FB}" type="presOf" srcId="{FD392641-AF03-45B3-95A3-3E99BC7CA96B}" destId="{9AC7F21F-3EA3-40F5-BEC7-8A32B8B6238B}" srcOrd="1" destOrd="0" presId="urn:microsoft.com/office/officeart/2005/8/layout/list1"/>
    <dgm:cxn modelId="{61D006F7-7BDB-4EBB-8E61-D6868B82C074}" type="presOf" srcId="{4CA2AB95-822B-4659-B119-73ABD8BA928A}" destId="{C38B8743-4C42-452E-807D-29D88D47243C}" srcOrd="1" destOrd="0" presId="urn:microsoft.com/office/officeart/2005/8/layout/list1"/>
    <dgm:cxn modelId="{B6349212-5E5B-4CB7-B5FC-D51D4D3EFB53}" type="presOf" srcId="{4CA2AB95-822B-4659-B119-73ABD8BA928A}" destId="{33341186-B8AC-433A-9F12-596E689F3FAA}" srcOrd="0" destOrd="0" presId="urn:microsoft.com/office/officeart/2005/8/layout/list1"/>
    <dgm:cxn modelId="{AE22A5B2-9039-4BE0-AB9A-0D04D1178D99}" type="presParOf" srcId="{AAF2E9CF-B2F9-4270-8E19-8F953DA62E7E}" destId="{54AB0ED3-3A55-4AEC-B7B6-6164F258C1B9}" srcOrd="0" destOrd="0" presId="urn:microsoft.com/office/officeart/2005/8/layout/list1"/>
    <dgm:cxn modelId="{1A99A12A-68A4-4C21-B888-61641F27A007}" type="presParOf" srcId="{54AB0ED3-3A55-4AEC-B7B6-6164F258C1B9}" destId="{33341186-B8AC-433A-9F12-596E689F3FAA}" srcOrd="0" destOrd="0" presId="urn:microsoft.com/office/officeart/2005/8/layout/list1"/>
    <dgm:cxn modelId="{D398ED6D-7E0A-47A7-B579-648805D30644}" type="presParOf" srcId="{54AB0ED3-3A55-4AEC-B7B6-6164F258C1B9}" destId="{C38B8743-4C42-452E-807D-29D88D47243C}" srcOrd="1" destOrd="0" presId="urn:microsoft.com/office/officeart/2005/8/layout/list1"/>
    <dgm:cxn modelId="{80592BFE-59AE-424A-9A52-2B3221729CD0}" type="presParOf" srcId="{AAF2E9CF-B2F9-4270-8E19-8F953DA62E7E}" destId="{FE1EE8EE-3938-4EE4-9B6C-B3404E193596}" srcOrd="1" destOrd="0" presId="urn:microsoft.com/office/officeart/2005/8/layout/list1"/>
    <dgm:cxn modelId="{1087689C-A150-48FE-A5D8-E1CF3D2AE482}" type="presParOf" srcId="{AAF2E9CF-B2F9-4270-8E19-8F953DA62E7E}" destId="{D6E7E437-167C-4CF1-B988-3198D46798E2}" srcOrd="2" destOrd="0" presId="urn:microsoft.com/office/officeart/2005/8/layout/list1"/>
    <dgm:cxn modelId="{9ED3F608-BC63-4FD6-B812-56E9443446E4}" type="presParOf" srcId="{AAF2E9CF-B2F9-4270-8E19-8F953DA62E7E}" destId="{C429FCBD-364E-4DEC-857B-CDBCC9D4E2EB}" srcOrd="3" destOrd="0" presId="urn:microsoft.com/office/officeart/2005/8/layout/list1"/>
    <dgm:cxn modelId="{572AAF8A-DBDC-4DC6-B9D2-950097EE486D}" type="presParOf" srcId="{AAF2E9CF-B2F9-4270-8E19-8F953DA62E7E}" destId="{F361B773-5F37-4851-A93D-C2CE618E7529}" srcOrd="4" destOrd="0" presId="urn:microsoft.com/office/officeart/2005/8/layout/list1"/>
    <dgm:cxn modelId="{EA930827-0C3A-4919-9999-1B8FA322AEE2}" type="presParOf" srcId="{F361B773-5F37-4851-A93D-C2CE618E7529}" destId="{9CCB6036-CC0A-415F-A4DE-8F91D24B42F4}" srcOrd="0" destOrd="0" presId="urn:microsoft.com/office/officeart/2005/8/layout/list1"/>
    <dgm:cxn modelId="{1EAEA4A6-C9BB-48FB-83E0-285E04E82AF7}" type="presParOf" srcId="{F361B773-5F37-4851-A93D-C2CE618E7529}" destId="{9AC7F21F-3EA3-40F5-BEC7-8A32B8B6238B}" srcOrd="1" destOrd="0" presId="urn:microsoft.com/office/officeart/2005/8/layout/list1"/>
    <dgm:cxn modelId="{DC20D18B-A7A0-4904-83A4-BB14A43DF346}" type="presParOf" srcId="{AAF2E9CF-B2F9-4270-8E19-8F953DA62E7E}" destId="{B055B282-6B1F-40FC-9446-B7F33872A1ED}" srcOrd="5" destOrd="0" presId="urn:microsoft.com/office/officeart/2005/8/layout/list1"/>
    <dgm:cxn modelId="{5EC9F29D-1693-4BB1-ADB1-A8CE63DAD735}" type="presParOf" srcId="{AAF2E9CF-B2F9-4270-8E19-8F953DA62E7E}" destId="{1D318678-ABE9-4CD7-B4D0-799C2ACF79A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7B0B31E-9F90-47BB-B6D1-96145C6CD5E3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23FC467-0AB6-4F26-B729-C4544C986A23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>
                  <a:lumMod val="95000"/>
                  <a:lumOff val="5000"/>
                </a:schemeClr>
              </a:solidFill>
            </a:rPr>
            <a:t>Финансовое обеспечение деятельности органов местного самоуправления и редакции газеты «</a:t>
          </a:r>
          <a:r>
            <a:rPr lang="ru-RU" sz="24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Тулунский</a:t>
          </a:r>
          <a:r>
            <a:rPr lang="ru-RU" sz="2400" dirty="0" smtClean="0">
              <a:solidFill>
                <a:schemeClr val="tx1">
                  <a:lumMod val="95000"/>
                  <a:lumOff val="5000"/>
                </a:schemeClr>
              </a:solidFill>
            </a:rPr>
            <a:t> вестник»</a:t>
          </a:r>
          <a:endParaRPr lang="ru-RU" sz="24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CB1AF0D1-1E8B-43BE-88BD-47E0DB1CD810}" type="parTrans" cxnId="{3D887E14-3042-426B-864A-54DF6819DF52}">
      <dgm:prSet/>
      <dgm:spPr/>
      <dgm:t>
        <a:bodyPr/>
        <a:lstStyle/>
        <a:p>
          <a:endParaRPr lang="ru-RU"/>
        </a:p>
      </dgm:t>
    </dgm:pt>
    <dgm:pt modelId="{2F362EEA-FF63-474A-8B1B-2B17B539E254}" type="sibTrans" cxnId="{3D887E14-3042-426B-864A-54DF6819DF52}">
      <dgm:prSet/>
      <dgm:spPr/>
      <dgm:t>
        <a:bodyPr/>
        <a:lstStyle/>
        <a:p>
          <a:endParaRPr lang="ru-RU"/>
        </a:p>
      </dgm:t>
    </dgm:pt>
    <dgm:pt modelId="{B212ADE4-DC54-40A3-8C5B-2DCF430F1F82}">
      <dgm:prSet phldrT="[Текст]" custT="1"/>
      <dgm:spPr/>
      <dgm:t>
        <a:bodyPr/>
        <a:lstStyle/>
        <a:p>
          <a:r>
            <a:rPr lang="ru-RU" sz="2400" dirty="0" smtClean="0"/>
            <a:t>Другие общегосударственные расходы</a:t>
          </a:r>
          <a:endParaRPr lang="ru-RU" sz="2400" dirty="0"/>
        </a:p>
      </dgm:t>
    </dgm:pt>
    <dgm:pt modelId="{6FE92163-80C9-42A5-8C19-D7F0CA194118}" type="parTrans" cxnId="{2C846433-10DF-4862-92DE-2C218C2E071D}">
      <dgm:prSet/>
      <dgm:spPr/>
      <dgm:t>
        <a:bodyPr/>
        <a:lstStyle/>
        <a:p>
          <a:endParaRPr lang="ru-RU"/>
        </a:p>
      </dgm:t>
    </dgm:pt>
    <dgm:pt modelId="{CDFEB9B0-F733-4063-BAC4-0362492F03FA}" type="sibTrans" cxnId="{2C846433-10DF-4862-92DE-2C218C2E071D}">
      <dgm:prSet/>
      <dgm:spPr/>
      <dgm:t>
        <a:bodyPr/>
        <a:lstStyle/>
        <a:p>
          <a:endParaRPr lang="ru-RU"/>
        </a:p>
      </dgm:t>
    </dgm:pt>
    <dgm:pt modelId="{CAE16CFC-FAA8-4A18-A067-AE50D9D324D0}" type="pres">
      <dgm:prSet presAssocID="{B7B0B31E-9F90-47BB-B6D1-96145C6CD5E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EF79BF-4E80-4798-9609-4047E4525B0E}" type="pres">
      <dgm:prSet presAssocID="{E23FC467-0AB6-4F26-B729-C4544C986A23}" presName="parentLin" presStyleCnt="0"/>
      <dgm:spPr/>
    </dgm:pt>
    <dgm:pt modelId="{760A2E30-490D-4AE8-AAC6-4DCC858AE574}" type="pres">
      <dgm:prSet presAssocID="{E23FC467-0AB6-4F26-B729-C4544C986A2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0873256-CFF1-4FE6-AACB-CF5B85D190BB}" type="pres">
      <dgm:prSet presAssocID="{E23FC467-0AB6-4F26-B729-C4544C986A23}" presName="parentText" presStyleLbl="node1" presStyleIdx="0" presStyleCnt="2" custScaleX="151906" custScaleY="2097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6BB7CB-9667-44E2-B789-EF1889272912}" type="pres">
      <dgm:prSet presAssocID="{E23FC467-0AB6-4F26-B729-C4544C986A23}" presName="negativeSpace" presStyleCnt="0"/>
      <dgm:spPr/>
    </dgm:pt>
    <dgm:pt modelId="{3A11C651-CE10-49D0-8743-5707DEA1A303}" type="pres">
      <dgm:prSet presAssocID="{E23FC467-0AB6-4F26-B729-C4544C986A23}" presName="childText" presStyleLbl="conFgAcc1" presStyleIdx="0" presStyleCnt="2">
        <dgm:presLayoutVars>
          <dgm:bulletEnabled val="1"/>
        </dgm:presLayoutVars>
      </dgm:prSet>
      <dgm:spPr/>
    </dgm:pt>
    <dgm:pt modelId="{C7A1A536-B412-4CB1-9BB2-0743E3C51215}" type="pres">
      <dgm:prSet presAssocID="{2F362EEA-FF63-474A-8B1B-2B17B539E254}" presName="spaceBetweenRectangles" presStyleCnt="0"/>
      <dgm:spPr/>
    </dgm:pt>
    <dgm:pt modelId="{CBC3F9EA-1365-4CC0-A798-5A33D3511840}" type="pres">
      <dgm:prSet presAssocID="{B212ADE4-DC54-40A3-8C5B-2DCF430F1F82}" presName="parentLin" presStyleCnt="0"/>
      <dgm:spPr/>
    </dgm:pt>
    <dgm:pt modelId="{9949B62E-94EA-4B7D-9EBD-B1595915D3B7}" type="pres">
      <dgm:prSet presAssocID="{B212ADE4-DC54-40A3-8C5B-2DCF430F1F82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D5DB706-7A5A-4A89-8521-023F1B96C1ED}" type="pres">
      <dgm:prSet presAssocID="{B212ADE4-DC54-40A3-8C5B-2DCF430F1F82}" presName="parentText" presStyleLbl="node1" presStyleIdx="1" presStyleCnt="2" custScaleX="135226" custScaleY="2276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5EFF7C-71E7-4130-9E3E-0F926A127F7A}" type="pres">
      <dgm:prSet presAssocID="{B212ADE4-DC54-40A3-8C5B-2DCF430F1F82}" presName="negativeSpace" presStyleCnt="0"/>
      <dgm:spPr/>
    </dgm:pt>
    <dgm:pt modelId="{36B1C087-1929-4681-A0E4-D0E10055FF8A}" type="pres">
      <dgm:prSet presAssocID="{B212ADE4-DC54-40A3-8C5B-2DCF430F1F8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D887E14-3042-426B-864A-54DF6819DF52}" srcId="{B7B0B31E-9F90-47BB-B6D1-96145C6CD5E3}" destId="{E23FC467-0AB6-4F26-B729-C4544C986A23}" srcOrd="0" destOrd="0" parTransId="{CB1AF0D1-1E8B-43BE-88BD-47E0DB1CD810}" sibTransId="{2F362EEA-FF63-474A-8B1B-2B17B539E254}"/>
    <dgm:cxn modelId="{B17EB410-DD19-4297-9511-DC212FD194EA}" type="presOf" srcId="{B212ADE4-DC54-40A3-8C5B-2DCF430F1F82}" destId="{9949B62E-94EA-4B7D-9EBD-B1595915D3B7}" srcOrd="0" destOrd="0" presId="urn:microsoft.com/office/officeart/2005/8/layout/list1"/>
    <dgm:cxn modelId="{AB297D1D-AF31-441E-B5FA-008F52F11712}" type="presOf" srcId="{B212ADE4-DC54-40A3-8C5B-2DCF430F1F82}" destId="{FD5DB706-7A5A-4A89-8521-023F1B96C1ED}" srcOrd="1" destOrd="0" presId="urn:microsoft.com/office/officeart/2005/8/layout/list1"/>
    <dgm:cxn modelId="{2C846433-10DF-4862-92DE-2C218C2E071D}" srcId="{B7B0B31E-9F90-47BB-B6D1-96145C6CD5E3}" destId="{B212ADE4-DC54-40A3-8C5B-2DCF430F1F82}" srcOrd="1" destOrd="0" parTransId="{6FE92163-80C9-42A5-8C19-D7F0CA194118}" sibTransId="{CDFEB9B0-F733-4063-BAC4-0362492F03FA}"/>
    <dgm:cxn modelId="{F74077BD-635E-4946-AB99-CF36529E7C15}" type="presOf" srcId="{B7B0B31E-9F90-47BB-B6D1-96145C6CD5E3}" destId="{CAE16CFC-FAA8-4A18-A067-AE50D9D324D0}" srcOrd="0" destOrd="0" presId="urn:microsoft.com/office/officeart/2005/8/layout/list1"/>
    <dgm:cxn modelId="{39E25988-71C3-4BDA-A865-EA887BED12A2}" type="presOf" srcId="{E23FC467-0AB6-4F26-B729-C4544C986A23}" destId="{760A2E30-490D-4AE8-AAC6-4DCC858AE574}" srcOrd="0" destOrd="0" presId="urn:microsoft.com/office/officeart/2005/8/layout/list1"/>
    <dgm:cxn modelId="{0F422370-7991-42A1-BA9E-1A379FBD3998}" type="presOf" srcId="{E23FC467-0AB6-4F26-B729-C4544C986A23}" destId="{50873256-CFF1-4FE6-AACB-CF5B85D190BB}" srcOrd="1" destOrd="0" presId="urn:microsoft.com/office/officeart/2005/8/layout/list1"/>
    <dgm:cxn modelId="{3AB818EA-4648-45A4-83CA-4DE401268C22}" type="presParOf" srcId="{CAE16CFC-FAA8-4A18-A067-AE50D9D324D0}" destId="{23EF79BF-4E80-4798-9609-4047E4525B0E}" srcOrd="0" destOrd="0" presId="urn:microsoft.com/office/officeart/2005/8/layout/list1"/>
    <dgm:cxn modelId="{3DA84822-9AB0-4032-86F0-07EB959F98F4}" type="presParOf" srcId="{23EF79BF-4E80-4798-9609-4047E4525B0E}" destId="{760A2E30-490D-4AE8-AAC6-4DCC858AE574}" srcOrd="0" destOrd="0" presId="urn:microsoft.com/office/officeart/2005/8/layout/list1"/>
    <dgm:cxn modelId="{C608E512-C8AA-4E8C-8C0F-962ACD28D1E3}" type="presParOf" srcId="{23EF79BF-4E80-4798-9609-4047E4525B0E}" destId="{50873256-CFF1-4FE6-AACB-CF5B85D190BB}" srcOrd="1" destOrd="0" presId="urn:microsoft.com/office/officeart/2005/8/layout/list1"/>
    <dgm:cxn modelId="{C5EB33BC-F29E-4EF7-8473-1AA98564C660}" type="presParOf" srcId="{CAE16CFC-FAA8-4A18-A067-AE50D9D324D0}" destId="{686BB7CB-9667-44E2-B789-EF1889272912}" srcOrd="1" destOrd="0" presId="urn:microsoft.com/office/officeart/2005/8/layout/list1"/>
    <dgm:cxn modelId="{2EFFB24D-1873-49A4-9FA6-FC67E9BC434D}" type="presParOf" srcId="{CAE16CFC-FAA8-4A18-A067-AE50D9D324D0}" destId="{3A11C651-CE10-49D0-8743-5707DEA1A303}" srcOrd="2" destOrd="0" presId="urn:microsoft.com/office/officeart/2005/8/layout/list1"/>
    <dgm:cxn modelId="{16B5F82A-4026-4094-94A0-ECFEC3CE4CC1}" type="presParOf" srcId="{CAE16CFC-FAA8-4A18-A067-AE50D9D324D0}" destId="{C7A1A536-B412-4CB1-9BB2-0743E3C51215}" srcOrd="3" destOrd="0" presId="urn:microsoft.com/office/officeart/2005/8/layout/list1"/>
    <dgm:cxn modelId="{6BC1550C-E6FB-4705-B6E3-F74C095EEFE4}" type="presParOf" srcId="{CAE16CFC-FAA8-4A18-A067-AE50D9D324D0}" destId="{CBC3F9EA-1365-4CC0-A798-5A33D3511840}" srcOrd="4" destOrd="0" presId="urn:microsoft.com/office/officeart/2005/8/layout/list1"/>
    <dgm:cxn modelId="{1E35D0B4-A5AC-449E-B4EA-C6B33FE08F89}" type="presParOf" srcId="{CBC3F9EA-1365-4CC0-A798-5A33D3511840}" destId="{9949B62E-94EA-4B7D-9EBD-B1595915D3B7}" srcOrd="0" destOrd="0" presId="urn:microsoft.com/office/officeart/2005/8/layout/list1"/>
    <dgm:cxn modelId="{AC109430-B5A8-4D51-A3E8-A1579A419585}" type="presParOf" srcId="{CBC3F9EA-1365-4CC0-A798-5A33D3511840}" destId="{FD5DB706-7A5A-4A89-8521-023F1B96C1ED}" srcOrd="1" destOrd="0" presId="urn:microsoft.com/office/officeart/2005/8/layout/list1"/>
    <dgm:cxn modelId="{E47F3E62-B971-4820-9798-188825549BDB}" type="presParOf" srcId="{CAE16CFC-FAA8-4A18-A067-AE50D9D324D0}" destId="{CB5EFF7C-71E7-4130-9E3E-0F926A127F7A}" srcOrd="5" destOrd="0" presId="urn:microsoft.com/office/officeart/2005/8/layout/list1"/>
    <dgm:cxn modelId="{8D29B0E8-FA55-471E-B495-7730A9D27174}" type="presParOf" srcId="{CAE16CFC-FAA8-4A18-A067-AE50D9D324D0}" destId="{36B1C087-1929-4681-A0E4-D0E10055FF8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7D009D-FAB6-4872-929D-DC7BD230E428}">
      <dsp:nvSpPr>
        <dsp:cNvPr id="0" name=""/>
        <dsp:cNvSpPr/>
      </dsp:nvSpPr>
      <dsp:spPr>
        <a:xfrm rot="5400000">
          <a:off x="-169333" y="339611"/>
          <a:ext cx="1128886" cy="79022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5400000">
        <a:off x="-169333" y="339611"/>
        <a:ext cx="1128886" cy="790220"/>
      </dsp:txXfrm>
    </dsp:sp>
    <dsp:sp modelId="{369F22A2-08B5-4449-97B4-7C1EEAEBD7A5}">
      <dsp:nvSpPr>
        <dsp:cNvPr id="0" name=""/>
        <dsp:cNvSpPr/>
      </dsp:nvSpPr>
      <dsp:spPr>
        <a:xfrm rot="5400000">
          <a:off x="4383905" y="-3585970"/>
          <a:ext cx="1058905" cy="824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Бюджет города </a:t>
          </a:r>
          <a:r>
            <a:rPr lang="ru-RU" sz="1400" kern="1200" dirty="0" smtClean="0"/>
            <a:t>– форма образования и расходования денежных средств, предназначенных для финансового обеспечения задач и функций местного самоуправления. Бюджет представляет собой те денежные средства, которые необходимы для реализации полномочий, стоящих перед органами местного самоуправления.</a:t>
          </a:r>
          <a:endParaRPr lang="ru-RU" sz="1400" kern="1200" dirty="0"/>
        </a:p>
      </dsp:txBody>
      <dsp:txXfrm rot="5400000">
        <a:off x="4383905" y="-3585970"/>
        <a:ext cx="1058905" cy="8246275"/>
      </dsp:txXfrm>
    </dsp:sp>
    <dsp:sp modelId="{52E24B15-6B49-4875-982B-757844963AD9}">
      <dsp:nvSpPr>
        <dsp:cNvPr id="0" name=""/>
        <dsp:cNvSpPr/>
      </dsp:nvSpPr>
      <dsp:spPr>
        <a:xfrm rot="5400000">
          <a:off x="-169333" y="1424462"/>
          <a:ext cx="1128886" cy="79022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5400000">
        <a:off x="-169333" y="1424462"/>
        <a:ext cx="1128886" cy="790220"/>
      </dsp:txXfrm>
    </dsp:sp>
    <dsp:sp modelId="{F7D8CC37-9C6D-4680-92DB-A9430BD11D17}">
      <dsp:nvSpPr>
        <dsp:cNvPr id="0" name=""/>
        <dsp:cNvSpPr/>
      </dsp:nvSpPr>
      <dsp:spPr>
        <a:xfrm rot="5400000">
          <a:off x="4479450" y="-2501120"/>
          <a:ext cx="867815" cy="824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Доходы бюджета города </a:t>
          </a:r>
          <a:r>
            <a:rPr lang="ru-RU" sz="1400" kern="1200" dirty="0" smtClean="0"/>
            <a:t>– это денежные средства, поступающие в безвозмездном и безвозвратном порядке в соответствии с законодательством Российской Федерации в распоряжение органов местного самоуправления города.</a:t>
          </a:r>
          <a:endParaRPr lang="ru-RU" sz="1400" kern="1200" dirty="0"/>
        </a:p>
      </dsp:txBody>
      <dsp:txXfrm rot="5400000">
        <a:off x="4479450" y="-2501120"/>
        <a:ext cx="867815" cy="8246275"/>
      </dsp:txXfrm>
    </dsp:sp>
    <dsp:sp modelId="{03053892-55B5-469C-A91B-ABA3BCFBD137}">
      <dsp:nvSpPr>
        <dsp:cNvPr id="0" name=""/>
        <dsp:cNvSpPr/>
      </dsp:nvSpPr>
      <dsp:spPr>
        <a:xfrm rot="5400000">
          <a:off x="-169333" y="2442293"/>
          <a:ext cx="1128886" cy="79022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5400000">
        <a:off x="-169333" y="2442293"/>
        <a:ext cx="1128886" cy="790220"/>
      </dsp:txXfrm>
    </dsp:sp>
    <dsp:sp modelId="{FD8CCF87-4A5A-413C-9EE4-8B1EDDFACD76}">
      <dsp:nvSpPr>
        <dsp:cNvPr id="0" name=""/>
        <dsp:cNvSpPr/>
      </dsp:nvSpPr>
      <dsp:spPr>
        <a:xfrm rot="5400000">
          <a:off x="4546470" y="-1483288"/>
          <a:ext cx="733776" cy="824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Расходы бюджета города </a:t>
          </a:r>
          <a:r>
            <a:rPr lang="ru-RU" sz="1600" kern="1200" dirty="0" smtClean="0"/>
            <a:t>– затраты, формирующиеся в связи выполнением органами местного самоуправления города своих конституционных и уставных функций.</a:t>
          </a:r>
          <a:endParaRPr lang="ru-RU" sz="1600" kern="1200" dirty="0"/>
        </a:p>
      </dsp:txBody>
      <dsp:txXfrm rot="5400000">
        <a:off x="4546470" y="-1483288"/>
        <a:ext cx="733776" cy="8246275"/>
      </dsp:txXfrm>
    </dsp:sp>
    <dsp:sp modelId="{420924A1-B84B-4F69-81D7-98709EB3685E}">
      <dsp:nvSpPr>
        <dsp:cNvPr id="0" name=""/>
        <dsp:cNvSpPr/>
      </dsp:nvSpPr>
      <dsp:spPr>
        <a:xfrm rot="5400000">
          <a:off x="-169333" y="3460124"/>
          <a:ext cx="1128886" cy="79022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5400000">
        <a:off x="-169333" y="3460124"/>
        <a:ext cx="1128886" cy="790220"/>
      </dsp:txXfrm>
    </dsp:sp>
    <dsp:sp modelId="{552B4527-2296-478A-A1C0-4A40AF067D6E}">
      <dsp:nvSpPr>
        <dsp:cNvPr id="0" name=""/>
        <dsp:cNvSpPr/>
      </dsp:nvSpPr>
      <dsp:spPr>
        <a:xfrm rot="5400000">
          <a:off x="4546470" y="-465457"/>
          <a:ext cx="733776" cy="824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baseline="0" dirty="0" smtClean="0"/>
            <a:t>Дефицит бюджета </a:t>
          </a:r>
          <a:r>
            <a:rPr lang="ru-RU" sz="1600" kern="1200" dirty="0" smtClean="0"/>
            <a:t>- превышение расходов бюджета над его доходами.</a:t>
          </a:r>
          <a:endParaRPr lang="ru-RU" sz="1600" kern="1200" dirty="0"/>
        </a:p>
      </dsp:txBody>
      <dsp:txXfrm rot="5400000">
        <a:off x="4546470" y="-465457"/>
        <a:ext cx="733776" cy="8246275"/>
      </dsp:txXfrm>
    </dsp:sp>
    <dsp:sp modelId="{4ECF99E0-5AAA-439F-8C54-C7D131FBBA2C}">
      <dsp:nvSpPr>
        <dsp:cNvPr id="0" name=""/>
        <dsp:cNvSpPr/>
      </dsp:nvSpPr>
      <dsp:spPr>
        <a:xfrm rot="5400000">
          <a:off x="-169333" y="4477956"/>
          <a:ext cx="1128886" cy="79022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5400000">
        <a:off x="-169333" y="4477956"/>
        <a:ext cx="1128886" cy="790220"/>
      </dsp:txXfrm>
    </dsp:sp>
    <dsp:sp modelId="{4C5752ED-86EC-4A43-9471-65CF6CC76A51}">
      <dsp:nvSpPr>
        <dsp:cNvPr id="0" name=""/>
        <dsp:cNvSpPr/>
      </dsp:nvSpPr>
      <dsp:spPr>
        <a:xfrm rot="5400000">
          <a:off x="4546470" y="552373"/>
          <a:ext cx="733776" cy="824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err="1" smtClean="0"/>
            <a:t>Профицит</a:t>
          </a:r>
          <a:r>
            <a:rPr lang="ru-RU" sz="1600" b="1" kern="1200" dirty="0" smtClean="0"/>
            <a:t> бюджета </a:t>
          </a:r>
          <a:r>
            <a:rPr lang="ru-RU" sz="1600" kern="1200" dirty="0" smtClean="0"/>
            <a:t>- превышение доходов бюджета над его расходами.</a:t>
          </a:r>
          <a:endParaRPr lang="ru-RU" sz="1600" kern="1200" dirty="0"/>
        </a:p>
      </dsp:txBody>
      <dsp:txXfrm rot="5400000">
        <a:off x="4546470" y="552373"/>
        <a:ext cx="733776" cy="824627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CDDF59-C0E1-4395-AABA-4F2C3CD5D94D}">
      <dsp:nvSpPr>
        <dsp:cNvPr id="0" name=""/>
        <dsp:cNvSpPr/>
      </dsp:nvSpPr>
      <dsp:spPr>
        <a:xfrm rot="5400000">
          <a:off x="-192515" y="206214"/>
          <a:ext cx="1283433" cy="89840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" tIns="635" rIns="635" bIns="63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kern="1200" baseline="0" dirty="0">
            <a:solidFill>
              <a:schemeClr val="bg1"/>
            </a:solidFill>
          </a:endParaRPr>
        </a:p>
      </dsp:txBody>
      <dsp:txXfrm rot="5400000">
        <a:off x="-192515" y="206214"/>
        <a:ext cx="1283433" cy="898403"/>
      </dsp:txXfrm>
    </dsp:sp>
    <dsp:sp modelId="{ACD98313-D0FC-4616-9F14-EE1A41601049}">
      <dsp:nvSpPr>
        <dsp:cNvPr id="0" name=""/>
        <dsp:cNvSpPr/>
      </dsp:nvSpPr>
      <dsp:spPr>
        <a:xfrm rot="5400000">
          <a:off x="4146885" y="-3234782"/>
          <a:ext cx="834231" cy="73311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baseline="0" dirty="0" smtClean="0"/>
            <a:t>Межбюджетные трансферты </a:t>
          </a:r>
          <a:r>
            <a:rPr lang="ru-RU" sz="1600" kern="1200" baseline="0" dirty="0" smtClean="0"/>
            <a:t>– денежные средства, направляемые из одного уровня бюджетной системы в другой</a:t>
          </a:r>
          <a:endParaRPr lang="ru-RU" sz="1600" kern="1200" baseline="0" dirty="0"/>
        </a:p>
      </dsp:txBody>
      <dsp:txXfrm rot="5400000">
        <a:off x="4146885" y="-3234782"/>
        <a:ext cx="834231" cy="7331196"/>
      </dsp:txXfrm>
    </dsp:sp>
    <dsp:sp modelId="{7B85A9A4-0607-44C3-897F-CFAFA79241FE}">
      <dsp:nvSpPr>
        <dsp:cNvPr id="0" name=""/>
        <dsp:cNvSpPr/>
      </dsp:nvSpPr>
      <dsp:spPr>
        <a:xfrm rot="5400000">
          <a:off x="-192515" y="1434838"/>
          <a:ext cx="1283433" cy="89840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baseline="0" dirty="0">
            <a:solidFill>
              <a:schemeClr val="bg1"/>
            </a:solidFill>
          </a:endParaRPr>
        </a:p>
      </dsp:txBody>
      <dsp:txXfrm rot="5400000">
        <a:off x="-192515" y="1434838"/>
        <a:ext cx="1283433" cy="898403"/>
      </dsp:txXfrm>
    </dsp:sp>
    <dsp:sp modelId="{106F416B-C929-4D98-8C42-56F427AF446F}">
      <dsp:nvSpPr>
        <dsp:cNvPr id="0" name=""/>
        <dsp:cNvSpPr/>
      </dsp:nvSpPr>
      <dsp:spPr>
        <a:xfrm rot="5400000">
          <a:off x="4066599" y="-2006158"/>
          <a:ext cx="994804" cy="73311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Дотации</a:t>
          </a:r>
          <a:r>
            <a:rPr lang="ru-RU" sz="1600" kern="1200" dirty="0" smtClean="0"/>
            <a:t> – это средства, предоставляемые на безвозмездной и безвозвратной основе без установления направлений и условий их использования.</a:t>
          </a:r>
          <a:endParaRPr lang="ru-RU" sz="1600" kern="1200" dirty="0"/>
        </a:p>
      </dsp:txBody>
      <dsp:txXfrm rot="5400000">
        <a:off x="4066599" y="-2006158"/>
        <a:ext cx="994804" cy="7331196"/>
      </dsp:txXfrm>
    </dsp:sp>
    <dsp:sp modelId="{E07E3F5F-24A3-4872-A4B0-AAADD6B4CF1F}">
      <dsp:nvSpPr>
        <dsp:cNvPr id="0" name=""/>
        <dsp:cNvSpPr/>
      </dsp:nvSpPr>
      <dsp:spPr>
        <a:xfrm rot="5400000">
          <a:off x="-192515" y="2612307"/>
          <a:ext cx="1283433" cy="89840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baseline="0" dirty="0">
            <a:solidFill>
              <a:schemeClr val="bg1"/>
            </a:solidFill>
          </a:endParaRPr>
        </a:p>
      </dsp:txBody>
      <dsp:txXfrm rot="5400000">
        <a:off x="-192515" y="2612307"/>
        <a:ext cx="1283433" cy="898403"/>
      </dsp:txXfrm>
    </dsp:sp>
    <dsp:sp modelId="{C67884B9-6AF1-4384-8402-49852A5508FF}">
      <dsp:nvSpPr>
        <dsp:cNvPr id="0" name=""/>
        <dsp:cNvSpPr/>
      </dsp:nvSpPr>
      <dsp:spPr>
        <a:xfrm rot="5400000">
          <a:off x="4117754" y="-828689"/>
          <a:ext cx="892494" cy="73311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Субсидии</a:t>
          </a:r>
          <a:r>
            <a:rPr lang="ru-RU" sz="1600" kern="1200" dirty="0" smtClean="0"/>
            <a:t> – это целевые средства на решение приоритетных задач при условии обязательного участия средств местных бюджетов (например, </a:t>
          </a:r>
          <a:r>
            <a:rPr lang="ru-RU" sz="1600" kern="1200" dirty="0" err="1" smtClean="0"/>
            <a:t>софинансирование</a:t>
          </a:r>
          <a:r>
            <a:rPr lang="ru-RU" sz="1600" kern="1200" dirty="0" smtClean="0"/>
            <a:t> строительства детских садов, ремонта и реконструкции дорог и дворовых территорий)</a:t>
          </a:r>
          <a:endParaRPr lang="ru-RU" sz="1600" kern="1200" dirty="0"/>
        </a:p>
      </dsp:txBody>
      <dsp:txXfrm rot="5400000">
        <a:off x="4117754" y="-828689"/>
        <a:ext cx="892494" cy="7331196"/>
      </dsp:txXfrm>
    </dsp:sp>
    <dsp:sp modelId="{79B4D6DA-992E-4994-896B-A1A025F6F336}">
      <dsp:nvSpPr>
        <dsp:cNvPr id="0" name=""/>
        <dsp:cNvSpPr/>
      </dsp:nvSpPr>
      <dsp:spPr>
        <a:xfrm rot="5400000">
          <a:off x="-192515" y="3984436"/>
          <a:ext cx="1283433" cy="89840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 rot="5400000">
        <a:off x="-192515" y="3984436"/>
        <a:ext cx="1283433" cy="898403"/>
      </dsp:txXfrm>
    </dsp:sp>
    <dsp:sp modelId="{FA3A4E94-C59D-4D27-9605-C8B3EA224C2F}">
      <dsp:nvSpPr>
        <dsp:cNvPr id="0" name=""/>
        <dsp:cNvSpPr/>
      </dsp:nvSpPr>
      <dsp:spPr>
        <a:xfrm rot="5400000">
          <a:off x="3923094" y="543438"/>
          <a:ext cx="1281813" cy="733119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Субвенции</a:t>
          </a:r>
          <a:r>
            <a:rPr lang="ru-RU" sz="1400" kern="1200" dirty="0" smtClean="0"/>
            <a:t> – это целевые средства на выполнение тех задач и полномочий, которые переданы бюджету городского округа из областного бюджета (например, выплата гражданам субсидий на оплату жилищно-коммунальных расходов, социальная поддержка многодетных и малоимущих семей, заработная плата учителям и воспитателям детских садов)</a:t>
          </a:r>
          <a:endParaRPr lang="ru-RU" sz="1400" kern="1200" dirty="0"/>
        </a:p>
      </dsp:txBody>
      <dsp:txXfrm rot="5400000">
        <a:off x="3923094" y="543438"/>
        <a:ext cx="1281813" cy="733119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F9B615-BEFF-4D5F-8070-F09610FCE40E}">
      <dsp:nvSpPr>
        <dsp:cNvPr id="0" name=""/>
        <dsp:cNvSpPr/>
      </dsp:nvSpPr>
      <dsp:spPr>
        <a:xfrm>
          <a:off x="2947144" y="2280730"/>
          <a:ext cx="2749598" cy="228208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dirty="0" smtClean="0">
              <a:solidFill>
                <a:schemeClr val="tx1"/>
              </a:solidFill>
              <a:latin typeface="Georgia" pitchFamily="18" charset="0"/>
            </a:rPr>
            <a:t>Социальная политика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baseline="0" dirty="0" smtClean="0">
              <a:solidFill>
                <a:schemeClr val="tx1"/>
              </a:solidFill>
              <a:latin typeface="Georgia" pitchFamily="18" charset="0"/>
            </a:rPr>
            <a:t>675,3 </a:t>
          </a:r>
          <a:r>
            <a:rPr lang="ru-RU" sz="1800" kern="1200" baseline="0" dirty="0" smtClean="0">
              <a:solidFill>
                <a:schemeClr val="tx1"/>
              </a:solidFill>
              <a:latin typeface="Georgia" pitchFamily="18" charset="0"/>
            </a:rPr>
            <a:t>млн.руб.</a:t>
          </a:r>
          <a:endParaRPr lang="ru-RU" sz="18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2947144" y="2280730"/>
        <a:ext cx="2749598" cy="2282086"/>
      </dsp:txXfrm>
    </dsp:sp>
    <dsp:sp modelId="{283EF3B2-9513-449E-9DBD-A2C615D45B25}">
      <dsp:nvSpPr>
        <dsp:cNvPr id="0" name=""/>
        <dsp:cNvSpPr/>
      </dsp:nvSpPr>
      <dsp:spPr>
        <a:xfrm rot="16150642">
          <a:off x="4129747" y="1661715"/>
          <a:ext cx="342623" cy="611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16150642">
        <a:off x="4129747" y="1661715"/>
        <a:ext cx="342623" cy="611190"/>
      </dsp:txXfrm>
    </dsp:sp>
    <dsp:sp modelId="{69B097C9-7795-40F2-BC9A-590CCF021D93}">
      <dsp:nvSpPr>
        <dsp:cNvPr id="0" name=""/>
        <dsp:cNvSpPr/>
      </dsp:nvSpPr>
      <dsp:spPr>
        <a:xfrm>
          <a:off x="2838298" y="667"/>
          <a:ext cx="2892504" cy="163377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chemeClr val="tx1"/>
              </a:solidFill>
              <a:latin typeface="Georgia" pitchFamily="18" charset="0"/>
            </a:rPr>
            <a:t>«Образование»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>
              <a:solidFill>
                <a:schemeClr val="tx1"/>
              </a:solidFill>
              <a:latin typeface="Georgia" pitchFamily="18" charset="0"/>
            </a:rPr>
            <a:t>520,4</a:t>
          </a:r>
          <a:endParaRPr lang="ru-RU" sz="20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2838298" y="667"/>
        <a:ext cx="2892504" cy="1633778"/>
      </dsp:txXfrm>
    </dsp:sp>
    <dsp:sp modelId="{C7ED5B62-71E1-4183-99B8-4927E9CE9A65}">
      <dsp:nvSpPr>
        <dsp:cNvPr id="0" name=""/>
        <dsp:cNvSpPr/>
      </dsp:nvSpPr>
      <dsp:spPr>
        <a:xfrm rot="19832540">
          <a:off x="5642415" y="2195415"/>
          <a:ext cx="619560" cy="611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19832540">
        <a:off x="5642415" y="2195415"/>
        <a:ext cx="619560" cy="611190"/>
      </dsp:txXfrm>
    </dsp:sp>
    <dsp:sp modelId="{D947A74B-F8E3-4C92-AC2F-110CA5416465}">
      <dsp:nvSpPr>
        <dsp:cNvPr id="0" name=""/>
        <dsp:cNvSpPr/>
      </dsp:nvSpPr>
      <dsp:spPr>
        <a:xfrm>
          <a:off x="6278081" y="450199"/>
          <a:ext cx="2561118" cy="2286988"/>
        </a:xfrm>
        <a:prstGeom prst="ellipse">
          <a:avLst/>
        </a:prstGeom>
        <a:gradFill rotWithShape="0">
          <a:gsLst>
            <a:gs pos="0">
              <a:schemeClr val="accent4">
                <a:hueOff val="-744128"/>
                <a:satOff val="4483"/>
                <a:lumOff val="359"/>
                <a:alphaOff val="0"/>
                <a:tint val="43000"/>
                <a:satMod val="165000"/>
              </a:schemeClr>
            </a:gs>
            <a:gs pos="55000">
              <a:schemeClr val="accent4">
                <a:hueOff val="-744128"/>
                <a:satOff val="4483"/>
                <a:lumOff val="359"/>
                <a:alphaOff val="0"/>
                <a:tint val="83000"/>
                <a:satMod val="155000"/>
              </a:schemeClr>
            </a:gs>
            <a:gs pos="100000">
              <a:schemeClr val="accent4">
                <a:hueOff val="-744128"/>
                <a:satOff val="4483"/>
                <a:lumOff val="35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baseline="0" dirty="0" smtClean="0">
              <a:solidFill>
                <a:schemeClr val="tx1"/>
              </a:solidFill>
              <a:latin typeface="Georgia" pitchFamily="18" charset="0"/>
            </a:rPr>
            <a:t>«Физическая культура и спорт»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chemeClr val="tx1"/>
              </a:solidFill>
              <a:latin typeface="Georgia" pitchFamily="18" charset="0"/>
            </a:rPr>
            <a:t>51,4</a:t>
          </a:r>
          <a:endParaRPr lang="ru-RU" sz="18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6278081" y="450199"/>
        <a:ext cx="2561118" cy="2286988"/>
      </dsp:txXfrm>
    </dsp:sp>
    <dsp:sp modelId="{F63F1855-C9B4-4C14-9FCB-ED5193EFD948}">
      <dsp:nvSpPr>
        <dsp:cNvPr id="0" name=""/>
        <dsp:cNvSpPr/>
      </dsp:nvSpPr>
      <dsp:spPr>
        <a:xfrm rot="424515">
          <a:off x="5852029" y="3332001"/>
          <a:ext cx="417532" cy="611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424515">
        <a:off x="5852029" y="3332001"/>
        <a:ext cx="417532" cy="611190"/>
      </dsp:txXfrm>
    </dsp:sp>
    <dsp:sp modelId="{C9C91FFF-C607-4B33-BABB-CEE26EEF30FE}">
      <dsp:nvSpPr>
        <dsp:cNvPr id="0" name=""/>
        <dsp:cNvSpPr/>
      </dsp:nvSpPr>
      <dsp:spPr>
        <a:xfrm>
          <a:off x="6445303" y="2989773"/>
          <a:ext cx="2393896" cy="1688219"/>
        </a:xfrm>
        <a:prstGeom prst="ellipse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43000"/>
                <a:satMod val="165000"/>
              </a:schemeClr>
            </a:gs>
            <a:gs pos="55000">
              <a:schemeClr val="accent4">
                <a:hueOff val="-1488257"/>
                <a:satOff val="8966"/>
                <a:lumOff val="719"/>
                <a:alphaOff val="0"/>
                <a:tint val="83000"/>
                <a:satMod val="155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>
              <a:solidFill>
                <a:schemeClr val="tx1"/>
              </a:solidFill>
              <a:latin typeface="Georgia" pitchFamily="18" charset="0"/>
            </a:rPr>
            <a:t>«Доступное жилье»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>
              <a:solidFill>
                <a:schemeClr val="tx1"/>
              </a:solidFill>
              <a:latin typeface="Georgia" pitchFamily="18" charset="0"/>
            </a:rPr>
            <a:t>17,3</a:t>
          </a:r>
          <a:endParaRPr lang="ru-RU" sz="20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6445303" y="2989773"/>
        <a:ext cx="2393896" cy="1688219"/>
      </dsp:txXfrm>
    </dsp:sp>
    <dsp:sp modelId="{3266EAA9-967F-4E20-A7ED-9923204FDC1A}">
      <dsp:nvSpPr>
        <dsp:cNvPr id="0" name=""/>
        <dsp:cNvSpPr/>
      </dsp:nvSpPr>
      <dsp:spPr>
        <a:xfrm rot="2628771">
          <a:off x="5284146" y="4227010"/>
          <a:ext cx="391284" cy="611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2628771">
        <a:off x="5284146" y="4227010"/>
        <a:ext cx="391284" cy="611190"/>
      </dsp:txXfrm>
    </dsp:sp>
    <dsp:sp modelId="{B7CB74AF-2470-4C2D-B5B6-CC8249B339B4}">
      <dsp:nvSpPr>
        <dsp:cNvPr id="0" name=""/>
        <dsp:cNvSpPr/>
      </dsp:nvSpPr>
      <dsp:spPr>
        <a:xfrm>
          <a:off x="5355713" y="4619453"/>
          <a:ext cx="2115527" cy="1617858"/>
        </a:xfrm>
        <a:prstGeom prst="ellipse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43000"/>
                <a:satMod val="165000"/>
              </a:schemeClr>
            </a:gs>
            <a:gs pos="55000">
              <a:schemeClr val="accent4">
                <a:hueOff val="-2232385"/>
                <a:satOff val="13449"/>
                <a:lumOff val="1078"/>
                <a:alphaOff val="0"/>
                <a:tint val="83000"/>
                <a:satMod val="155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baseline="0" dirty="0" smtClean="0">
              <a:solidFill>
                <a:schemeClr val="tx1"/>
              </a:solidFill>
              <a:latin typeface="Georgia" pitchFamily="18" charset="0"/>
            </a:rPr>
            <a:t>«Поддержка граждан и некоммерческих организаций»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baseline="0" dirty="0" smtClean="0">
              <a:solidFill>
                <a:schemeClr val="tx1"/>
              </a:solidFill>
              <a:latin typeface="Georgia" pitchFamily="18" charset="0"/>
            </a:rPr>
            <a:t>52,3</a:t>
          </a:r>
          <a:endParaRPr lang="ru-RU" sz="14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5355713" y="4619453"/>
        <a:ext cx="2115527" cy="1617858"/>
      </dsp:txXfrm>
    </dsp:sp>
    <dsp:sp modelId="{0DF3B8A6-0422-46C7-9C99-E7774F509AA3}">
      <dsp:nvSpPr>
        <dsp:cNvPr id="0" name=""/>
        <dsp:cNvSpPr/>
      </dsp:nvSpPr>
      <dsp:spPr>
        <a:xfrm rot="8024558">
          <a:off x="3099521" y="4224044"/>
          <a:ext cx="324288" cy="611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8024558">
        <a:off x="3099521" y="4224044"/>
        <a:ext cx="324288" cy="611190"/>
      </dsp:txXfrm>
    </dsp:sp>
    <dsp:sp modelId="{0CEFCA25-AD40-4552-B751-56FB7CCF1400}">
      <dsp:nvSpPr>
        <dsp:cNvPr id="0" name=""/>
        <dsp:cNvSpPr/>
      </dsp:nvSpPr>
      <dsp:spPr>
        <a:xfrm>
          <a:off x="1251247" y="4619453"/>
          <a:ext cx="2300562" cy="1617858"/>
        </a:xfrm>
        <a:prstGeom prst="ellipse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43000"/>
                <a:satMod val="165000"/>
              </a:schemeClr>
            </a:gs>
            <a:gs pos="55000">
              <a:schemeClr val="accent4">
                <a:hueOff val="-2976513"/>
                <a:satOff val="17933"/>
                <a:lumOff val="1437"/>
                <a:alphaOff val="0"/>
                <a:tint val="83000"/>
                <a:satMod val="155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>
              <a:solidFill>
                <a:schemeClr val="tx1"/>
              </a:solidFill>
              <a:latin typeface="Georgia" pitchFamily="18" charset="0"/>
            </a:rPr>
            <a:t>«Охрана здоровья»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>
              <a:solidFill>
                <a:schemeClr val="tx1"/>
              </a:solidFill>
              <a:latin typeface="Georgia" pitchFamily="18" charset="0"/>
            </a:rPr>
            <a:t>0,8</a:t>
          </a:r>
          <a:endParaRPr lang="ru-RU" sz="20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1251247" y="4619453"/>
        <a:ext cx="2300562" cy="1617858"/>
      </dsp:txXfrm>
    </dsp:sp>
    <dsp:sp modelId="{E68E76F1-66FB-4EF9-BB97-119DFE3EF784}">
      <dsp:nvSpPr>
        <dsp:cNvPr id="0" name=""/>
        <dsp:cNvSpPr/>
      </dsp:nvSpPr>
      <dsp:spPr>
        <a:xfrm rot="10454156">
          <a:off x="2539034" y="3281186"/>
          <a:ext cx="296474" cy="611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10454156">
        <a:off x="2539034" y="3281186"/>
        <a:ext cx="296474" cy="611190"/>
      </dsp:txXfrm>
    </dsp:sp>
    <dsp:sp modelId="{3E00FC09-FC84-4753-8D29-C0F27072EA26}">
      <dsp:nvSpPr>
        <dsp:cNvPr id="0" name=""/>
        <dsp:cNvSpPr/>
      </dsp:nvSpPr>
      <dsp:spPr>
        <a:xfrm>
          <a:off x="0" y="2675662"/>
          <a:ext cx="2408473" cy="2121643"/>
        </a:xfrm>
        <a:prstGeom prst="ellipse">
          <a:avLst/>
        </a:prstGeom>
        <a:gradFill rotWithShape="0">
          <a:gsLst>
            <a:gs pos="0">
              <a:schemeClr val="accent4">
                <a:hueOff val="-3720641"/>
                <a:satOff val="22416"/>
                <a:lumOff val="1797"/>
                <a:alphaOff val="0"/>
                <a:tint val="43000"/>
                <a:satMod val="165000"/>
              </a:schemeClr>
            </a:gs>
            <a:gs pos="55000">
              <a:schemeClr val="accent4">
                <a:hueOff val="-3720641"/>
                <a:satOff val="22416"/>
                <a:lumOff val="1797"/>
                <a:alphaOff val="0"/>
                <a:tint val="83000"/>
                <a:satMod val="155000"/>
              </a:schemeClr>
            </a:gs>
            <a:gs pos="100000">
              <a:schemeClr val="accent4">
                <a:hueOff val="-3720641"/>
                <a:satOff val="22416"/>
                <a:lumOff val="179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baseline="0" dirty="0" smtClean="0">
              <a:solidFill>
                <a:schemeClr val="tx1"/>
              </a:solidFill>
              <a:latin typeface="Georgia" pitchFamily="18" charset="0"/>
            </a:rPr>
            <a:t>«Молодежь»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chemeClr val="tx1"/>
              </a:solidFill>
              <a:latin typeface="Georgia" pitchFamily="18" charset="0"/>
            </a:rPr>
            <a:t>0,2</a:t>
          </a:r>
          <a:endParaRPr lang="ru-RU" sz="18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0" y="2675662"/>
        <a:ext cx="2408473" cy="2121643"/>
      </dsp:txXfrm>
    </dsp:sp>
    <dsp:sp modelId="{096AB9C9-ED36-4701-BD31-00EF1ACFD4E8}">
      <dsp:nvSpPr>
        <dsp:cNvPr id="0" name=""/>
        <dsp:cNvSpPr/>
      </dsp:nvSpPr>
      <dsp:spPr>
        <a:xfrm rot="12833982">
          <a:off x="2515526" y="2011518"/>
          <a:ext cx="685824" cy="6111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12833982">
        <a:off x="2515526" y="2011518"/>
        <a:ext cx="685824" cy="611190"/>
      </dsp:txXfrm>
    </dsp:sp>
    <dsp:sp modelId="{600C3691-517B-435B-A9A1-88D412DF03D9}">
      <dsp:nvSpPr>
        <dsp:cNvPr id="0" name=""/>
        <dsp:cNvSpPr/>
      </dsp:nvSpPr>
      <dsp:spPr>
        <a:xfrm>
          <a:off x="171134" y="432051"/>
          <a:ext cx="2250748" cy="1913473"/>
        </a:xfrm>
        <a:prstGeom prst="ellips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43000"/>
                <a:satMod val="165000"/>
              </a:schemeClr>
            </a:gs>
            <a:gs pos="55000">
              <a:schemeClr val="accent4">
                <a:hueOff val="-4464770"/>
                <a:satOff val="26899"/>
                <a:lumOff val="2156"/>
                <a:alphaOff val="0"/>
                <a:tint val="83000"/>
                <a:satMod val="15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baseline="0" dirty="0" smtClean="0">
              <a:solidFill>
                <a:schemeClr val="tx1"/>
              </a:solidFill>
              <a:latin typeface="Georgia" pitchFamily="18" charset="0"/>
            </a:rPr>
            <a:t>«Культура»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baseline="0" dirty="0" smtClean="0">
              <a:solidFill>
                <a:schemeClr val="tx1"/>
              </a:solidFill>
              <a:latin typeface="Georgia" pitchFamily="18" charset="0"/>
            </a:rPr>
            <a:t>32,9</a:t>
          </a:r>
          <a:endParaRPr lang="ru-RU" sz="16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171134" y="432051"/>
        <a:ext cx="2250748" cy="191347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05D2AF-882C-4B0A-B92E-CD9A8C2F9C8D}">
      <dsp:nvSpPr>
        <dsp:cNvPr id="0" name=""/>
        <dsp:cNvSpPr/>
      </dsp:nvSpPr>
      <dsp:spPr>
        <a:xfrm>
          <a:off x="4471239" y="1182729"/>
          <a:ext cx="2251044" cy="2574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098"/>
              </a:lnTo>
              <a:lnTo>
                <a:pt x="2251044" y="129098"/>
              </a:lnTo>
              <a:lnTo>
                <a:pt x="2251044" y="257433"/>
              </a:lnTo>
            </a:path>
          </a:pathLst>
        </a:cu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73DC3-FA72-412A-A7D2-EA550CF793DB}">
      <dsp:nvSpPr>
        <dsp:cNvPr id="0" name=""/>
        <dsp:cNvSpPr/>
      </dsp:nvSpPr>
      <dsp:spPr>
        <a:xfrm>
          <a:off x="1760410" y="2478074"/>
          <a:ext cx="91440" cy="1524774"/>
        </a:xfrm>
        <a:custGeom>
          <a:avLst/>
          <a:gdLst/>
          <a:ahLst/>
          <a:cxnLst/>
          <a:rect l="0" t="0" r="0" b="0"/>
          <a:pathLst>
            <a:path>
              <a:moveTo>
                <a:pt x="94192" y="0"/>
              </a:moveTo>
              <a:lnTo>
                <a:pt x="94192" y="1396439"/>
              </a:lnTo>
              <a:lnTo>
                <a:pt x="45720" y="1396439"/>
              </a:lnTo>
              <a:lnTo>
                <a:pt x="45720" y="1524774"/>
              </a:lnTo>
            </a:path>
          </a:pathLst>
        </a:cu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7F9E0A-1B87-4DB6-9728-4FD66E54FB55}">
      <dsp:nvSpPr>
        <dsp:cNvPr id="0" name=""/>
        <dsp:cNvSpPr/>
      </dsp:nvSpPr>
      <dsp:spPr>
        <a:xfrm>
          <a:off x="1854602" y="1182729"/>
          <a:ext cx="2616637" cy="257433"/>
        </a:xfrm>
        <a:custGeom>
          <a:avLst/>
          <a:gdLst/>
          <a:ahLst/>
          <a:cxnLst/>
          <a:rect l="0" t="0" r="0" b="0"/>
          <a:pathLst>
            <a:path>
              <a:moveTo>
                <a:pt x="2616637" y="0"/>
              </a:moveTo>
              <a:lnTo>
                <a:pt x="2616637" y="129098"/>
              </a:lnTo>
              <a:lnTo>
                <a:pt x="0" y="129098"/>
              </a:lnTo>
              <a:lnTo>
                <a:pt x="0" y="257433"/>
              </a:lnTo>
            </a:path>
          </a:pathLst>
        </a:cu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9440E8-BCF6-41A6-AD52-52848831A4DB}">
      <dsp:nvSpPr>
        <dsp:cNvPr id="0" name=""/>
        <dsp:cNvSpPr/>
      </dsp:nvSpPr>
      <dsp:spPr>
        <a:xfrm>
          <a:off x="2420610" y="69797"/>
          <a:ext cx="4101259" cy="11129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9DE8E-F365-4FAB-9DBF-7E590337976A}">
      <dsp:nvSpPr>
        <dsp:cNvPr id="0" name=""/>
        <dsp:cNvSpPr/>
      </dsp:nvSpPr>
      <dsp:spPr>
        <a:xfrm>
          <a:off x="2574534" y="216025"/>
          <a:ext cx="4101259" cy="1112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Культура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32,9 млн.рублей</a:t>
          </a:r>
          <a:endParaRPr lang="ru-RU" sz="2800" b="1" kern="1200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74534" y="216025"/>
        <a:ext cx="4101259" cy="1112931"/>
      </dsp:txXfrm>
    </dsp:sp>
    <dsp:sp modelId="{BC6213B4-2B04-4C4B-B8D7-3B618A3B6053}">
      <dsp:nvSpPr>
        <dsp:cNvPr id="0" name=""/>
        <dsp:cNvSpPr/>
      </dsp:nvSpPr>
      <dsp:spPr>
        <a:xfrm>
          <a:off x="216021" y="1440162"/>
          <a:ext cx="3277161" cy="10379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9C15D-BC0F-406A-B866-91C3C2FF78C3}">
      <dsp:nvSpPr>
        <dsp:cNvPr id="0" name=""/>
        <dsp:cNvSpPr/>
      </dsp:nvSpPr>
      <dsp:spPr>
        <a:xfrm>
          <a:off x="369945" y="1586390"/>
          <a:ext cx="3277161" cy="1037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</a:rPr>
            <a:t>12,5 млн.рублей на содержание библиотечной системы</a:t>
          </a:r>
          <a:endParaRPr lang="ru-RU" sz="2000" b="0" kern="1200" dirty="0">
            <a:latin typeface="Georgia" pitchFamily="18" charset="0"/>
          </a:endParaRPr>
        </a:p>
      </dsp:txBody>
      <dsp:txXfrm>
        <a:off x="369945" y="1586390"/>
        <a:ext cx="3277161" cy="1037912"/>
      </dsp:txXfrm>
    </dsp:sp>
    <dsp:sp modelId="{E1088CCC-4B24-47A2-B5AA-79C57CF78F8C}">
      <dsp:nvSpPr>
        <dsp:cNvPr id="0" name=""/>
        <dsp:cNvSpPr/>
      </dsp:nvSpPr>
      <dsp:spPr>
        <a:xfrm>
          <a:off x="278118" y="4002849"/>
          <a:ext cx="3056023" cy="11572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6AD009-E7C6-45EE-8D54-B3B425DEADC9}">
      <dsp:nvSpPr>
        <dsp:cNvPr id="0" name=""/>
        <dsp:cNvSpPr/>
      </dsp:nvSpPr>
      <dsp:spPr>
        <a:xfrm>
          <a:off x="432042" y="4149076"/>
          <a:ext cx="3056023" cy="11572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Times New Roman" pitchFamily="18" charset="0"/>
            </a:rPr>
            <a:t>3,3 млн.рублей на содержание музея</a:t>
          </a:r>
          <a:endParaRPr lang="ru-RU" sz="1800" b="0" kern="1200" dirty="0">
            <a:latin typeface="+mn-lt"/>
          </a:endParaRPr>
        </a:p>
      </dsp:txBody>
      <dsp:txXfrm>
        <a:off x="432042" y="4149076"/>
        <a:ext cx="3056023" cy="1157223"/>
      </dsp:txXfrm>
    </dsp:sp>
    <dsp:sp modelId="{47538F85-21F0-4893-A1ED-B14AB799E1D5}">
      <dsp:nvSpPr>
        <dsp:cNvPr id="0" name=""/>
        <dsp:cNvSpPr/>
      </dsp:nvSpPr>
      <dsp:spPr>
        <a:xfrm>
          <a:off x="5256584" y="1440162"/>
          <a:ext cx="2931400" cy="10345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92A3E-1F20-4EFF-83E5-42D6E586E5F5}">
      <dsp:nvSpPr>
        <dsp:cNvPr id="0" name=""/>
        <dsp:cNvSpPr/>
      </dsp:nvSpPr>
      <dsp:spPr>
        <a:xfrm>
          <a:off x="5410508" y="1586390"/>
          <a:ext cx="2931400" cy="1034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Times New Roman" pitchFamily="18" charset="0"/>
            </a:rPr>
            <a:t>15,6 млн.рублей на содержание ЦД «Сибирь»</a:t>
          </a:r>
          <a:endParaRPr lang="ru-RU" sz="1800" kern="1200" dirty="0"/>
        </a:p>
      </dsp:txBody>
      <dsp:txXfrm>
        <a:off x="5410508" y="1586390"/>
        <a:ext cx="2931400" cy="1034508"/>
      </dsp:txXfrm>
    </dsp:sp>
    <dsp:sp modelId="{02F56202-246C-461D-ABBF-9C152588A02E}">
      <dsp:nvSpPr>
        <dsp:cNvPr id="0" name=""/>
        <dsp:cNvSpPr/>
      </dsp:nvSpPr>
      <dsp:spPr>
        <a:xfrm>
          <a:off x="3230455" y="2734091"/>
          <a:ext cx="2724295" cy="10379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240557-A996-4C9A-B3BD-D408DF6718C0}">
      <dsp:nvSpPr>
        <dsp:cNvPr id="0" name=""/>
        <dsp:cNvSpPr/>
      </dsp:nvSpPr>
      <dsp:spPr>
        <a:xfrm>
          <a:off x="3384380" y="2880319"/>
          <a:ext cx="2724295" cy="1037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</a:rPr>
            <a:t>0,3 млн.рублей на развитие инфраструктуры</a:t>
          </a:r>
          <a:endParaRPr lang="ru-RU" sz="2000" b="0" kern="1200" dirty="0">
            <a:latin typeface="Georgia" pitchFamily="18" charset="0"/>
          </a:endParaRPr>
        </a:p>
      </dsp:txBody>
      <dsp:txXfrm>
        <a:off x="3384380" y="2880319"/>
        <a:ext cx="2724295" cy="103791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54C5A1-D0C4-4C1A-88F8-B133109FF7F3}">
      <dsp:nvSpPr>
        <dsp:cNvPr id="0" name=""/>
        <dsp:cNvSpPr/>
      </dsp:nvSpPr>
      <dsp:spPr>
        <a:xfrm>
          <a:off x="3491865" y="2579955"/>
          <a:ext cx="1969646" cy="138048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baseline="0" dirty="0" smtClean="0">
              <a:solidFill>
                <a:schemeClr val="tx1"/>
              </a:solidFill>
              <a:latin typeface="Georgia" pitchFamily="18" charset="0"/>
            </a:rPr>
            <a:t>ЖКХ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baseline="0" dirty="0" smtClean="0">
              <a:solidFill>
                <a:schemeClr val="tx1"/>
              </a:solidFill>
              <a:latin typeface="Georgia" pitchFamily="18" charset="0"/>
            </a:rPr>
            <a:t>65,6</a:t>
          </a:r>
          <a:endParaRPr lang="ru-RU" sz="28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3491865" y="2579955"/>
        <a:ext cx="1969646" cy="1380484"/>
      </dsp:txXfrm>
    </dsp:sp>
    <dsp:sp modelId="{74B3CBC1-6A3C-426D-838A-793BE82FCA7B}">
      <dsp:nvSpPr>
        <dsp:cNvPr id="0" name=""/>
        <dsp:cNvSpPr/>
      </dsp:nvSpPr>
      <dsp:spPr>
        <a:xfrm rot="16179032">
          <a:off x="4099406" y="1712358"/>
          <a:ext cx="636950" cy="543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6179032">
        <a:off x="4099406" y="1712358"/>
        <a:ext cx="636950" cy="543359"/>
      </dsp:txXfrm>
    </dsp:sp>
    <dsp:sp modelId="{B2E23B5E-A74B-4D24-9F29-2D7F3635D8C2}">
      <dsp:nvSpPr>
        <dsp:cNvPr id="0" name=""/>
        <dsp:cNvSpPr/>
      </dsp:nvSpPr>
      <dsp:spPr>
        <a:xfrm>
          <a:off x="3275852" y="72017"/>
          <a:ext cx="2372323" cy="158467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chemeClr val="tx1"/>
              </a:solidFill>
              <a:latin typeface="Georgia" pitchFamily="18" charset="0"/>
            </a:rPr>
            <a:t>«Охрана окружающей среды»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tx1"/>
              </a:solidFill>
              <a:latin typeface="Georgia" pitchFamily="18" charset="0"/>
            </a:rPr>
            <a:t>1,4</a:t>
          </a:r>
          <a:endParaRPr lang="ru-RU" sz="1800" b="1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3275852" y="72017"/>
        <a:ext cx="2372323" cy="1584676"/>
      </dsp:txXfrm>
    </dsp:sp>
    <dsp:sp modelId="{7466285E-9BE3-47A7-B59C-EE95B3D27E29}">
      <dsp:nvSpPr>
        <dsp:cNvPr id="0" name=""/>
        <dsp:cNvSpPr/>
      </dsp:nvSpPr>
      <dsp:spPr>
        <a:xfrm>
          <a:off x="5508107" y="2880323"/>
          <a:ext cx="979641" cy="466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5508107" y="2880323"/>
        <a:ext cx="979641" cy="466126"/>
      </dsp:txXfrm>
    </dsp:sp>
    <dsp:sp modelId="{14E5B233-7D1F-4261-8079-828153E1729B}">
      <dsp:nvSpPr>
        <dsp:cNvPr id="0" name=""/>
        <dsp:cNvSpPr/>
      </dsp:nvSpPr>
      <dsp:spPr>
        <a:xfrm>
          <a:off x="6588219" y="1872217"/>
          <a:ext cx="2399763" cy="2281391"/>
        </a:xfrm>
        <a:prstGeom prst="ellipse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43000"/>
                <a:satMod val="165000"/>
              </a:schemeClr>
            </a:gs>
            <a:gs pos="55000">
              <a:schemeClr val="accent4">
                <a:hueOff val="-1488257"/>
                <a:satOff val="8966"/>
                <a:lumOff val="719"/>
                <a:alphaOff val="0"/>
                <a:tint val="83000"/>
                <a:satMod val="155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>
              <a:solidFill>
                <a:schemeClr val="tx1"/>
              </a:solidFill>
              <a:latin typeface="Georgia" pitchFamily="18" charset="0"/>
            </a:rPr>
            <a:t>«</a:t>
          </a:r>
          <a:r>
            <a:rPr lang="ru-RU" sz="2000" kern="1200" baseline="0" dirty="0" err="1" smtClean="0">
              <a:solidFill>
                <a:schemeClr val="tx1"/>
              </a:solidFill>
              <a:latin typeface="Georgia" pitchFamily="18" charset="0"/>
            </a:rPr>
            <a:t>Жилищно-коммуналь-ное</a:t>
          </a:r>
          <a:r>
            <a:rPr lang="ru-RU" sz="2000" kern="1200" baseline="0" dirty="0" smtClean="0">
              <a:solidFill>
                <a:schemeClr val="tx1"/>
              </a:solidFill>
              <a:latin typeface="Georgia" pitchFamily="18" charset="0"/>
            </a:rPr>
            <a:t> хозяйство»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tx1"/>
              </a:solidFill>
              <a:latin typeface="Georgia" pitchFamily="18" charset="0"/>
            </a:rPr>
            <a:t>35,7</a:t>
          </a:r>
          <a:endParaRPr lang="ru-RU" sz="1800" b="1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6588219" y="1872217"/>
        <a:ext cx="2399763" cy="2281391"/>
      </dsp:txXfrm>
    </dsp:sp>
    <dsp:sp modelId="{31A5F20A-D26F-4782-9C43-7BC9F1ADE920}">
      <dsp:nvSpPr>
        <dsp:cNvPr id="0" name=""/>
        <dsp:cNvSpPr/>
      </dsp:nvSpPr>
      <dsp:spPr>
        <a:xfrm rot="5446260">
          <a:off x="4272324" y="3933220"/>
          <a:ext cx="383569" cy="543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5446260">
        <a:off x="4272324" y="3933220"/>
        <a:ext cx="383569" cy="543359"/>
      </dsp:txXfrm>
    </dsp:sp>
    <dsp:sp modelId="{27802B4E-1A0F-4E33-8855-F0017410CDA4}">
      <dsp:nvSpPr>
        <dsp:cNvPr id="0" name=""/>
        <dsp:cNvSpPr/>
      </dsp:nvSpPr>
      <dsp:spPr>
        <a:xfrm>
          <a:off x="3131848" y="4464486"/>
          <a:ext cx="2636029" cy="1598116"/>
        </a:xfrm>
        <a:prstGeom prst="ellipse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43000"/>
                <a:satMod val="165000"/>
              </a:schemeClr>
            </a:gs>
            <a:gs pos="55000">
              <a:schemeClr val="accent4">
                <a:hueOff val="-2976513"/>
                <a:satOff val="17933"/>
                <a:lumOff val="1437"/>
                <a:alphaOff val="0"/>
                <a:tint val="83000"/>
                <a:satMod val="155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>
              <a:solidFill>
                <a:schemeClr val="tx1"/>
              </a:solidFill>
              <a:latin typeface="Georgia" pitchFamily="18" charset="0"/>
            </a:rPr>
            <a:t>«Городские  дороги»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>
              <a:solidFill>
                <a:schemeClr val="tx1"/>
              </a:solidFill>
              <a:latin typeface="Georgia" pitchFamily="18" charset="0"/>
            </a:rPr>
            <a:t>26,5</a:t>
          </a:r>
          <a:endParaRPr lang="ru-RU" sz="20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3131848" y="4464486"/>
        <a:ext cx="2636029" cy="1598116"/>
      </dsp:txXfrm>
    </dsp:sp>
    <dsp:sp modelId="{6CBACB95-1619-466F-908A-F4CA107FD28C}">
      <dsp:nvSpPr>
        <dsp:cNvPr id="0" name=""/>
        <dsp:cNvSpPr/>
      </dsp:nvSpPr>
      <dsp:spPr>
        <a:xfrm rot="10721243">
          <a:off x="2415286" y="2875050"/>
          <a:ext cx="966392" cy="4698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721243">
        <a:off x="2415286" y="2875050"/>
        <a:ext cx="966392" cy="469804"/>
      </dsp:txXfrm>
    </dsp:sp>
    <dsp:sp modelId="{CB2708F6-D578-4774-9712-96ECB02E2BD6}">
      <dsp:nvSpPr>
        <dsp:cNvPr id="0" name=""/>
        <dsp:cNvSpPr/>
      </dsp:nvSpPr>
      <dsp:spPr>
        <a:xfrm>
          <a:off x="0" y="1872217"/>
          <a:ext cx="2264211" cy="2116769"/>
        </a:xfrm>
        <a:prstGeom prst="ellips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43000"/>
                <a:satMod val="165000"/>
              </a:schemeClr>
            </a:gs>
            <a:gs pos="55000">
              <a:schemeClr val="accent4">
                <a:hueOff val="-4464770"/>
                <a:satOff val="26899"/>
                <a:lumOff val="2156"/>
                <a:alphaOff val="0"/>
                <a:tint val="83000"/>
                <a:satMod val="15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chemeClr val="tx1"/>
              </a:solidFill>
              <a:latin typeface="Georgia" pitchFamily="18" charset="0"/>
            </a:rPr>
            <a:t>«</a:t>
          </a:r>
          <a:r>
            <a:rPr lang="ru-RU" sz="1800" kern="1200" baseline="0" dirty="0" err="1" smtClean="0">
              <a:solidFill>
                <a:schemeClr val="tx1"/>
              </a:solidFill>
              <a:latin typeface="Georgia" pitchFamily="18" charset="0"/>
            </a:rPr>
            <a:t>Транспорт-ное</a:t>
          </a:r>
          <a:r>
            <a:rPr lang="ru-RU" sz="1800" kern="1200" baseline="0" dirty="0" smtClean="0">
              <a:solidFill>
                <a:schemeClr val="tx1"/>
              </a:solidFill>
              <a:latin typeface="Georgia" pitchFamily="18" charset="0"/>
            </a:rPr>
            <a:t> обслуживание населения»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chemeClr val="tx1"/>
              </a:solidFill>
              <a:latin typeface="Georgia" pitchFamily="18" charset="0"/>
            </a:rPr>
            <a:t>2,0</a:t>
          </a:r>
          <a:endParaRPr lang="ru-RU" sz="18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0" y="1872217"/>
        <a:ext cx="2264211" cy="211676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CCDA01-B825-42FF-B104-94771E8E509F}">
      <dsp:nvSpPr>
        <dsp:cNvPr id="0" name=""/>
        <dsp:cNvSpPr/>
      </dsp:nvSpPr>
      <dsp:spPr>
        <a:xfrm>
          <a:off x="2558804" y="1408531"/>
          <a:ext cx="3188190" cy="3208364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Georgia" pitchFamily="18" charset="0"/>
            </a:rPr>
            <a:t>Экономика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solidFill>
                <a:schemeClr val="tx1"/>
              </a:solidFill>
              <a:latin typeface="Georgia" pitchFamily="18" charset="0"/>
            </a:rPr>
            <a:t>8,8 млн.рублей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558804" y="1408531"/>
        <a:ext cx="3188190" cy="3208364"/>
      </dsp:txXfrm>
    </dsp:sp>
    <dsp:sp modelId="{F34127C8-6453-4965-B91B-051158BDD355}">
      <dsp:nvSpPr>
        <dsp:cNvPr id="0" name=""/>
        <dsp:cNvSpPr/>
      </dsp:nvSpPr>
      <dsp:spPr>
        <a:xfrm rot="10780181">
          <a:off x="2406041" y="2754892"/>
          <a:ext cx="134332" cy="5350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10780181">
        <a:off x="2406041" y="2754892"/>
        <a:ext cx="134332" cy="535010"/>
      </dsp:txXfrm>
    </dsp:sp>
    <dsp:sp modelId="{1172B1B5-171A-4A27-94EC-D3021B7BBE06}">
      <dsp:nvSpPr>
        <dsp:cNvPr id="0" name=""/>
        <dsp:cNvSpPr/>
      </dsp:nvSpPr>
      <dsp:spPr>
        <a:xfrm>
          <a:off x="0" y="1818604"/>
          <a:ext cx="2382306" cy="242236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Georgia" pitchFamily="18" charset="0"/>
            </a:rPr>
            <a:t>«Совершенствование механизмов  экономического развития»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baseline="0" dirty="0" smtClean="0">
              <a:solidFill>
                <a:schemeClr val="tx1"/>
              </a:solidFill>
              <a:latin typeface="Georgia" pitchFamily="18" charset="0"/>
            </a:rPr>
            <a:t>8,2 млн.рублей</a:t>
          </a:r>
          <a:endParaRPr lang="ru-RU" sz="1200" b="1" i="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0" y="1818604"/>
        <a:ext cx="2382306" cy="2422369"/>
      </dsp:txXfrm>
    </dsp:sp>
    <dsp:sp modelId="{D04D899A-F0F3-4674-A8C5-D1EB85E2296A}">
      <dsp:nvSpPr>
        <dsp:cNvPr id="0" name=""/>
        <dsp:cNvSpPr/>
      </dsp:nvSpPr>
      <dsp:spPr>
        <a:xfrm rot="21563260">
          <a:off x="5773558" y="2727011"/>
          <a:ext cx="164052" cy="5350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21563260">
        <a:off x="5773558" y="2727011"/>
        <a:ext cx="164052" cy="535010"/>
      </dsp:txXfrm>
    </dsp:sp>
    <dsp:sp modelId="{1BCFB054-CDBF-44F0-9163-4514FE76CEAE}">
      <dsp:nvSpPr>
        <dsp:cNvPr id="0" name=""/>
        <dsp:cNvSpPr/>
      </dsp:nvSpPr>
      <dsp:spPr>
        <a:xfrm>
          <a:off x="5970920" y="1811737"/>
          <a:ext cx="2334879" cy="2338136"/>
        </a:xfrm>
        <a:prstGeom prst="ellipse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43000"/>
                <a:satMod val="165000"/>
              </a:schemeClr>
            </a:gs>
            <a:gs pos="55000">
              <a:schemeClr val="accent4">
                <a:hueOff val="-4464770"/>
                <a:satOff val="26899"/>
                <a:lumOff val="2156"/>
                <a:alphaOff val="0"/>
                <a:tint val="83000"/>
                <a:satMod val="15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chemeClr val="tx1"/>
              </a:solidFill>
              <a:latin typeface="Georgia" pitchFamily="18" charset="0"/>
            </a:rPr>
            <a:t>«Труд»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baseline="0" dirty="0" smtClean="0">
              <a:solidFill>
                <a:schemeClr val="tx1"/>
              </a:solidFill>
              <a:latin typeface="Georgia" pitchFamily="18" charset="0"/>
            </a:rPr>
            <a:t>0,6 млн.рублей</a:t>
          </a:r>
          <a:endParaRPr lang="ru-RU" sz="18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5970920" y="1811737"/>
        <a:ext cx="2334879" cy="233813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E7E437-167C-4CF1-B988-3198D46798E2}">
      <dsp:nvSpPr>
        <dsp:cNvPr id="0" name=""/>
        <dsp:cNvSpPr/>
      </dsp:nvSpPr>
      <dsp:spPr>
        <a:xfrm>
          <a:off x="0" y="268843"/>
          <a:ext cx="7086600" cy="6823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8B8743-4C42-452E-807D-29D88D47243C}">
      <dsp:nvSpPr>
        <dsp:cNvPr id="0" name=""/>
        <dsp:cNvSpPr/>
      </dsp:nvSpPr>
      <dsp:spPr>
        <a:xfrm>
          <a:off x="346959" y="0"/>
          <a:ext cx="6739640" cy="95967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7500" tIns="0" rIns="1875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>
              <a:solidFill>
                <a:schemeClr val="tx1"/>
              </a:solidFill>
              <a:latin typeface="Georgia" pitchFamily="18" charset="0"/>
            </a:rPr>
            <a:t>Обеспечение деятельности административной комиссии  0,6 млн.рублей</a:t>
          </a:r>
          <a:endParaRPr lang="ru-RU" sz="20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346959" y="0"/>
        <a:ext cx="6739640" cy="959673"/>
      </dsp:txXfrm>
    </dsp:sp>
    <dsp:sp modelId="{1D318678-ABE9-4CD7-B4D0-799C2ACF79AA}">
      <dsp:nvSpPr>
        <dsp:cNvPr id="0" name=""/>
        <dsp:cNvSpPr/>
      </dsp:nvSpPr>
      <dsp:spPr>
        <a:xfrm>
          <a:off x="0" y="1649935"/>
          <a:ext cx="7086600" cy="8367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C7F21F-3EA3-40F5-BEC7-8A32B8B6238B}">
      <dsp:nvSpPr>
        <dsp:cNvPr id="0" name=""/>
        <dsp:cNvSpPr/>
      </dsp:nvSpPr>
      <dsp:spPr>
        <a:xfrm>
          <a:off x="304802" y="1649934"/>
          <a:ext cx="6747173" cy="775069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43000"/>
                <a:satMod val="165000"/>
              </a:schemeClr>
            </a:gs>
            <a:gs pos="55000">
              <a:schemeClr val="accent4">
                <a:hueOff val="-4464770"/>
                <a:satOff val="26899"/>
                <a:lumOff val="2156"/>
                <a:alphaOff val="0"/>
                <a:tint val="83000"/>
                <a:satMod val="15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7500" tIns="0" rIns="1875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>
              <a:solidFill>
                <a:schemeClr val="tx1"/>
              </a:solidFill>
              <a:latin typeface="Georgia" pitchFamily="18" charset="0"/>
            </a:rPr>
            <a:t>профилактика  правонарушений и  ликвидация последствий чрезвычайных ситуаций 0,5 млн.рублей</a:t>
          </a:r>
          <a:endParaRPr lang="ru-RU" sz="2000" kern="1200" baseline="0" dirty="0">
            <a:solidFill>
              <a:schemeClr val="tx1"/>
            </a:solidFill>
            <a:latin typeface="Georgia" pitchFamily="18" charset="0"/>
          </a:endParaRPr>
        </a:p>
      </dsp:txBody>
      <dsp:txXfrm>
        <a:off x="304802" y="1649934"/>
        <a:ext cx="6747173" cy="775069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11C651-CE10-49D0-8743-5707DEA1A303}">
      <dsp:nvSpPr>
        <dsp:cNvPr id="0" name=""/>
        <dsp:cNvSpPr/>
      </dsp:nvSpPr>
      <dsp:spPr>
        <a:xfrm>
          <a:off x="0" y="1337340"/>
          <a:ext cx="82296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73256-CFF1-4FE6-AACB-CF5B85D190BB}">
      <dsp:nvSpPr>
        <dsp:cNvPr id="0" name=""/>
        <dsp:cNvSpPr/>
      </dsp:nvSpPr>
      <dsp:spPr>
        <a:xfrm>
          <a:off x="369287" y="64196"/>
          <a:ext cx="7853572" cy="167166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Финансовое обеспечение деятельности органов местного самоуправления и редакции газеты «</a:t>
          </a:r>
          <a:r>
            <a:rPr lang="ru-RU" sz="2400" kern="1200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Тулунский</a:t>
          </a:r>
          <a:r>
            <a:rPr lang="ru-RU" sz="24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вестник»</a:t>
          </a:r>
          <a:endParaRPr lang="ru-RU" sz="24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69287" y="64196"/>
        <a:ext cx="7853572" cy="1671663"/>
      </dsp:txXfrm>
    </dsp:sp>
    <dsp:sp modelId="{36B1C087-1929-4681-A0E4-D0E10055FF8A}">
      <dsp:nvSpPr>
        <dsp:cNvPr id="0" name=""/>
        <dsp:cNvSpPr/>
      </dsp:nvSpPr>
      <dsp:spPr>
        <a:xfrm>
          <a:off x="0" y="3579753"/>
          <a:ext cx="82296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5DB706-7A5A-4A89-8521-023F1B96C1ED}">
      <dsp:nvSpPr>
        <dsp:cNvPr id="0" name=""/>
        <dsp:cNvSpPr/>
      </dsp:nvSpPr>
      <dsp:spPr>
        <a:xfrm>
          <a:off x="411078" y="2163540"/>
          <a:ext cx="7782383" cy="1814732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Другие общегосударственные расходы</a:t>
          </a:r>
          <a:endParaRPr lang="ru-RU" sz="2400" kern="1200" dirty="0"/>
        </a:p>
      </dsp:txBody>
      <dsp:txXfrm>
        <a:off x="411078" y="2163540"/>
        <a:ext cx="7782383" cy="1814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0.75275</cdr:x>
      <cdr:y>0.16701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962405" cy="84741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0.89467</cdr:x>
      <cdr:y>1</cdr:y>
    </cdr:to>
    <cdr:pic>
      <cdr:nvPicPr>
        <cdr:cNvPr id="3" name="Picture 23" descr="https://theindividualwig.files.wordpress.com/2012/05/dreamstime_m_11590763.jpg?w=1024&amp;h=557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 cstate="print"/>
        <a:srcRect xmlns:a="http://schemas.openxmlformats.org/drawingml/2006/main" l="2" r="12798" b="16721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0"/>
          <a:ext cx="6635635" cy="38884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6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1E0BEE0-560D-47E0-9FEF-7EB57A0B46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7180939-E4F8-4B8A-BB16-386786559A5B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4C8698-5408-4222-AD4A-29B4CD3F381F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44C8698-5408-4222-AD4A-29B4CD3F381F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0BEE0-560D-47E0-9FEF-7EB57A0B4698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5D7F968-A77D-4186-8321-A35351D41A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2A019-F6B1-431C-AC04-2EADA73BB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2BA83-D774-490F-BF0A-88ED94589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370013" y="1827213"/>
            <a:ext cx="7313612" cy="4114800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848D0-EEA6-43EC-99EA-5A66A40AF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BBA85-7351-417D-80D6-AF2E30FC78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7DA64-86BF-4307-838D-1D54A46E13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C17D4-C3B8-4CE1-87FB-18DF57DD2D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341549E-68CA-44ED-B121-4F6FE8934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D956C-6582-4E13-93BF-83A0BC562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A7BC7-5414-496C-BA90-1EA730C18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EFFBF-CF15-432F-84E9-32E9ACBEF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7B32B-09CD-4853-8B4A-F447BCFE33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F0579D42-8C74-4449-84C2-915C326268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668" r:id="rId2"/>
    <p:sldLayoutId id="2147484669" r:id="rId3"/>
    <p:sldLayoutId id="2147484670" r:id="rId4"/>
    <p:sldLayoutId id="2147484678" r:id="rId5"/>
    <p:sldLayoutId id="2147484679" r:id="rId6"/>
    <p:sldLayoutId id="2147484671" r:id="rId7"/>
    <p:sldLayoutId id="2147484672" r:id="rId8"/>
    <p:sldLayoutId id="2147484673" r:id="rId9"/>
    <p:sldLayoutId id="2147484674" r:id="rId10"/>
    <p:sldLayoutId id="2147484675" r:id="rId11"/>
    <p:sldLayoutId id="2147484676" r:id="rId12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hyperlink" Target="http://www.tulunadm.ru/pub/img/QA/24/DSC03487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www.tulunadm.ru/pub/img/QA/24/DSC_0017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://www.tulunadm.ru/pub/img/QA/24/DSC_0559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lunadm.ru/pub/img/QA/24/DSC_0436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6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tulunadm.r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1"/>
          <p:cNvSpPr>
            <a:spLocks noRot="1" noChangeArrowheads="1"/>
          </p:cNvSpPr>
          <p:nvPr/>
        </p:nvSpPr>
        <p:spPr bwMode="auto">
          <a:xfrm>
            <a:off x="1476375" y="2492375"/>
            <a:ext cx="65881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sz="2800" b="1" i="1">
                <a:latin typeface="Arial" charset="0"/>
              </a:rPr>
              <a:t>Администрация</a:t>
            </a:r>
            <a:r>
              <a:rPr lang="ru-RU" sz="2800" b="1">
                <a:latin typeface="Arial" charset="0"/>
              </a:rPr>
              <a:t> </a:t>
            </a:r>
            <a:r>
              <a:rPr lang="ru-RU" sz="2800" b="1" i="1">
                <a:latin typeface="Arial" charset="0"/>
              </a:rPr>
              <a:t>городского округа</a:t>
            </a:r>
            <a:endParaRPr lang="ru-RU" sz="2800" i="1">
              <a:latin typeface="Arial" charset="0"/>
            </a:endParaRPr>
          </a:p>
        </p:txBody>
      </p:sp>
      <p:sp>
        <p:nvSpPr>
          <p:cNvPr id="174102" name="Rectangle 22"/>
          <p:cNvSpPr>
            <a:spLocks noRot="1" noChangeArrowheads="1"/>
          </p:cNvSpPr>
          <p:nvPr/>
        </p:nvSpPr>
        <p:spPr bwMode="auto">
          <a:xfrm>
            <a:off x="2987675" y="3716338"/>
            <a:ext cx="59055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sz="2800" b="1" i="1">
                <a:latin typeface="Arial" charset="0"/>
              </a:rPr>
              <a:t>Об исполнении бюджета муниципального образования «город Тулун» </a:t>
            </a:r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sz="2800" b="1" i="1">
                <a:latin typeface="Arial" charset="0"/>
              </a:rPr>
              <a:t>За 2016 год</a:t>
            </a:r>
            <a:r>
              <a:rPr lang="ru-RU" sz="2800" i="1">
                <a:latin typeface="Arial" charset="0"/>
              </a:rPr>
              <a:t> </a:t>
            </a:r>
          </a:p>
        </p:txBody>
      </p:sp>
      <p:pic>
        <p:nvPicPr>
          <p:cNvPr id="7172" name="Picture 30" descr="Location_map_Irkuts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1663"/>
            <a:ext cx="3086100" cy="3716337"/>
          </a:xfrm>
          <a:prstGeom prst="rect">
            <a:avLst/>
          </a:prstGeom>
          <a:solidFill>
            <a:schemeClr val="accent1">
              <a:alpha val="94901"/>
            </a:schemeClr>
          </a:solidFill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</p:pic>
      <p:sp>
        <p:nvSpPr>
          <p:cNvPr id="7173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74" name="Picture 7" descr="P:\2015\Исполнение за 2014 год\ФОТО\ТУЛУН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89088" y="438150"/>
            <a:ext cx="6896100" cy="460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200" b="1" dirty="0" smtClean="0">
              <a:solidFill>
                <a:schemeClr val="tx1"/>
              </a:solidFill>
            </a:endParaRPr>
          </a:p>
        </p:txBody>
      </p:sp>
      <p:grpSp>
        <p:nvGrpSpPr>
          <p:cNvPr id="13315" name="Группа 7"/>
          <p:cNvGrpSpPr>
            <a:grpSpLocks/>
          </p:cNvGrpSpPr>
          <p:nvPr/>
        </p:nvGrpSpPr>
        <p:grpSpPr bwMode="auto">
          <a:xfrm>
            <a:off x="0" y="333375"/>
            <a:ext cx="8964613" cy="6524625"/>
            <a:chOff x="1560257" y="562564"/>
            <a:chExt cx="7014310" cy="574459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863337" y="562564"/>
              <a:ext cx="6287663" cy="15053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2104310" y="762437"/>
              <a:ext cx="6167177" cy="1621345"/>
            </a:xfrm>
            <a:custGeom>
              <a:avLst/>
              <a:gdLst>
                <a:gd name="connsiteX0" fmla="*/ 0 w 5017167"/>
                <a:gd name="connsiteY0" fmla="*/ 137509 h 1375088"/>
                <a:gd name="connsiteX1" fmla="*/ 40276 w 5017167"/>
                <a:gd name="connsiteY1" fmla="*/ 40275 h 1375088"/>
                <a:gd name="connsiteX2" fmla="*/ 137510 w 5017167"/>
                <a:gd name="connsiteY2" fmla="*/ 0 h 1375088"/>
                <a:gd name="connsiteX3" fmla="*/ 4879658 w 5017167"/>
                <a:gd name="connsiteY3" fmla="*/ 0 h 1375088"/>
                <a:gd name="connsiteX4" fmla="*/ 4976892 w 5017167"/>
                <a:gd name="connsiteY4" fmla="*/ 40276 h 1375088"/>
                <a:gd name="connsiteX5" fmla="*/ 5017167 w 5017167"/>
                <a:gd name="connsiteY5" fmla="*/ 137510 h 1375088"/>
                <a:gd name="connsiteX6" fmla="*/ 5017167 w 5017167"/>
                <a:gd name="connsiteY6" fmla="*/ 1237579 h 1375088"/>
                <a:gd name="connsiteX7" fmla="*/ 4976892 w 5017167"/>
                <a:gd name="connsiteY7" fmla="*/ 1334813 h 1375088"/>
                <a:gd name="connsiteX8" fmla="*/ 4879658 w 5017167"/>
                <a:gd name="connsiteY8" fmla="*/ 1375088 h 1375088"/>
                <a:gd name="connsiteX9" fmla="*/ 137509 w 5017167"/>
                <a:gd name="connsiteY9" fmla="*/ 1375088 h 1375088"/>
                <a:gd name="connsiteX10" fmla="*/ 40275 w 5017167"/>
                <a:gd name="connsiteY10" fmla="*/ 1334812 h 1375088"/>
                <a:gd name="connsiteX11" fmla="*/ 0 w 5017167"/>
                <a:gd name="connsiteY11" fmla="*/ 1237578 h 1375088"/>
                <a:gd name="connsiteX12" fmla="*/ 0 w 5017167"/>
                <a:gd name="connsiteY12" fmla="*/ 137509 h 137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17167" h="1375088">
                  <a:moveTo>
                    <a:pt x="0" y="137509"/>
                  </a:moveTo>
                  <a:cubicBezTo>
                    <a:pt x="0" y="101039"/>
                    <a:pt x="14488" y="66063"/>
                    <a:pt x="40276" y="40275"/>
                  </a:cubicBezTo>
                  <a:cubicBezTo>
                    <a:pt x="66064" y="14487"/>
                    <a:pt x="101040" y="0"/>
                    <a:pt x="137510" y="0"/>
                  </a:cubicBezTo>
                  <a:lnTo>
                    <a:pt x="4879658" y="0"/>
                  </a:lnTo>
                  <a:cubicBezTo>
                    <a:pt x="4916128" y="0"/>
                    <a:pt x="4951104" y="14488"/>
                    <a:pt x="4976892" y="40276"/>
                  </a:cubicBezTo>
                  <a:cubicBezTo>
                    <a:pt x="5002680" y="66064"/>
                    <a:pt x="5017167" y="101040"/>
                    <a:pt x="5017167" y="137510"/>
                  </a:cubicBezTo>
                  <a:lnTo>
                    <a:pt x="5017167" y="1237579"/>
                  </a:lnTo>
                  <a:cubicBezTo>
                    <a:pt x="5017167" y="1274049"/>
                    <a:pt x="5002679" y="1309025"/>
                    <a:pt x="4976892" y="1334813"/>
                  </a:cubicBezTo>
                  <a:cubicBezTo>
                    <a:pt x="4951104" y="1360601"/>
                    <a:pt x="4916128" y="1375088"/>
                    <a:pt x="4879658" y="1375088"/>
                  </a:cubicBezTo>
                  <a:lnTo>
                    <a:pt x="137509" y="1375088"/>
                  </a:lnTo>
                  <a:cubicBezTo>
                    <a:pt x="101039" y="1375088"/>
                    <a:pt x="66063" y="1360600"/>
                    <a:pt x="40275" y="1334812"/>
                  </a:cubicBezTo>
                  <a:cubicBezTo>
                    <a:pt x="14487" y="1309024"/>
                    <a:pt x="0" y="1274048"/>
                    <a:pt x="0" y="1237578"/>
                  </a:cubicBezTo>
                  <a:lnTo>
                    <a:pt x="0" y="137509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62195" tIns="162195" rIns="162195" bIns="162195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600" b="1" dirty="0">
                  <a:solidFill>
                    <a:schemeClr val="tx2"/>
                  </a:solidFill>
                  <a:latin typeface="Times New Roman" pitchFamily="18" charset="0"/>
                </a:rPr>
                <a:t>«Образование» </a:t>
              </a:r>
            </a:p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600" b="1" dirty="0">
                  <a:solidFill>
                    <a:schemeClr val="tx2"/>
                  </a:solidFill>
                  <a:latin typeface="Times New Roman" pitchFamily="18" charset="0"/>
                </a:rPr>
                <a:t>520,4 млн.руб</a:t>
              </a:r>
              <a:r>
                <a:rPr lang="ru-RU" sz="3600" dirty="0">
                  <a:solidFill>
                    <a:schemeClr val="tx2"/>
                  </a:solidFill>
                  <a:latin typeface="Times New Roman" pitchFamily="18" charset="0"/>
                </a:rPr>
                <a:t>.</a:t>
              </a:r>
            </a:p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Наиболее значимые направления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1560257" y="2698267"/>
              <a:ext cx="3628263" cy="13753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олилиния 16"/>
            <p:cNvSpPr/>
            <p:nvPr/>
          </p:nvSpPr>
          <p:spPr>
            <a:xfrm>
              <a:off x="1681986" y="2927491"/>
              <a:ext cx="3566156" cy="1485767"/>
            </a:xfrm>
            <a:custGeom>
              <a:avLst/>
              <a:gdLst>
                <a:gd name="connsiteX0" fmla="*/ 0 w 2165493"/>
                <a:gd name="connsiteY0" fmla="*/ 137509 h 1375088"/>
                <a:gd name="connsiteX1" fmla="*/ 40276 w 2165493"/>
                <a:gd name="connsiteY1" fmla="*/ 40275 h 1375088"/>
                <a:gd name="connsiteX2" fmla="*/ 137510 w 2165493"/>
                <a:gd name="connsiteY2" fmla="*/ 0 h 1375088"/>
                <a:gd name="connsiteX3" fmla="*/ 2027984 w 2165493"/>
                <a:gd name="connsiteY3" fmla="*/ 0 h 1375088"/>
                <a:gd name="connsiteX4" fmla="*/ 2125218 w 2165493"/>
                <a:gd name="connsiteY4" fmla="*/ 40276 h 1375088"/>
                <a:gd name="connsiteX5" fmla="*/ 2165493 w 2165493"/>
                <a:gd name="connsiteY5" fmla="*/ 137510 h 1375088"/>
                <a:gd name="connsiteX6" fmla="*/ 2165493 w 2165493"/>
                <a:gd name="connsiteY6" fmla="*/ 1237579 h 1375088"/>
                <a:gd name="connsiteX7" fmla="*/ 2125218 w 2165493"/>
                <a:gd name="connsiteY7" fmla="*/ 1334813 h 1375088"/>
                <a:gd name="connsiteX8" fmla="*/ 2027984 w 2165493"/>
                <a:gd name="connsiteY8" fmla="*/ 1375088 h 1375088"/>
                <a:gd name="connsiteX9" fmla="*/ 137509 w 2165493"/>
                <a:gd name="connsiteY9" fmla="*/ 1375088 h 1375088"/>
                <a:gd name="connsiteX10" fmla="*/ 40275 w 2165493"/>
                <a:gd name="connsiteY10" fmla="*/ 1334812 h 1375088"/>
                <a:gd name="connsiteX11" fmla="*/ 0 w 2165493"/>
                <a:gd name="connsiteY11" fmla="*/ 1237578 h 1375088"/>
                <a:gd name="connsiteX12" fmla="*/ 0 w 2165493"/>
                <a:gd name="connsiteY12" fmla="*/ 137509 h 137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493" h="1375088">
                  <a:moveTo>
                    <a:pt x="0" y="137509"/>
                  </a:moveTo>
                  <a:cubicBezTo>
                    <a:pt x="0" y="101039"/>
                    <a:pt x="14488" y="66063"/>
                    <a:pt x="40276" y="40275"/>
                  </a:cubicBezTo>
                  <a:cubicBezTo>
                    <a:pt x="66064" y="14487"/>
                    <a:pt x="101040" y="0"/>
                    <a:pt x="137510" y="0"/>
                  </a:cubicBezTo>
                  <a:lnTo>
                    <a:pt x="2027984" y="0"/>
                  </a:lnTo>
                  <a:cubicBezTo>
                    <a:pt x="2064454" y="0"/>
                    <a:pt x="2099430" y="14488"/>
                    <a:pt x="2125218" y="40276"/>
                  </a:cubicBezTo>
                  <a:cubicBezTo>
                    <a:pt x="2151006" y="66064"/>
                    <a:pt x="2165493" y="101040"/>
                    <a:pt x="2165493" y="137510"/>
                  </a:cubicBezTo>
                  <a:lnTo>
                    <a:pt x="2165493" y="1237579"/>
                  </a:lnTo>
                  <a:cubicBezTo>
                    <a:pt x="2165493" y="1274049"/>
                    <a:pt x="2151005" y="1309025"/>
                    <a:pt x="2125218" y="1334813"/>
                  </a:cubicBezTo>
                  <a:cubicBezTo>
                    <a:pt x="2099430" y="1360601"/>
                    <a:pt x="2064454" y="1375088"/>
                    <a:pt x="2027984" y="1375088"/>
                  </a:cubicBezTo>
                  <a:lnTo>
                    <a:pt x="137509" y="1375088"/>
                  </a:lnTo>
                  <a:cubicBezTo>
                    <a:pt x="101039" y="1375088"/>
                    <a:pt x="66063" y="1360600"/>
                    <a:pt x="40275" y="1334812"/>
                  </a:cubicBezTo>
                  <a:cubicBezTo>
                    <a:pt x="14487" y="1309024"/>
                    <a:pt x="0" y="1274048"/>
                    <a:pt x="0" y="1237578"/>
                  </a:cubicBezTo>
                  <a:lnTo>
                    <a:pt x="0" y="137509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62195" tIns="162195" rIns="162195" bIns="162195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200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5491600" y="2698267"/>
              <a:ext cx="3023345" cy="137534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Полилиния 22"/>
            <p:cNvSpPr/>
            <p:nvPr/>
          </p:nvSpPr>
          <p:spPr>
            <a:xfrm>
              <a:off x="5732573" y="2927491"/>
              <a:ext cx="2841994" cy="1418677"/>
            </a:xfrm>
            <a:custGeom>
              <a:avLst/>
              <a:gdLst>
                <a:gd name="connsiteX0" fmla="*/ 0 w 2165493"/>
                <a:gd name="connsiteY0" fmla="*/ 137509 h 1375088"/>
                <a:gd name="connsiteX1" fmla="*/ 40276 w 2165493"/>
                <a:gd name="connsiteY1" fmla="*/ 40275 h 1375088"/>
                <a:gd name="connsiteX2" fmla="*/ 137510 w 2165493"/>
                <a:gd name="connsiteY2" fmla="*/ 0 h 1375088"/>
                <a:gd name="connsiteX3" fmla="*/ 2027984 w 2165493"/>
                <a:gd name="connsiteY3" fmla="*/ 0 h 1375088"/>
                <a:gd name="connsiteX4" fmla="*/ 2125218 w 2165493"/>
                <a:gd name="connsiteY4" fmla="*/ 40276 h 1375088"/>
                <a:gd name="connsiteX5" fmla="*/ 2165493 w 2165493"/>
                <a:gd name="connsiteY5" fmla="*/ 137510 h 1375088"/>
                <a:gd name="connsiteX6" fmla="*/ 2165493 w 2165493"/>
                <a:gd name="connsiteY6" fmla="*/ 1237579 h 1375088"/>
                <a:gd name="connsiteX7" fmla="*/ 2125218 w 2165493"/>
                <a:gd name="connsiteY7" fmla="*/ 1334813 h 1375088"/>
                <a:gd name="connsiteX8" fmla="*/ 2027984 w 2165493"/>
                <a:gd name="connsiteY8" fmla="*/ 1375088 h 1375088"/>
                <a:gd name="connsiteX9" fmla="*/ 137509 w 2165493"/>
                <a:gd name="connsiteY9" fmla="*/ 1375088 h 1375088"/>
                <a:gd name="connsiteX10" fmla="*/ 40275 w 2165493"/>
                <a:gd name="connsiteY10" fmla="*/ 1334812 h 1375088"/>
                <a:gd name="connsiteX11" fmla="*/ 0 w 2165493"/>
                <a:gd name="connsiteY11" fmla="*/ 1237578 h 1375088"/>
                <a:gd name="connsiteX12" fmla="*/ 0 w 2165493"/>
                <a:gd name="connsiteY12" fmla="*/ 137509 h 137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493" h="1375088">
                  <a:moveTo>
                    <a:pt x="0" y="137509"/>
                  </a:moveTo>
                  <a:cubicBezTo>
                    <a:pt x="0" y="101039"/>
                    <a:pt x="14488" y="66063"/>
                    <a:pt x="40276" y="40275"/>
                  </a:cubicBezTo>
                  <a:cubicBezTo>
                    <a:pt x="66064" y="14487"/>
                    <a:pt x="101040" y="0"/>
                    <a:pt x="137510" y="0"/>
                  </a:cubicBezTo>
                  <a:lnTo>
                    <a:pt x="2027984" y="0"/>
                  </a:lnTo>
                  <a:cubicBezTo>
                    <a:pt x="2064454" y="0"/>
                    <a:pt x="2099430" y="14488"/>
                    <a:pt x="2125218" y="40276"/>
                  </a:cubicBezTo>
                  <a:cubicBezTo>
                    <a:pt x="2151006" y="66064"/>
                    <a:pt x="2165493" y="101040"/>
                    <a:pt x="2165493" y="137510"/>
                  </a:cubicBezTo>
                  <a:lnTo>
                    <a:pt x="2165493" y="1237579"/>
                  </a:lnTo>
                  <a:cubicBezTo>
                    <a:pt x="2165493" y="1274049"/>
                    <a:pt x="2151005" y="1309025"/>
                    <a:pt x="2125218" y="1334813"/>
                  </a:cubicBezTo>
                  <a:cubicBezTo>
                    <a:pt x="2099430" y="1360601"/>
                    <a:pt x="2064454" y="1375088"/>
                    <a:pt x="2027984" y="1375088"/>
                  </a:cubicBezTo>
                  <a:lnTo>
                    <a:pt x="137509" y="1375088"/>
                  </a:lnTo>
                  <a:cubicBezTo>
                    <a:pt x="101039" y="1375088"/>
                    <a:pt x="66063" y="1360600"/>
                    <a:pt x="40275" y="1334812"/>
                  </a:cubicBezTo>
                  <a:cubicBezTo>
                    <a:pt x="14487" y="1309024"/>
                    <a:pt x="0" y="1274048"/>
                    <a:pt x="0" y="1237578"/>
                  </a:cubicBezTo>
                  <a:lnTo>
                    <a:pt x="0" y="137509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62195" tIns="162195" rIns="162195" bIns="162195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200"/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3676847" y="4462178"/>
              <a:ext cx="3870478" cy="161715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4039549" y="4615926"/>
              <a:ext cx="3809614" cy="1691231"/>
            </a:xfrm>
            <a:custGeom>
              <a:avLst/>
              <a:gdLst>
                <a:gd name="connsiteX0" fmla="*/ 0 w 2165493"/>
                <a:gd name="connsiteY0" fmla="*/ 137509 h 1375088"/>
                <a:gd name="connsiteX1" fmla="*/ 40276 w 2165493"/>
                <a:gd name="connsiteY1" fmla="*/ 40275 h 1375088"/>
                <a:gd name="connsiteX2" fmla="*/ 137510 w 2165493"/>
                <a:gd name="connsiteY2" fmla="*/ 0 h 1375088"/>
                <a:gd name="connsiteX3" fmla="*/ 2027984 w 2165493"/>
                <a:gd name="connsiteY3" fmla="*/ 0 h 1375088"/>
                <a:gd name="connsiteX4" fmla="*/ 2125218 w 2165493"/>
                <a:gd name="connsiteY4" fmla="*/ 40276 h 1375088"/>
                <a:gd name="connsiteX5" fmla="*/ 2165493 w 2165493"/>
                <a:gd name="connsiteY5" fmla="*/ 137510 h 1375088"/>
                <a:gd name="connsiteX6" fmla="*/ 2165493 w 2165493"/>
                <a:gd name="connsiteY6" fmla="*/ 1237579 h 1375088"/>
                <a:gd name="connsiteX7" fmla="*/ 2125218 w 2165493"/>
                <a:gd name="connsiteY7" fmla="*/ 1334813 h 1375088"/>
                <a:gd name="connsiteX8" fmla="*/ 2027984 w 2165493"/>
                <a:gd name="connsiteY8" fmla="*/ 1375088 h 1375088"/>
                <a:gd name="connsiteX9" fmla="*/ 137509 w 2165493"/>
                <a:gd name="connsiteY9" fmla="*/ 1375088 h 1375088"/>
                <a:gd name="connsiteX10" fmla="*/ 40275 w 2165493"/>
                <a:gd name="connsiteY10" fmla="*/ 1334812 h 1375088"/>
                <a:gd name="connsiteX11" fmla="*/ 0 w 2165493"/>
                <a:gd name="connsiteY11" fmla="*/ 1237578 h 1375088"/>
                <a:gd name="connsiteX12" fmla="*/ 0 w 2165493"/>
                <a:gd name="connsiteY12" fmla="*/ 137509 h 137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5493" h="1375088">
                  <a:moveTo>
                    <a:pt x="0" y="137509"/>
                  </a:moveTo>
                  <a:cubicBezTo>
                    <a:pt x="0" y="101039"/>
                    <a:pt x="14488" y="66063"/>
                    <a:pt x="40276" y="40275"/>
                  </a:cubicBezTo>
                  <a:cubicBezTo>
                    <a:pt x="66064" y="14487"/>
                    <a:pt x="101040" y="0"/>
                    <a:pt x="137510" y="0"/>
                  </a:cubicBezTo>
                  <a:lnTo>
                    <a:pt x="2027984" y="0"/>
                  </a:lnTo>
                  <a:cubicBezTo>
                    <a:pt x="2064454" y="0"/>
                    <a:pt x="2099430" y="14488"/>
                    <a:pt x="2125218" y="40276"/>
                  </a:cubicBezTo>
                  <a:cubicBezTo>
                    <a:pt x="2151006" y="66064"/>
                    <a:pt x="2165493" y="101040"/>
                    <a:pt x="2165493" y="137510"/>
                  </a:cubicBezTo>
                  <a:lnTo>
                    <a:pt x="2165493" y="1237579"/>
                  </a:lnTo>
                  <a:cubicBezTo>
                    <a:pt x="2165493" y="1274049"/>
                    <a:pt x="2151005" y="1309025"/>
                    <a:pt x="2125218" y="1334813"/>
                  </a:cubicBezTo>
                  <a:cubicBezTo>
                    <a:pt x="2099430" y="1360601"/>
                    <a:pt x="2064454" y="1375088"/>
                    <a:pt x="2027984" y="1375088"/>
                  </a:cubicBezTo>
                  <a:lnTo>
                    <a:pt x="137509" y="1375088"/>
                  </a:lnTo>
                  <a:cubicBezTo>
                    <a:pt x="101039" y="1375088"/>
                    <a:pt x="66063" y="1360600"/>
                    <a:pt x="40275" y="1334812"/>
                  </a:cubicBezTo>
                  <a:cubicBezTo>
                    <a:pt x="14487" y="1309024"/>
                    <a:pt x="0" y="1274048"/>
                    <a:pt x="0" y="1237578"/>
                  </a:cubicBezTo>
                  <a:lnTo>
                    <a:pt x="0" y="137509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62195" tIns="162195" rIns="162195" bIns="162195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3200"/>
            </a:p>
          </p:txBody>
        </p:sp>
      </p:grpSp>
      <p:sp>
        <p:nvSpPr>
          <p:cNvPr id="13316" name="Прямоугольник 25"/>
          <p:cNvSpPr>
            <a:spLocks noChangeArrowheads="1"/>
          </p:cNvSpPr>
          <p:nvPr/>
        </p:nvSpPr>
        <p:spPr bwMode="auto">
          <a:xfrm>
            <a:off x="468313" y="3141663"/>
            <a:ext cx="39592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sz="2200">
                <a:latin typeface="Times New Roman" pitchFamily="18" charset="0"/>
              </a:rPr>
              <a:t> </a:t>
            </a:r>
            <a:r>
              <a:rPr lang="ru-RU" sz="2400">
                <a:latin typeface="Times New Roman" pitchFamily="18" charset="0"/>
              </a:rPr>
              <a:t>253,2 млн.руб –     финансирование 9 учреждений общего образования</a:t>
            </a:r>
          </a:p>
        </p:txBody>
      </p:sp>
      <p:sp>
        <p:nvSpPr>
          <p:cNvPr id="13317" name="Прямоугольник 26"/>
          <p:cNvSpPr>
            <a:spLocks noChangeArrowheads="1"/>
          </p:cNvSpPr>
          <p:nvPr/>
        </p:nvSpPr>
        <p:spPr bwMode="auto">
          <a:xfrm>
            <a:off x="5435600" y="3141663"/>
            <a:ext cx="338455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sz="2000">
                <a:latin typeface="Times New Roman" pitchFamily="18" charset="0"/>
              </a:rPr>
              <a:t>180,8 млн.руб – финансирование 12 образовательных дошкольных учреждений</a:t>
            </a:r>
          </a:p>
        </p:txBody>
      </p:sp>
      <p:sp>
        <p:nvSpPr>
          <p:cNvPr id="13318" name="Прямоугольник 27"/>
          <p:cNvSpPr>
            <a:spLocks noChangeArrowheads="1"/>
          </p:cNvSpPr>
          <p:nvPr/>
        </p:nvSpPr>
        <p:spPr bwMode="auto">
          <a:xfrm>
            <a:off x="3419475" y="5157788"/>
            <a:ext cx="432117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sz="2200">
                <a:latin typeface="Times New Roman" pitchFamily="18" charset="0"/>
              </a:rPr>
              <a:t>63,3 млн.руб – финансирование 4 учреждений дополнительного образования </a:t>
            </a:r>
            <a:r>
              <a:rPr lang="ru-RU" sz="2200">
                <a:latin typeface="Times New Roman" pitchFamily="18" charset="0"/>
                <a:cs typeface="Times New Roman" pitchFamily="18" charset="0"/>
              </a:rPr>
              <a:t>и МБУ «Методического центра»</a:t>
            </a:r>
          </a:p>
        </p:txBody>
      </p:sp>
      <p:pic>
        <p:nvPicPr>
          <p:cNvPr id="13319" name="Picture 17" descr="3. Становление системы высшего, среднего и начального образования Гуркина Н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724400"/>
            <a:ext cx="24479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7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2087563"/>
          </a:xfrm>
        </p:spPr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Ремонт образовательных учреждений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10,2 млн.рублей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, в том числе: </a:t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Капитальный ремонт здания МАДОУ ЦРР«Детский сад «Жемчужинка» – 5,8 млн.рублей.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latin typeface="Times New Roman" pitchFamily="18" charset="0"/>
                <a:cs typeface="Times New Roman" pitchFamily="18" charset="0"/>
              </a:rPr>
            </a:br>
            <a:endParaRPr lang="ru-RU" sz="24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5" descr="P:\2017\ИСПОЛНЕНИЕ ЗА 2016 год\ФОТО к слайдам\Жемчужинка\Ограждение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538"/>
            <a:ext cx="43561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P:\2017\ИСПОЛНЕНИЕ ЗА 2016 год\ФОТО к слайдам\Жемчужинка\Асфальтирование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3284538"/>
            <a:ext cx="47879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7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655763"/>
          </a:xfrm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Выборочный ремонт помещений</a:t>
            </a:r>
            <a:b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МБДОУ «Детский сад «Радуга» </a:t>
            </a:r>
            <a:b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сумме 2,7 млн.рублей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endParaRPr lang="ru-RU" sz="24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5" descr="P:\2017\ИСПОЛНЕНИЕ ЗА 2016 год\ФОТО к слайдам\Радуга\во время ремонта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57475"/>
            <a:ext cx="45720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P:\2017\ИСПОЛНЕНИЕ ЗА 2016 год\ФОТО к слайдам\Радуга\Открытие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36838"/>
            <a:ext cx="45720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7"/>
          <p:cNvSpPr>
            <a:spLocks noGrp="1"/>
          </p:cNvSpPr>
          <p:nvPr>
            <p:ph type="title"/>
          </p:nvPr>
        </p:nvSpPr>
        <p:spPr>
          <a:xfrm>
            <a:off x="3995738" y="549275"/>
            <a:ext cx="5040312" cy="1655763"/>
          </a:xfrm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Внешнее электроснабжение </a:t>
            </a:r>
            <a:b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МБОУ «СОШ №4» </a:t>
            </a:r>
            <a:b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сумме 253,7 тыс.рублей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endParaRPr lang="ru-RU" sz="24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2" descr="P:\2017\ИСПОЛНЕНИЕ ЗА 2016 год\ФОТО к слайдам\4 школа\DSC_000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3857625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P:\2017\ИСПОЛНЕНИЕ ЗА 2016 год\ФОТО к слайдам\4 школа\DSC_001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773238"/>
            <a:ext cx="385762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7"/>
          <p:cNvSpPr>
            <a:spLocks noGrp="1"/>
          </p:cNvSpPr>
          <p:nvPr>
            <p:ph type="title"/>
          </p:nvPr>
        </p:nvSpPr>
        <p:spPr>
          <a:xfrm>
            <a:off x="107950" y="620713"/>
            <a:ext cx="9036050" cy="1944687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реализации перечня проектов народных инициатив - 4,1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том числе</a:t>
            </a: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- ремонт помещений, приобретение мебели «Детский сад «Радуга». </a:t>
            </a:r>
            <a:b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  приобретение мебели, мягкого инвентаря, посуды «Детский сад «</a:t>
            </a:r>
            <a:r>
              <a:rPr lang="ru-RU" sz="19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Аленушка</a:t>
            </a: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4" descr="http://www.tulunadm.ru/pub/img/QA/24/DSC034871_s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4581525"/>
            <a:ext cx="33115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http://www.tulunadm.ru/pub/img/QA/24/DSC_0017_s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4581525"/>
            <a:ext cx="332581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" descr="http://www.tulunadm.ru/pub/img/QA/24/Lomonosova16.18.02.16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2133600"/>
            <a:ext cx="33115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 descr="P:\2017\ИСПОЛНЕНИЕ ЗА 2016 год\ФОТО к слайдам\Радуга\Открытие (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7900" y="2133600"/>
            <a:ext cx="331311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7"/>
          <p:cNvSpPr>
            <a:spLocks noGrp="1"/>
          </p:cNvSpPr>
          <p:nvPr>
            <p:ph type="title"/>
          </p:nvPr>
        </p:nvSpPr>
        <p:spPr>
          <a:xfrm>
            <a:off x="107950" y="188913"/>
            <a:ext cx="9036050" cy="1700212"/>
          </a:xfrm>
        </p:spPr>
        <p:txBody>
          <a:bodyPr/>
          <a:lstStyle/>
          <a:p>
            <a:pPr algn="just"/>
            <a:r>
              <a:rPr lang="ru-RU" sz="19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9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замена окон и ремонт отопления в спортзале «СОШ №1. </a:t>
            </a:r>
            <a:br>
              <a:rPr lang="ru-RU" sz="19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9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 туалетных комнат «СОШ №1» и «СОШ №25». </a:t>
            </a:r>
            <a:br>
              <a:rPr lang="ru-RU" sz="19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9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    устройство благоустроенного туалета в ДЮСШ.</a:t>
            </a:r>
          </a:p>
        </p:txBody>
      </p:sp>
      <p:pic>
        <p:nvPicPr>
          <p:cNvPr id="18435" name="Picture 3" descr="P:\2016\Исполнение по народным инициативам\Манеж туалет\DSC_07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4508500"/>
            <a:ext cx="349091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 descr="D:\2016\после\школа 1\DSC_0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508500"/>
            <a:ext cx="3744912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 descr="http://www.tulunadm.ru/pub/img/QA/24/DSC_0559_s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1916113"/>
            <a:ext cx="3490912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 descr="http://www.tulunadm.ru/pub/img/QA/24/DSC_01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1916113"/>
            <a:ext cx="3744912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Текст 7"/>
          <p:cNvSpPr>
            <a:spLocks noGrp="1"/>
          </p:cNvSpPr>
          <p:nvPr>
            <p:ph type="body" sz="half" idx="2"/>
          </p:nvPr>
        </p:nvSpPr>
        <p:spPr>
          <a:xfrm>
            <a:off x="323850" y="620713"/>
            <a:ext cx="8640763" cy="1152525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На реализацию противопожарных мероприятий в образовательных учреждениях </a:t>
            </a:r>
          </a:p>
          <a:p>
            <a:pPr algn="ctr">
              <a:spcBef>
                <a:spcPct val="0"/>
              </a:spcBef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0,4 млн. рублей.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sz="28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mtClean="0">
                <a:solidFill>
                  <a:schemeClr val="tx2"/>
                </a:solidFill>
              </a:rPr>
              <a:t/>
            </a:r>
            <a:br>
              <a:rPr lang="ru-RU" sz="2800" smtClean="0">
                <a:solidFill>
                  <a:schemeClr val="tx2"/>
                </a:solidFill>
              </a:rPr>
            </a:br>
            <a:endParaRPr lang="ru-RU" sz="280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>
          <a:xfrm>
            <a:off x="0" y="1916832"/>
            <a:ext cx="9144000" cy="4941168"/>
          </a:xfrm>
        </p:spPr>
      </p:sp>
      <p:pic>
        <p:nvPicPr>
          <p:cNvPr id="19462" name="Picture 8" descr="P:\2017\ИСПОЛНЕНИЕ ЗА 2016 год\image-0-02-05-7b242ed95abf195b175428e3c1192466278f836ab33b34628ed532c5353bdc10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060575"/>
            <a:ext cx="338455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9" descr="P:\2017\ИСПОЛНЕНИЕ ЗА 2016 год\ФОТО к слайдам\Погжарный кран\IMG_3ч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4410075"/>
            <a:ext cx="374491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 descr="P:\2017\ИСПОЛНЕНИЕ ЗА 2016 год\ФОТО к слайдам\Погжарный кран\IMG_3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6150" y="1916113"/>
            <a:ext cx="4208463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Текст 7"/>
          <p:cNvSpPr>
            <a:spLocks noGrp="1"/>
          </p:cNvSpPr>
          <p:nvPr>
            <p:ph type="body" sz="half" idx="2"/>
          </p:nvPr>
        </p:nvSpPr>
        <p:spPr>
          <a:xfrm>
            <a:off x="179388" y="620713"/>
            <a:ext cx="5761037" cy="1152525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и конкурсов</a:t>
            </a:r>
          </a:p>
          <a:p>
            <a:pPr algn="ctr">
              <a:spcBef>
                <a:spcPct val="0"/>
              </a:spcBef>
            </a:pPr>
            <a:r>
              <a:rPr lang="ru-RU" sz="28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0,5 млн. рублей.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ru-RU" sz="28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mtClean="0">
                <a:solidFill>
                  <a:schemeClr val="tx2"/>
                </a:solidFill>
              </a:rPr>
              <a:t/>
            </a:r>
            <a:br>
              <a:rPr lang="ru-RU" sz="2800" smtClean="0">
                <a:solidFill>
                  <a:schemeClr val="tx2"/>
                </a:solidFill>
              </a:rPr>
            </a:br>
            <a:endParaRPr lang="ru-RU" sz="280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8" descr="P:\2017\ИСПОЛНЕНИЕ ЗА 2016 год\ФОТО к слайдам\Конкурс цтецов Весна Победы ДОУ\IMG_20160506_110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060575"/>
            <a:ext cx="3275013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9" descr="P:\2017\ИСПОЛНЕНИЕ ЗА 2016 год\ФОТО к слайдам\Интелл. конкурс Знай-ка ДОУ\IMG_20160512_103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268413"/>
            <a:ext cx="44275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P:\2017\ИСПОЛНЕНИЕ ЗА 2016 год\ФОТО к слайдам\Турслет\DSC06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2150" y="3860800"/>
            <a:ext cx="4462463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Текст 7"/>
          <p:cNvSpPr>
            <a:spLocks noGrp="1"/>
          </p:cNvSpPr>
          <p:nvPr>
            <p:ph type="body" sz="half" idx="2"/>
          </p:nvPr>
        </p:nvSpPr>
        <p:spPr>
          <a:xfrm>
            <a:off x="323850" y="765175"/>
            <a:ext cx="8640763" cy="5759450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32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Организация отдыха детей в каникулярное время</a:t>
            </a:r>
            <a:r>
              <a:rPr lang="ru-RU" sz="32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ru-RU" sz="30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3,3 млн. рублей</a:t>
            </a:r>
            <a:r>
              <a:rPr lang="ru-RU" sz="2800" smtClean="0">
                <a:solidFill>
                  <a:schemeClr val="tx2"/>
                </a:solidFill>
              </a:rPr>
              <a:t/>
            </a:r>
            <a:br>
              <a:rPr lang="ru-RU" sz="2800" smtClean="0">
                <a:solidFill>
                  <a:schemeClr val="tx2"/>
                </a:solidFill>
              </a:rPr>
            </a:br>
            <a:endParaRPr lang="ru-RU" sz="280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4" descr="P:\2017\ИСПОЛНЕНИЕ ЗА 2016 год\ФОТО к слайдам\мероприятия\Летний отдых\IMG_6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276475"/>
            <a:ext cx="81724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620688"/>
          <a:ext cx="849694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643438" y="4724400"/>
            <a:ext cx="3529012" cy="1738313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2532" name="Группа 4"/>
          <p:cNvGrpSpPr>
            <a:grpSpLocks/>
          </p:cNvGrpSpPr>
          <p:nvPr/>
        </p:nvGrpSpPr>
        <p:grpSpPr bwMode="auto">
          <a:xfrm>
            <a:off x="4716463" y="4868863"/>
            <a:ext cx="3816350" cy="1439862"/>
            <a:chOff x="643370" y="4308864"/>
            <a:chExt cx="3808700" cy="1828884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866758" y="4308864"/>
              <a:ext cx="3580558" cy="182888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43370" y="4308864"/>
              <a:ext cx="3808700" cy="16877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dirty="0">
                  <a:latin typeface="Times New Roman" pitchFamily="18" charset="0"/>
                </a:rPr>
                <a:t>1,2 млн.рублей </a:t>
              </a:r>
              <a:r>
                <a:rPr lang="ru-RU" sz="1600" dirty="0">
                  <a:latin typeface="Times New Roman" pitchFamily="18" charset="0"/>
                </a:rPr>
                <a:t>на осуществление государственных полномочий по хранению, комплектованию, учету и использованию архивных документов</a:t>
              </a:r>
              <a:endParaRPr lang="ru-RU" sz="1600" dirty="0"/>
            </a:p>
          </p:txBody>
        </p:sp>
      </p:grp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33" name="Rectangle 2"/>
          <p:cNvSpPr>
            <a:spLocks/>
          </p:cNvSpPr>
          <p:nvPr/>
        </p:nvSpPr>
        <p:spPr bwMode="auto">
          <a:xfrm>
            <a:off x="250825" y="476250"/>
            <a:ext cx="8686800" cy="865188"/>
          </a:xfrm>
          <a:prstGeom prst="rect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3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понятия и термины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</a:br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12776"/>
          <a:ext cx="9036496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8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8313" y="692150"/>
            <a:ext cx="8351837" cy="792163"/>
          </a:xfrm>
        </p:spPr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На проведение городских мероприятий </a:t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0,8 млн.рублей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5" descr="P:\2017\ИСПОЛНЕНИЕ ЗА 2016 год\ФОТО к слайдам\мероприятия\мероприяти культура\DSC07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5003800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P:\2017\ИСПОЛНЕНИЕ ЗА 2016 год\ФОТО к слайдам\мероприятия\Фонарики\DSC_005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557338"/>
            <a:ext cx="3779838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9" descr="P:\2017\ИСПОЛНЕНИЕ ЗА 2016 год\ФОТО к слайдам\мероприятия\ДГ 2016\DSC08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163"/>
            <a:ext cx="500380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7"/>
          <p:cNvSpPr>
            <a:spLocks noGrp="1"/>
          </p:cNvSpPr>
          <p:nvPr>
            <p:ph type="title"/>
          </p:nvPr>
        </p:nvSpPr>
        <p:spPr>
          <a:xfrm>
            <a:off x="107950" y="1412875"/>
            <a:ext cx="5688013" cy="720725"/>
          </a:xfrm>
        </p:spPr>
        <p:txBody>
          <a:bodyPr/>
          <a:lstStyle/>
          <a:p>
            <a:pPr algn="just"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itchFamily="18" charset="0"/>
              </a:rPr>
              <a:t>- организация  и проведение мероприятий среди молодежи,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изготовление листовок, буклетов, памяток, приобретение диагностических тестов для проведения медицинского осмотра по определению уровня наркотизации среди учащихся и молодежи.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441325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«Молодежь» </a:t>
            </a:r>
          </a:p>
          <a:p>
            <a:pPr algn="ctr"/>
            <a:r>
              <a:rPr lang="ru-RU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203,3 тыс.руб.</a:t>
            </a:r>
          </a:p>
        </p:txBody>
      </p:sp>
      <p:pic>
        <p:nvPicPr>
          <p:cNvPr id="24580" name="Picture 2" descr="C:\Users\Пользователь\Desktop\ПРЕЗЕНТАЦИЯ\DSC_0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162175"/>
            <a:ext cx="327660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D:\ФОТО 2016\IMG_20160917_135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44888"/>
            <a:ext cx="50768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0825" y="620713"/>
            <a:ext cx="8424863" cy="71437"/>
          </a:xfrm>
        </p:spPr>
        <p:txBody>
          <a:bodyPr/>
          <a:lstStyle/>
          <a:p>
            <a:pPr algn="ctr"/>
            <a:r>
              <a:rPr lang="ru-RU" b="1" smtClean="0">
                <a:latin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</a:rPr>
            </a:br>
            <a:r>
              <a:rPr lang="ru-RU" b="1" smtClean="0">
                <a:latin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</a:rPr>
              <a:t>Муниципальная программа</a:t>
            </a:r>
            <a:r>
              <a:rPr lang="ru-RU" sz="3200" smtClean="0">
                <a:latin typeface="Times New Roman" pitchFamily="18" charset="0"/>
              </a:rPr>
              <a:t/>
            </a:r>
            <a:br>
              <a:rPr lang="ru-RU" sz="3200" smtClean="0">
                <a:latin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</a:rPr>
              <a:t>«Доступное жилье» 17,3 млн.рублей  </a:t>
            </a:r>
            <a:r>
              <a:rPr lang="ru-RU" smtClean="0"/>
              <a:t/>
            </a:r>
            <a:br>
              <a:rPr lang="ru-RU" smtClean="0"/>
            </a:br>
            <a:endParaRPr lang="ru-RU" sz="24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Прямоугольник 4"/>
          <p:cNvSpPr>
            <a:spLocks noChangeArrowheads="1"/>
          </p:cNvSpPr>
          <p:nvPr/>
        </p:nvSpPr>
        <p:spPr bwMode="auto">
          <a:xfrm>
            <a:off x="250825" y="2276475"/>
            <a:ext cx="792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>
                <a:latin typeface="Times New Roman" pitchFamily="18" charset="0"/>
              </a:rPr>
              <a:t>      На обеспечение жильем молодых семей  - 1,0 млн. рублей.</a:t>
            </a:r>
          </a:p>
        </p:txBody>
      </p:sp>
      <p:sp>
        <p:nvSpPr>
          <p:cNvPr id="25604" name="Прямоугольник 5"/>
          <p:cNvSpPr>
            <a:spLocks noChangeArrowheads="1"/>
          </p:cNvSpPr>
          <p:nvPr/>
        </p:nvSpPr>
        <p:spPr bwMode="auto">
          <a:xfrm>
            <a:off x="287338" y="1700213"/>
            <a:ext cx="88566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      В</a:t>
            </a:r>
            <a:r>
              <a:rPr lang="ru-RU">
                <a:latin typeface="Times New Roman" pitchFamily="18" charset="0"/>
              </a:rPr>
              <a:t> рамках переселения граждан из ветхого и аварийного жилого фонда приобретено 17 благоустроенных квартир  – 15,3 млн.рублей.</a:t>
            </a:r>
            <a:endParaRPr lang="ru-RU"/>
          </a:p>
        </p:txBody>
      </p:sp>
      <p:sp>
        <p:nvSpPr>
          <p:cNvPr id="25605" name="Прямоугольник 6"/>
          <p:cNvSpPr>
            <a:spLocks noChangeArrowheads="1"/>
          </p:cNvSpPr>
          <p:nvPr/>
        </p:nvSpPr>
        <p:spPr bwMode="auto">
          <a:xfrm>
            <a:off x="539750" y="2636838"/>
            <a:ext cx="7488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 На содержание муниципального жилищного фонда – 1,0 млн.рублей.</a:t>
            </a:r>
          </a:p>
        </p:txBody>
      </p:sp>
      <p:pic>
        <p:nvPicPr>
          <p:cNvPr id="25606" name="Picture 6" descr="P:\2017\ИСПОЛНЕНИЕ ЗА 2016 год\ФОТО к слайдам\СОВХОЗНАЯ\P1010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9688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 descr="P:\2017\ИСПОЛНЕНИЕ ЗА 2016 год\ФОТО к слайдам\ПАВЛОВА\P10407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3500438"/>
            <a:ext cx="36353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55650" y="476250"/>
            <a:ext cx="8064500" cy="73025"/>
          </a:xfrm>
        </p:spPr>
        <p:txBody>
          <a:bodyPr/>
          <a:lstStyle/>
          <a:p>
            <a:pPr algn="ctr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Физическая культура и спорт </a:t>
            </a:r>
            <a:br>
              <a:rPr lang="ru-RU" sz="3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51,4 млн.руб.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Прямоугольник 6"/>
          <p:cNvSpPr>
            <a:spLocks noChangeArrowheads="1"/>
          </p:cNvSpPr>
          <p:nvPr/>
        </p:nvSpPr>
        <p:spPr bwMode="auto">
          <a:xfrm>
            <a:off x="0" y="2708275"/>
            <a:ext cx="3779838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Строительство физкультурного оздоровительного комплекса </a:t>
            </a:r>
          </a:p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 37,7 млн.рублей  </a:t>
            </a:r>
          </a:p>
          <a:p>
            <a:pPr>
              <a:buFontTx/>
              <a:buChar char="-"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6628" name="Picture 10" descr="http://sdelanounas.ru/i/c/2/r/f_c2RlbGFub3VuYXMucnUvdXBsb2Fkcy85LzcvOTc3MTM4MzI5MTMwOV9vcmlnLmpwZWc_X19pZD00MzAxNQ==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2636838"/>
            <a:ext cx="529272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388" y="1700213"/>
            <a:ext cx="8856662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Наиболее значимые направления в сфере физкультуры: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55650" y="476250"/>
            <a:ext cx="8064500" cy="73025"/>
          </a:xfrm>
        </p:spPr>
        <p:txBody>
          <a:bodyPr/>
          <a:lstStyle/>
          <a:p>
            <a:pPr algn="ctr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Прямоугольник 8"/>
          <p:cNvSpPr>
            <a:spLocks noChangeArrowheads="1"/>
          </p:cNvSpPr>
          <p:nvPr/>
        </p:nvSpPr>
        <p:spPr bwMode="auto">
          <a:xfrm>
            <a:off x="179388" y="692150"/>
            <a:ext cx="8785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solidFill>
                  <a:srgbClr val="002060"/>
                </a:solidFill>
                <a:latin typeface="Georgia" pitchFamily="18" charset="0"/>
              </a:rPr>
              <a:t>На финансовое обеспечение муниципального задания учреждений спорта МБУ «Центр физической культуры и спорта города Тулуна» и МАУ «Плавательный бассейн Дельфин»  - в сумме 11,5 млн. рублей</a:t>
            </a:r>
          </a:p>
        </p:txBody>
      </p:sp>
      <p:sp>
        <p:nvSpPr>
          <p:cNvPr id="27652" name="Прямоугольник 12"/>
          <p:cNvSpPr>
            <a:spLocks noChangeArrowheads="1"/>
          </p:cNvSpPr>
          <p:nvPr/>
        </p:nvSpPr>
        <p:spPr bwMode="auto">
          <a:xfrm>
            <a:off x="179388" y="1773238"/>
            <a:ext cx="6121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>
                <a:solidFill>
                  <a:srgbClr val="002060"/>
                </a:solidFill>
                <a:latin typeface="Georgia" pitchFamily="18" charset="0"/>
              </a:rPr>
              <a:t>На организацию проведения физкультурно-оздоровительных и спортивных мероприятий  -  в сумме 1,6 млн.рублей.</a:t>
            </a:r>
          </a:p>
        </p:txBody>
      </p:sp>
      <p:pic>
        <p:nvPicPr>
          <p:cNvPr id="14" name="Picture 4" descr="F:\фото все\2016\ФОТО ФОК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4211638" cy="3357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7" name="Picture 3" descr="F:\фото все\2016\ФОТО ФОК\IMG_7398.JPG"/>
          <p:cNvPicPr>
            <a:picLocks noChangeAspect="1" noChangeArrowheads="1"/>
          </p:cNvPicPr>
          <p:nvPr/>
        </p:nvPicPr>
        <p:blipFill rotWithShape="1">
          <a:blip r:embed="rId3" cstate="print"/>
          <a:srcRect l="16868" t="9274" r="3971"/>
          <a:stretch/>
        </p:blipFill>
        <p:spPr bwMode="auto">
          <a:xfrm>
            <a:off x="4694238" y="3789363"/>
            <a:ext cx="4449762" cy="3068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8" name="Picture 6" descr="F:\фото все\2016\ФОТО ФОК\IMG_5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0325" y="1916113"/>
            <a:ext cx="2733675" cy="1824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55650" y="476250"/>
            <a:ext cx="8064500" cy="73025"/>
          </a:xfrm>
        </p:spPr>
        <p:txBody>
          <a:bodyPr/>
          <a:lstStyle/>
          <a:p>
            <a:pPr algn="ctr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Прямоугольник 8"/>
          <p:cNvSpPr>
            <a:spLocks noChangeArrowheads="1"/>
          </p:cNvSpPr>
          <p:nvPr/>
        </p:nvSpPr>
        <p:spPr bwMode="auto">
          <a:xfrm>
            <a:off x="323850" y="549275"/>
            <a:ext cx="84963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Приобретение двух спортивных площадок для сдачи нормативов ГТО на ул. Урицкого,  в микрорайоне "Угольщиков", </a:t>
            </a:r>
            <a:r>
              <a:rPr lang="ru-RU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42б</a:t>
            </a:r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0,4 млн.рублей</a:t>
            </a:r>
            <a:endParaRPr lang="ru-RU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2" descr="P:\2016\Исполнение по народным инициативам\ГТО бассейн\DSC_0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916113"/>
            <a:ext cx="43195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http://www.tulunadm.ru/pub/img/QA/24/DSC_0436_s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5625"/>
            <a:ext cx="38512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 descr="D:\2016\после\ГТО\DSC_04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4365625"/>
            <a:ext cx="399573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7"/>
          <p:cNvSpPr>
            <a:spLocks noChangeArrowheads="1"/>
          </p:cNvSpPr>
          <p:nvPr/>
        </p:nvSpPr>
        <p:spPr bwMode="auto">
          <a:xfrm>
            <a:off x="1476375" y="620713"/>
            <a:ext cx="6983413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Охрана здоровья</a:t>
            </a:r>
          </a:p>
          <a:p>
            <a:pPr algn="ctr"/>
            <a:r>
              <a:rPr lang="ru-RU" sz="3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0,8 млн.рублей</a:t>
            </a:r>
          </a:p>
        </p:txBody>
      </p:sp>
      <p:sp>
        <p:nvSpPr>
          <p:cNvPr id="29699" name="Прямоугольник 8"/>
          <p:cNvSpPr>
            <a:spLocks noChangeArrowheads="1"/>
          </p:cNvSpPr>
          <p:nvPr/>
        </p:nvSpPr>
        <p:spPr bwMode="auto">
          <a:xfrm>
            <a:off x="323850" y="1700213"/>
            <a:ext cx="88201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buFontTx/>
              <a:buChar char="-"/>
            </a:pPr>
            <a:r>
              <a:rPr lang="ru-RU" sz="2400" b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ru-RU" sz="2400" b="1">
                <a:latin typeface="Times New Roman" pitchFamily="18" charset="0"/>
              </a:rPr>
              <a:t>выплата подъемных 3 врачам на сумму 0,6 млн.рублей.</a:t>
            </a:r>
          </a:p>
          <a:p>
            <a:pPr eaLnBrk="1" hangingPunct="1">
              <a:buFontTx/>
              <a:buChar char="-"/>
            </a:pPr>
            <a:r>
              <a:rPr lang="ru-RU" sz="2400" b="1">
                <a:latin typeface="Times New Roman" pitchFamily="18" charset="0"/>
              </a:rPr>
              <a:t>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предоставление субсидии на организацию присмотра за детьми с туберкулезной  интоксикацией. </a:t>
            </a:r>
          </a:p>
          <a:p>
            <a:pPr eaLnBrk="1" hangingPunct="1">
              <a:buFontTx/>
              <a:buChar char="-"/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 компенсация стоимости аренды жилого помещения врачам, поступившим на работу.</a:t>
            </a:r>
          </a:p>
          <a:p>
            <a:pPr eaLnBrk="1" hangingPunct="1"/>
            <a:endParaRPr lang="ru-RU" sz="2400" b="1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9700" name="Picture 4" descr="http://picsfab.com/download/image/62610/4464x3809_polevyie-romash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3789363"/>
            <a:ext cx="367188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292080" y="3933056"/>
            <a:ext cx="3168352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Туберкулез можно предупредить - пройдите своевременно флюорографическое обследование !</a:t>
            </a:r>
          </a:p>
        </p:txBody>
      </p:sp>
      <p:pic>
        <p:nvPicPr>
          <p:cNvPr id="29702" name="Picture 2" descr="F:\ОТЧЕТ МЭРА за 2015 год\картинки\IMG_7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789363"/>
            <a:ext cx="4068762" cy="2870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2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7921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Поддержка отдельных категорий граждан </a:t>
            </a:r>
            <a:br>
              <a:rPr lang="ru-RU" sz="2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52,3 млн.рублей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484784"/>
          <a:ext cx="9144000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7"/>
          <p:cNvSpPr>
            <a:spLocks noChangeArrowheads="1"/>
          </p:cNvSpPr>
          <p:nvPr/>
        </p:nvSpPr>
        <p:spPr bwMode="auto">
          <a:xfrm>
            <a:off x="323850" y="476250"/>
            <a:ext cx="8496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7" name="Прямоугольник 8"/>
          <p:cNvSpPr>
            <a:spLocks noChangeArrowheads="1"/>
          </p:cNvSpPr>
          <p:nvPr/>
        </p:nvSpPr>
        <p:spPr bwMode="auto">
          <a:xfrm>
            <a:off x="611188" y="2636838"/>
            <a:ext cx="8532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>
                <a:latin typeface="Times New Roman" pitchFamily="18" charset="0"/>
              </a:rPr>
              <a:t>  </a:t>
            </a:r>
            <a:endParaRPr lang="ru-RU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548680"/>
          <a:ext cx="8991600" cy="60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2"/>
          <p:cNvSpPr>
            <a:spLocks noGrp="1"/>
          </p:cNvSpPr>
          <p:nvPr>
            <p:ph type="title"/>
          </p:nvPr>
        </p:nvSpPr>
        <p:spPr>
          <a:xfrm>
            <a:off x="250825" y="620713"/>
            <a:ext cx="8435975" cy="647700"/>
          </a:xfrm>
        </p:spPr>
        <p:txBody>
          <a:bodyPr/>
          <a:lstStyle/>
          <a:p>
            <a:pPr algn="ctr"/>
            <a:r>
              <a:rPr lang="ru-RU" sz="3600" smtClean="0"/>
              <a:t/>
            </a:r>
            <a:br>
              <a:rPr lang="ru-RU" sz="3600" smtClean="0"/>
            </a:b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Транспортное обслуживание населения </a:t>
            </a: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2,0 млн.рублей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873625"/>
          </a:xfrm>
        </p:spPr>
        <p:txBody>
          <a:bodyPr/>
          <a:lstStyle/>
          <a:p>
            <a:pPr algn="just"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приобретен автобус для оказания услуг транспортного обслуживания населения.</a:t>
            </a:r>
          </a:p>
          <a:p>
            <a:pPr algn="just"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выплата субсидии на оказание услуг по перевозке пассажиров по социально значимым маршрутам.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2772" name="Picture 3" descr="C:\Users\B2\Desktop\Avtobus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284538"/>
            <a:ext cx="467995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C:\Users\B2\Desktop\Avtobus2_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3860800"/>
            <a:ext cx="37433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484784"/>
          <a:ext cx="8229600" cy="5089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71600" y="62068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None/>
            </a:pP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endParaRPr lang="ru-RU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2"/>
          <p:cNvSpPr>
            <a:spLocks noGrp="1"/>
          </p:cNvSpPr>
          <p:nvPr>
            <p:ph type="title"/>
          </p:nvPr>
        </p:nvSpPr>
        <p:spPr>
          <a:xfrm>
            <a:off x="250825" y="1341438"/>
            <a:ext cx="8432800" cy="431800"/>
          </a:xfrm>
        </p:spPr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«Жилищно - коммунальное хозяйство»</a:t>
            </a:r>
            <a:br>
              <a:rPr lang="ru-RU" sz="32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  <a:cs typeface="Times New Roman" pitchFamily="18" charset="0"/>
              </a:rPr>
              <a:t>35,7 млн.руб.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 </a:t>
            </a:r>
          </a:p>
        </p:txBody>
      </p:sp>
      <p:graphicFrame>
        <p:nvGraphicFramePr>
          <p:cNvPr id="1026" name="Диаграмма 6"/>
          <p:cNvGraphicFramePr>
            <a:graphicFrameLocks noGrp="1"/>
          </p:cNvGraphicFramePr>
          <p:nvPr>
            <p:ph type="chart" idx="1"/>
          </p:nvPr>
        </p:nvGraphicFramePr>
        <p:xfrm>
          <a:off x="323850" y="2058988"/>
          <a:ext cx="8475663" cy="4799012"/>
        </p:xfrm>
        <a:graphic>
          <a:graphicData uri="http://schemas.openxmlformats.org/presentationml/2006/ole">
            <p:oleObj spid="_x0000_s1026" r:id="rId3" imgW="8474174" imgH="4797968" progId="Excel.Chart.8">
              <p:embed/>
            </p:oleObj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55650" y="620713"/>
            <a:ext cx="8064500" cy="863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2800" b="1" smtClean="0">
                <a:latin typeface="Times New Roman" pitchFamily="18" charset="0"/>
              </a:rPr>
              <a:t>Подпрограмма </a:t>
            </a:r>
            <a:br>
              <a:rPr lang="ru-RU" sz="2800" b="1" smtClean="0">
                <a:latin typeface="Times New Roman" pitchFamily="18" charset="0"/>
              </a:rPr>
            </a:br>
            <a:r>
              <a:rPr lang="ru-RU" sz="2800" b="1" smtClean="0">
                <a:latin typeface="Times New Roman" pitchFamily="18" charset="0"/>
              </a:rPr>
              <a:t>«Модернизация объектов коммунальной инфраструктуры» </a:t>
            </a:r>
          </a:p>
        </p:txBody>
      </p:sp>
      <p:sp>
        <p:nvSpPr>
          <p:cNvPr id="33795" name="Прямоугольник 11"/>
          <p:cNvSpPr>
            <a:spLocks noChangeArrowheads="1"/>
          </p:cNvSpPr>
          <p:nvPr/>
        </p:nvSpPr>
        <p:spPr bwMode="auto">
          <a:xfrm>
            <a:off x="395288" y="1557338"/>
            <a:ext cx="835342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sz="2000">
                <a:latin typeface="Times New Roman" pitchFamily="18" charset="0"/>
              </a:rPr>
              <a:t>18,5 млн.рублей – на капитальный ремонт инженерных, водопроводных, тепловых сетей, капитальный ремонт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котельного и котельно-вспомогательного оборудования в микрорайонах города, ремонт баков аккумуляторов. </a:t>
            </a:r>
          </a:p>
        </p:txBody>
      </p:sp>
      <p:pic>
        <p:nvPicPr>
          <p:cNvPr id="5" name="Picture 2" descr="D:\фото все\2016\Объекты ЖКХ 19.08\DSC_0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8988"/>
            <a:ext cx="4608513" cy="3529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6" name="Picture 3" descr="D:\фото все\2016\Объекты ЖКХ 19.08\DSC_0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800" y="3357563"/>
            <a:ext cx="4521200" cy="3500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55650" y="620713"/>
            <a:ext cx="8064500" cy="6477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3600" b="1" smtClean="0">
                <a:latin typeface="Times New Roman" pitchFamily="18" charset="0"/>
              </a:rPr>
              <a:t>Подпрограмма                  «Благоустройство территории» </a:t>
            </a:r>
          </a:p>
        </p:txBody>
      </p:sp>
      <p:sp>
        <p:nvSpPr>
          <p:cNvPr id="34819" name="Прямоугольник 11"/>
          <p:cNvSpPr>
            <a:spLocks noChangeArrowheads="1"/>
          </p:cNvSpPr>
          <p:nvPr/>
        </p:nvSpPr>
        <p:spPr bwMode="auto">
          <a:xfrm>
            <a:off x="179388" y="1341438"/>
            <a:ext cx="87852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000">
                <a:latin typeface="Times New Roman" pitchFamily="18" charset="0"/>
              </a:rPr>
              <a:t>6,0 млн.рублей – содержание уличного освещения, </a:t>
            </a:r>
          </a:p>
          <a:p>
            <a:pPr eaLnBrk="1" hangingPunct="1"/>
            <a:r>
              <a:rPr lang="ru-RU" sz="2000">
                <a:latin typeface="Times New Roman" pitchFamily="18" charset="0"/>
              </a:rPr>
              <a:t>1,8 млн.рублей –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благоустройство территории возле сооружения мемориала Славы в рамках реализации перечня проектов народных инициатив</a:t>
            </a:r>
          </a:p>
          <a:p>
            <a:pPr eaLnBrk="1" hangingPunct="1"/>
            <a:r>
              <a:rPr lang="ru-RU" sz="2000">
                <a:latin typeface="Times New Roman" pitchFamily="18" charset="0"/>
              </a:rPr>
              <a:t>1,7 млн.рублей – приобретение и установка детских игровых площадок,</a:t>
            </a:r>
          </a:p>
          <a:p>
            <a:pPr eaLnBrk="1" hangingPunct="1"/>
            <a:r>
              <a:rPr lang="ru-RU" sz="2000">
                <a:latin typeface="Times New Roman" pitchFamily="18" charset="0"/>
              </a:rPr>
              <a:t>0,2 млн.рублей – озеленение территории города, </a:t>
            </a:r>
          </a:p>
          <a:p>
            <a:pPr eaLnBrk="1" hangingPunct="1"/>
            <a:r>
              <a:rPr lang="ru-RU" sz="2000">
                <a:latin typeface="Times New Roman" pitchFamily="18" charset="0"/>
              </a:rPr>
              <a:t>0,4 млн.рублей -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установка скамеек, урн и вазонов в парке Славы,</a:t>
            </a:r>
          </a:p>
          <a:p>
            <a:pPr eaLnBrk="1" hangingPunct="1"/>
            <a:r>
              <a:rPr lang="ru-RU" sz="2000">
                <a:latin typeface="Times New Roman" pitchFamily="18" charset="0"/>
                <a:cs typeface="Times New Roman" pitchFamily="18" charset="0"/>
              </a:rPr>
              <a:t>0,4 </a:t>
            </a:r>
            <a:r>
              <a:rPr lang="ru-RU" sz="2000">
                <a:latin typeface="Times New Roman" pitchFamily="18" charset="0"/>
              </a:rPr>
              <a:t>млн.рублей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- монтаж новогодней елки, изготовление и установка консолей на опоры уличного освещения.</a:t>
            </a:r>
          </a:p>
        </p:txBody>
      </p:sp>
      <p:pic>
        <p:nvPicPr>
          <p:cNvPr id="34820" name="Picture 7" descr="D:\2016\после\Д.площадки\Маяковского\DSC_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954463"/>
            <a:ext cx="4500562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D:\2016\после\мемориал\DSC_1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54463"/>
            <a:ext cx="4643438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55650" y="620713"/>
            <a:ext cx="8064500" cy="8636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3400" b="1" smtClean="0">
                <a:latin typeface="Times New Roman" pitchFamily="18" charset="0"/>
              </a:rPr>
              <a:t>Подпрограмма «Чистая вода» </a:t>
            </a:r>
            <a:br>
              <a:rPr lang="ru-RU" sz="3400" b="1" smtClean="0">
                <a:latin typeface="Times New Roman" pitchFamily="18" charset="0"/>
              </a:rPr>
            </a:br>
            <a:r>
              <a:rPr lang="ru-RU" sz="3000" b="1" smtClean="0">
                <a:latin typeface="Times New Roman" pitchFamily="18" charset="0"/>
              </a:rPr>
              <a:t>6,2 млн.руб</a:t>
            </a:r>
            <a:r>
              <a:rPr lang="ru-RU" sz="3200" smtClean="0">
                <a:latin typeface="Times New Roman" pitchFamily="18" charset="0"/>
              </a:rPr>
              <a:t>.</a:t>
            </a:r>
          </a:p>
        </p:txBody>
      </p:sp>
      <p:sp>
        <p:nvSpPr>
          <p:cNvPr id="35843" name="Прямоугольник 11"/>
          <p:cNvSpPr>
            <a:spLocks noChangeArrowheads="1"/>
          </p:cNvSpPr>
          <p:nvPr/>
        </p:nvSpPr>
        <p:spPr bwMode="auto">
          <a:xfrm>
            <a:off x="250825" y="1700213"/>
            <a:ext cx="856932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5,6 млн.рублей - строительство наружных сетей водоснабжения и канализации к МБОУ СОШ №2 и №7.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0,3 млн.рублей - подключение к централизованному водоснабжению жилых домов №1а, №3а по ул. 2-я Заречная.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0,1 млн.рублей - проведение проверки достоверности сметной стоимости по устройству сетей водоснабжения и канализации к школе  №7. </a:t>
            </a:r>
          </a:p>
        </p:txBody>
      </p:sp>
      <p:sp>
        <p:nvSpPr>
          <p:cNvPr id="35844" name="Прямоугольник 4"/>
          <p:cNvSpPr>
            <a:spLocks noChangeArrowheads="1"/>
          </p:cNvSpPr>
          <p:nvPr/>
        </p:nvSpPr>
        <p:spPr bwMode="auto">
          <a:xfrm>
            <a:off x="250825" y="3573463"/>
            <a:ext cx="2881313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sz="22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>
                <a:latin typeface="Times New Roman" pitchFamily="18" charset="0"/>
                <a:cs typeface="Times New Roman" pitchFamily="18" charset="0"/>
              </a:rPr>
              <a:t>0,1 млн.рублей - приобретение водоразборных колонок, пожарных гидрантов. </a:t>
            </a:r>
          </a:p>
        </p:txBody>
      </p:sp>
      <p:pic>
        <p:nvPicPr>
          <p:cNvPr id="35845" name="Picture 5" descr="P:\2017\ИСПОЛНЕНИЕ ЗА 2016 год\ФОТО к слайдам\СОШ 2,7\Изображение 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8" y="4365625"/>
            <a:ext cx="305911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P:\2017\ИСПОЛНЕНИЕ ЗА 2016 год\ФОТО к слайдам\СОШ 2,7\Изображение 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4365625"/>
            <a:ext cx="29527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95288" y="476250"/>
            <a:ext cx="8424862" cy="936625"/>
          </a:xfrm>
        </p:spPr>
        <p:txBody>
          <a:bodyPr/>
          <a:lstStyle/>
          <a:p>
            <a:pPr algn="ctr"/>
            <a:r>
              <a:rPr lang="ru-RU" sz="3200" b="1" smtClean="0">
                <a:latin typeface="Times New Roman" pitchFamily="18" charset="0"/>
              </a:rPr>
              <a:t>Муниципальная программа</a:t>
            </a:r>
            <a:r>
              <a:rPr lang="ru-RU" sz="3200" smtClean="0">
                <a:latin typeface="Times New Roman" pitchFamily="18" charset="0"/>
              </a:rPr>
              <a:t/>
            </a:r>
            <a:br>
              <a:rPr lang="ru-RU" sz="3200" smtClean="0">
                <a:latin typeface="Times New Roman" pitchFamily="18" charset="0"/>
              </a:rPr>
            </a:br>
            <a:r>
              <a:rPr lang="ru-RU" sz="3200" b="1" smtClean="0">
                <a:latin typeface="Times New Roman" pitchFamily="18" charset="0"/>
              </a:rPr>
              <a:t>«Охрана окружающей среды»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36867" name="Прямоугольник 11"/>
          <p:cNvSpPr>
            <a:spLocks noChangeArrowheads="1"/>
          </p:cNvSpPr>
          <p:nvPr/>
        </p:nvSpPr>
        <p:spPr bwMode="auto">
          <a:xfrm>
            <a:off x="395288" y="1557338"/>
            <a:ext cx="8353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>
                <a:latin typeface="Times New Roman" pitchFamily="18" charset="0"/>
              </a:rPr>
              <a:t> ликвидация несанкционированных свалок – 1,0 млн.рублей,</a:t>
            </a:r>
          </a:p>
          <a:p>
            <a:pPr>
              <a:buFontTx/>
              <a:buChar char="-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осуществление отдельных областных государственных полномочий в сфере обращения с безнадзорными собаками и кошками – 0,4 млн.рублей.</a:t>
            </a:r>
          </a:p>
        </p:txBody>
      </p:sp>
      <p:pic>
        <p:nvPicPr>
          <p:cNvPr id="36868" name="Picture 6" descr="D:\фото собак\собак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3479800"/>
            <a:ext cx="47879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Admin\Мои документы\ОТЧЕТ МЭРА за 2015 год\охрана ос\у р. Курзанки\DSCN0790.JPG"/>
          <p:cNvPicPr>
            <a:picLocks noChangeAspect="1" noChangeArrowheads="1"/>
          </p:cNvPicPr>
          <p:nvPr/>
        </p:nvPicPr>
        <p:blipFill rotWithShape="1">
          <a:blip r:embed="rId3" cstate="print"/>
          <a:srcRect b="14578"/>
          <a:stretch/>
        </p:blipFill>
        <p:spPr bwMode="auto">
          <a:xfrm>
            <a:off x="0" y="3473450"/>
            <a:ext cx="4356100" cy="338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2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172878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sz="3000" b="1" smtClean="0"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r>
              <a:rPr lang="ru-RU" sz="3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smtClean="0">
                <a:latin typeface="Times New Roman" pitchFamily="18" charset="0"/>
                <a:cs typeface="Times New Roman" pitchFamily="18" charset="0"/>
              </a:rPr>
              <a:t>«Городские дороги»</a:t>
            </a:r>
            <a:br>
              <a:rPr lang="ru-RU" sz="3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средств дорожного фонда произведены расходы в размере 26,5 млн.руб.:</a:t>
            </a:r>
          </a:p>
        </p:txBody>
      </p:sp>
      <p:graphicFrame>
        <p:nvGraphicFramePr>
          <p:cNvPr id="2050" name="Содержимое 7"/>
          <p:cNvGraphicFramePr>
            <a:graphicFrameLocks noGrp="1"/>
          </p:cNvGraphicFramePr>
          <p:nvPr>
            <p:ph idx="1"/>
          </p:nvPr>
        </p:nvGraphicFramePr>
        <p:xfrm>
          <a:off x="406400" y="2370138"/>
          <a:ext cx="8331200" cy="4254500"/>
        </p:xfrm>
        <a:graphic>
          <a:graphicData uri="http://schemas.openxmlformats.org/presentationml/2006/ole">
            <p:oleObj spid="_x0000_s2050" r:id="rId3" imgW="8327858" imgH="4255377" progId="Excel.Chart.8">
              <p:embed/>
            </p:oleObj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>
          <a:xfrm>
            <a:off x="250825" y="765175"/>
            <a:ext cx="8432800" cy="10080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фото все\2016\БЦМ\DSC_0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773238"/>
            <a:ext cx="3708400" cy="244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7" name="Picture 4" descr="C:\Users\Элемент\Desktop\Благоустройство\Дороги\Коммуны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163"/>
            <a:ext cx="3838575" cy="2636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9" name="Picture 2" descr="C:\Users\Элемент\Desktop\Благоустройство\Дороги\Мира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4221163"/>
            <a:ext cx="3779837" cy="2636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" name="Picture 3" descr="D:\фото все\нар инициативы\2016\после\DSC_0144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1773238"/>
            <a:ext cx="3635375" cy="244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78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549275"/>
            <a:ext cx="8785225" cy="1150938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Ремонт дорог </a:t>
            </a:r>
            <a:b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9,7 млн.рублей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381000" y="620688"/>
          <a:ext cx="8305800" cy="5983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2"/>
          <p:cNvSpPr>
            <a:spLocks noGrp="1"/>
          </p:cNvSpPr>
          <p:nvPr>
            <p:ph type="title"/>
          </p:nvPr>
        </p:nvSpPr>
        <p:spPr>
          <a:xfrm>
            <a:off x="323850" y="549275"/>
            <a:ext cx="8362950" cy="1584325"/>
          </a:xfrm>
        </p:spPr>
        <p:txBody>
          <a:bodyPr/>
          <a:lstStyle/>
          <a:p>
            <a:pPr algn="ctr"/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600" b="1" smtClean="0">
                <a:latin typeface="Times New Roman" pitchFamily="18" charset="0"/>
                <a:cs typeface="Times New Roman" pitchFamily="18" charset="0"/>
              </a:rPr>
              <a:t>Муниципальная программа       </a:t>
            </a:r>
            <a:r>
              <a:rPr lang="ru-RU" sz="26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smtClean="0">
                <a:latin typeface="Times New Roman" pitchFamily="18" charset="0"/>
                <a:cs typeface="Times New Roman" pitchFamily="18" charset="0"/>
              </a:rPr>
              <a:t>«Совершенствование механизмов экономического развития муниципального образования </a:t>
            </a:r>
            <a:br>
              <a:rPr lang="ru-RU" sz="2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smtClean="0">
                <a:latin typeface="Times New Roman" pitchFamily="18" charset="0"/>
                <a:cs typeface="Times New Roman" pitchFamily="18" charset="0"/>
              </a:rPr>
              <a:t>– «город Тулун» - </a:t>
            </a:r>
            <a:r>
              <a:rPr lang="ru-RU" sz="2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8,2 млн.руб.</a:t>
            </a:r>
            <a:endParaRPr lang="ru-RU" sz="26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9" name="Содержимое 3"/>
          <p:cNvSpPr>
            <a:spLocks noGrp="1"/>
          </p:cNvSpPr>
          <p:nvPr>
            <p:ph sz="half" idx="2"/>
          </p:nvPr>
        </p:nvSpPr>
        <p:spPr>
          <a:xfrm>
            <a:off x="0" y="2060575"/>
            <a:ext cx="9144000" cy="3960813"/>
          </a:xfrm>
        </p:spPr>
        <p:txBody>
          <a:bodyPr/>
          <a:lstStyle/>
          <a:p>
            <a:pPr algn="just"/>
            <a:r>
              <a:rPr lang="ru-RU" smtClean="0">
                <a:latin typeface="Times New Roman" pitchFamily="18" charset="0"/>
                <a:cs typeface="Times New Roman" pitchFamily="18" charset="0"/>
              </a:rPr>
              <a:t>поддержка начинающих - гранты на создание собственного бизнеса, а  также субсидирование части затрат субъектов малого и среднего предпринимательства на приобретение  производственного оборудования в размере 7,4 млн.рублей.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содействие в проведении обучающих семинаров для субъектов малого и среднего предпринимательства.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предоставление статистической информации.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техническая инвентаризация и кадастровые работы в отношении земельных участков.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осуществление  отдельных государственных полномочий в области производства и оборота этилового спирта, алкогольной и спиртосодержащей продукции.</a:t>
            </a:r>
          </a:p>
          <a:p>
            <a:pPr algn="just"/>
            <a:endParaRPr lang="ru-RU" smtClean="0"/>
          </a:p>
          <a:p>
            <a:pPr algn="just">
              <a:buFont typeface="Georgia" pitchFamily="18" charset="0"/>
              <a:buNone/>
            </a:pPr>
            <a:endParaRPr lang="ru-RU" sz="2200" smtClean="0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052513"/>
            <a:ext cx="8748713" cy="504825"/>
          </a:xfrm>
        </p:spPr>
        <p:txBody>
          <a:bodyPr/>
          <a:lstStyle/>
          <a:p>
            <a:pPr algn="ctr"/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Муниципальная программа  «Труд» </a:t>
            </a:r>
            <a:br>
              <a:rPr lang="ru-RU" sz="36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0,6 млн.руб.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40963" name="Прямоугольник 5"/>
          <p:cNvSpPr>
            <a:spLocks noChangeArrowheads="1"/>
          </p:cNvSpPr>
          <p:nvPr/>
        </p:nvSpPr>
        <p:spPr bwMode="auto">
          <a:xfrm>
            <a:off x="684213" y="1557338"/>
            <a:ext cx="77771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 проведены конкурсы в сфере охраны труда: лучший специалист, лучшая организация, за высокую социальную эффективность и развитие социального партнерства.</a:t>
            </a:r>
          </a:p>
          <a:p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4" name="Прямоугольник 7"/>
          <p:cNvSpPr>
            <a:spLocks noChangeArrowheads="1"/>
          </p:cNvSpPr>
          <p:nvPr/>
        </p:nvSpPr>
        <p:spPr bwMode="auto">
          <a:xfrm>
            <a:off x="684213" y="1916113"/>
            <a:ext cx="741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 осуществление отдельных  областных государственных 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полномочий в сфере труда.</a:t>
            </a:r>
          </a:p>
        </p:txBody>
      </p:sp>
      <p:sp>
        <p:nvSpPr>
          <p:cNvPr id="40965" name="Прямоугольник 5"/>
          <p:cNvSpPr>
            <a:spLocks noChangeArrowheads="1"/>
          </p:cNvSpPr>
          <p:nvPr/>
        </p:nvSpPr>
        <p:spPr bwMode="auto">
          <a:xfrm>
            <a:off x="684213" y="3429000"/>
            <a:ext cx="3527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- информационное обеспечение по вопросам охраны труда.</a:t>
            </a:r>
          </a:p>
        </p:txBody>
      </p:sp>
      <p:pic>
        <p:nvPicPr>
          <p:cNvPr id="40966" name="Picture 6" descr="D:\ОТ\DSC_0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3473450"/>
            <a:ext cx="46799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437063"/>
            <a:ext cx="3959225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22" name="AutoShape 142"/>
          <p:cNvSpPr>
            <a:spLocks noChangeArrowheads="1"/>
          </p:cNvSpPr>
          <p:nvPr/>
        </p:nvSpPr>
        <p:spPr bwMode="auto">
          <a:xfrm>
            <a:off x="5795963" y="2636838"/>
            <a:ext cx="3097212" cy="165576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sz="2200" b="1" dirty="0" smtClean="0">
              <a:latin typeface="Calibri" panose="020F0502020204030204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</a:t>
            </a:r>
          </a:p>
          <a:p>
            <a:pPr algn="ctr" eaLnBrk="1" hangingPunct="1">
              <a:defRPr/>
            </a:pPr>
            <a:endParaRPr lang="ru-RU" sz="2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847,6</a:t>
            </a:r>
          </a:p>
          <a:p>
            <a:pPr algn="ctr" eaLnBrk="1" hangingPunct="1">
              <a:defRPr/>
            </a:pPr>
            <a:endParaRPr lang="ru-RU" dirty="0" smtClean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6230" name="Rectangle 150"/>
          <p:cNvSpPr>
            <a:spLocks noChangeArrowheads="1"/>
          </p:cNvSpPr>
          <p:nvPr/>
        </p:nvSpPr>
        <p:spPr bwMode="auto">
          <a:xfrm rot="10800000" flipV="1">
            <a:off x="2843213" y="1659365"/>
            <a:ext cx="35290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Georgia" pitchFamily="18" charset="0"/>
                <a:cs typeface="Arial" pitchFamily="34" charset="0"/>
              </a:rPr>
              <a:t>Факт за 2016 год </a:t>
            </a:r>
          </a:p>
          <a:p>
            <a:pPr algn="ctr" eaLnBrk="1" hangingPunct="1">
              <a:defRPr/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Georgia" pitchFamily="18" charset="0"/>
              </a:rPr>
              <a:t>(млн. рублей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Arial" charset="0"/>
              </a:rPr>
              <a:t>)</a:t>
            </a:r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8033" name="Rectangle 2"/>
          <p:cNvSpPr>
            <a:spLocks/>
          </p:cNvSpPr>
          <p:nvPr/>
        </p:nvSpPr>
        <p:spPr bwMode="auto">
          <a:xfrm>
            <a:off x="250825" y="476250"/>
            <a:ext cx="8686800" cy="8651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Основные параметры местного бюджета</a:t>
            </a:r>
          </a:p>
        </p:txBody>
      </p:sp>
      <p:sp>
        <p:nvSpPr>
          <p:cNvPr id="46221" name="AutoShape 141"/>
          <p:cNvSpPr>
            <a:spLocks noChangeArrowheads="1"/>
          </p:cNvSpPr>
          <p:nvPr/>
        </p:nvSpPr>
        <p:spPr bwMode="auto">
          <a:xfrm>
            <a:off x="323850" y="2636838"/>
            <a:ext cx="3095625" cy="165576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 eaLnBrk="1" hangingPunct="1">
              <a:defRPr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839,5</a:t>
            </a:r>
          </a:p>
        </p:txBody>
      </p:sp>
      <p:sp>
        <p:nvSpPr>
          <p:cNvPr id="2" name="Двойная стрелка влево/вправо 1"/>
          <p:cNvSpPr/>
          <p:nvPr/>
        </p:nvSpPr>
        <p:spPr>
          <a:xfrm>
            <a:off x="3779838" y="3340100"/>
            <a:ext cx="1800225" cy="88106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AutoShape 141"/>
          <p:cNvSpPr>
            <a:spLocks noChangeArrowheads="1"/>
          </p:cNvSpPr>
          <p:nvPr/>
        </p:nvSpPr>
        <p:spPr bwMode="auto">
          <a:xfrm>
            <a:off x="2843213" y="4724400"/>
            <a:ext cx="3530600" cy="165735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ДЕФИЦИТ</a:t>
            </a:r>
          </a:p>
          <a:p>
            <a:pPr algn="ctr" eaLnBrk="1" hangingPunct="1">
              <a:defRPr/>
            </a:pP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8,1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8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8"/>
          <p:cNvSpPr>
            <a:spLocks noChangeArrowheads="1"/>
          </p:cNvSpPr>
          <p:nvPr/>
        </p:nvSpPr>
        <p:spPr bwMode="auto">
          <a:xfrm>
            <a:off x="611188" y="2636838"/>
            <a:ext cx="85328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>
                <a:latin typeface="Times New Roman" pitchFamily="18" charset="0"/>
              </a:rPr>
              <a:t>  </a:t>
            </a:r>
            <a:endParaRPr lang="ru-RU" sz="2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043608" y="1844824"/>
          <a:ext cx="7086600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988" name="Прямоугольник 8"/>
          <p:cNvSpPr>
            <a:spLocks noChangeArrowheads="1"/>
          </p:cNvSpPr>
          <p:nvPr/>
        </p:nvSpPr>
        <p:spPr bwMode="auto">
          <a:xfrm>
            <a:off x="971550" y="692150"/>
            <a:ext cx="77771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tx2"/>
                </a:solidFill>
                <a:latin typeface="Georgia" pitchFamily="18" charset="0"/>
              </a:rPr>
              <a:t>Муниципальная программа «Обеспечение комплексных мер безопасности»</a:t>
            </a:r>
          </a:p>
          <a:p>
            <a:pPr algn="ctr"/>
            <a:r>
              <a:rPr lang="ru-RU" sz="2400" b="1">
                <a:solidFill>
                  <a:schemeClr val="tx2"/>
                </a:solidFill>
                <a:latin typeface="Georgia" pitchFamily="18" charset="0"/>
              </a:rPr>
              <a:t>1,1 млн.рублей</a:t>
            </a:r>
            <a:endParaRPr lang="ru-RU" sz="2400">
              <a:solidFill>
                <a:schemeClr val="tx2"/>
              </a:solidFill>
              <a:latin typeface="Georgia" pitchFamily="18" charset="0"/>
            </a:endParaRPr>
          </a:p>
        </p:txBody>
      </p:sp>
      <p:pic>
        <p:nvPicPr>
          <p:cNvPr id="5" name="Picture 3" descr="C:\Documents and Settings\Admin\Мои документы\Мои рисунки\2015\камеры\IMG_05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0675" y="4365625"/>
            <a:ext cx="3743325" cy="2492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C:\Documents and Settings\Admin\Мои документы\Мои рисунки\2015\камеры\IMG_05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408488"/>
            <a:ext cx="3678238" cy="2449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3600" b="1" smtClean="0">
                <a:latin typeface="Times New Roman" pitchFamily="18" charset="0"/>
                <a:cs typeface="Times New Roman" pitchFamily="18" charset="0"/>
              </a:rPr>
              <a:t>Непрограммные направления деятельности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96,9 млн.рублей</a:t>
            </a:r>
            <a:r>
              <a:rPr lang="ru-RU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3903663" y="3711575"/>
            <a:ext cx="210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sz="3200">
              <a:latin typeface="Times New Roman" pitchFamily="18" charset="0"/>
            </a:endParaRPr>
          </a:p>
        </p:txBody>
      </p:sp>
      <p:pic>
        <p:nvPicPr>
          <p:cNvPr id="44036" name="Picture 7" descr="P:\2015\Исполнение за 2014 год\ФОТО\ТУЛУН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2"/>
          <p:cNvSpPr>
            <a:spLocks noRot="1" noChangeArrowheads="1"/>
          </p:cNvSpPr>
          <p:nvPr/>
        </p:nvSpPr>
        <p:spPr bwMode="auto">
          <a:xfrm>
            <a:off x="228600" y="2564904"/>
            <a:ext cx="87630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 dirty="0" smtClean="0">
                <a:latin typeface="Georgia" pitchFamily="18" charset="0"/>
              </a:rPr>
              <a:t>Контактная информация и обратная связь:</a:t>
            </a:r>
            <a:endParaRPr lang="ru-RU" dirty="0" smtClean="0">
              <a:latin typeface="Georgia" pitchFamily="18" charset="0"/>
            </a:endParaRPr>
          </a:p>
          <a:p>
            <a:endParaRPr lang="ru-RU" sz="1400" dirty="0" smtClean="0"/>
          </a:p>
          <a:p>
            <a:r>
              <a:rPr lang="ru-RU" sz="1600" dirty="0" smtClean="0">
                <a:latin typeface="Georgia" pitchFamily="18" charset="0"/>
              </a:rPr>
              <a:t>Презентация подготовлена Комитетом по финансам администрации городского округа</a:t>
            </a:r>
          </a:p>
          <a:p>
            <a:r>
              <a:rPr lang="ru-RU" sz="1600" dirty="0" smtClean="0">
                <a:latin typeface="Georgia" pitchFamily="18" charset="0"/>
              </a:rPr>
              <a:t>Адрес: 665268, Иркутская область, г.Тулун, ул. Ленина, 99 </a:t>
            </a:r>
          </a:p>
          <a:p>
            <a:r>
              <a:rPr lang="ru-RU" sz="1600" b="1" dirty="0" smtClean="0">
                <a:latin typeface="Georgia" pitchFamily="18" charset="0"/>
              </a:rPr>
              <a:t>Телефон: </a:t>
            </a:r>
            <a:r>
              <a:rPr lang="ru-RU" sz="1600" dirty="0" smtClean="0">
                <a:latin typeface="Georgia" pitchFamily="18" charset="0"/>
              </a:rPr>
              <a:t>(39530) 40-683 </a:t>
            </a:r>
          </a:p>
          <a:p>
            <a:r>
              <a:rPr lang="ru-RU" sz="1600" b="1" dirty="0" smtClean="0">
                <a:latin typeface="Georgia" pitchFamily="18" charset="0"/>
              </a:rPr>
              <a:t>Факс: </a:t>
            </a:r>
            <a:r>
              <a:rPr lang="ru-RU" sz="1600" dirty="0" smtClean="0">
                <a:latin typeface="Georgia" pitchFamily="18" charset="0"/>
              </a:rPr>
              <a:t>(39530) 40-545</a:t>
            </a:r>
          </a:p>
          <a:p>
            <a:r>
              <a:rPr lang="en-US" sz="1600" b="1" dirty="0" smtClean="0">
                <a:latin typeface="Georgia" pitchFamily="18" charset="0"/>
              </a:rPr>
              <a:t>E-mail: </a:t>
            </a:r>
            <a:r>
              <a:rPr lang="en-US" sz="1600" dirty="0" smtClean="0">
                <a:latin typeface="Georgia" pitchFamily="18" charset="0"/>
              </a:rPr>
              <a:t>fin09@gfu.ru</a:t>
            </a:r>
            <a:endParaRPr lang="ru-RU" sz="1600" dirty="0" smtClean="0">
              <a:latin typeface="Georgia" pitchFamily="18" charset="0"/>
            </a:endParaRPr>
          </a:p>
          <a:p>
            <a:endParaRPr lang="ru-RU" sz="1600" b="1" dirty="0" smtClean="0">
              <a:latin typeface="Georgia" pitchFamily="18" charset="0"/>
            </a:endParaRPr>
          </a:p>
          <a:p>
            <a:r>
              <a:rPr lang="ru-RU" sz="1600" b="1" dirty="0" smtClean="0">
                <a:latin typeface="Georgia" pitchFamily="18" charset="0"/>
              </a:rPr>
              <a:t>Режим работы:</a:t>
            </a:r>
            <a:endParaRPr lang="ru-RU" sz="1600" dirty="0" smtClean="0">
              <a:latin typeface="Georgia" pitchFamily="18" charset="0"/>
            </a:endParaRPr>
          </a:p>
          <a:p>
            <a:r>
              <a:rPr lang="ru-RU" sz="1600" dirty="0" smtClean="0">
                <a:latin typeface="Georgia" pitchFamily="18" charset="0"/>
              </a:rPr>
              <a:t>Понедельник -пятница с </a:t>
            </a:r>
            <a:r>
              <a:rPr lang="en-US" sz="1600" dirty="0" smtClean="0">
                <a:latin typeface="Georgia" pitchFamily="18" charset="0"/>
              </a:rPr>
              <a:t>8</a:t>
            </a:r>
            <a:r>
              <a:rPr lang="ru-RU" sz="1600" dirty="0" smtClean="0">
                <a:latin typeface="Georgia" pitchFamily="18" charset="0"/>
              </a:rPr>
              <a:t>:00 до 1</a:t>
            </a:r>
            <a:r>
              <a:rPr lang="en-US" sz="1600" dirty="0" smtClean="0">
                <a:latin typeface="Georgia" pitchFamily="18" charset="0"/>
              </a:rPr>
              <a:t>7</a:t>
            </a:r>
            <a:r>
              <a:rPr lang="ru-RU" sz="1600" dirty="0" smtClean="0">
                <a:latin typeface="Georgia" pitchFamily="18" charset="0"/>
              </a:rPr>
              <a:t>:00</a:t>
            </a:r>
          </a:p>
          <a:p>
            <a:r>
              <a:rPr lang="ru-RU" sz="1600" dirty="0" smtClean="0">
                <a:latin typeface="Georgia" pitchFamily="18" charset="0"/>
              </a:rPr>
              <a:t>Перерыв с 1</a:t>
            </a:r>
            <a:r>
              <a:rPr lang="en-US" sz="1600" dirty="0" smtClean="0">
                <a:latin typeface="Georgia" pitchFamily="18" charset="0"/>
              </a:rPr>
              <a:t>2</a:t>
            </a:r>
            <a:r>
              <a:rPr lang="ru-RU" sz="1600" dirty="0" smtClean="0">
                <a:latin typeface="Georgia" pitchFamily="18" charset="0"/>
              </a:rPr>
              <a:t>:00 до 1</a:t>
            </a:r>
            <a:r>
              <a:rPr lang="en-US" sz="1600" dirty="0" smtClean="0">
                <a:latin typeface="Georgia" pitchFamily="18" charset="0"/>
              </a:rPr>
              <a:t>3</a:t>
            </a:r>
            <a:r>
              <a:rPr lang="ru-RU" sz="1600" dirty="0" smtClean="0">
                <a:latin typeface="Georgia" pitchFamily="18" charset="0"/>
              </a:rPr>
              <a:t>:00</a:t>
            </a:r>
          </a:p>
          <a:p>
            <a:r>
              <a:rPr lang="ru-RU" sz="1600" dirty="0" smtClean="0">
                <a:latin typeface="Georgia" pitchFamily="18" charset="0"/>
              </a:rPr>
              <a:t>Выходные дни: суббота, воскресенье</a:t>
            </a:r>
          </a:p>
          <a:p>
            <a:endParaRPr lang="ru-RU" sz="1600" b="1" dirty="0" smtClean="0">
              <a:latin typeface="Georgia" pitchFamily="18" charset="0"/>
            </a:endParaRPr>
          </a:p>
          <a:p>
            <a:r>
              <a:rPr lang="ru-RU" sz="1600" b="1" dirty="0" smtClean="0">
                <a:latin typeface="Georgia" pitchFamily="18" charset="0"/>
              </a:rPr>
              <a:t>Интернет сайт: </a:t>
            </a:r>
            <a:r>
              <a:rPr lang="ru-RU" sz="1600" dirty="0" smtClean="0">
                <a:latin typeface="Georgia" pitchFamily="18" charset="0"/>
              </a:rPr>
              <a:t>официальный сайт администрации городского округа  муниципального образования город  - «Тулун»</a:t>
            </a:r>
          </a:p>
          <a:p>
            <a:r>
              <a:rPr lang="en-US" sz="1400" dirty="0" smtClean="0">
                <a:hlinkClick r:id="rId4"/>
              </a:rPr>
              <a:t>http://www.tulunadm.ru/</a:t>
            </a:r>
            <a:r>
              <a:rPr lang="en-US" sz="1400" dirty="0" smtClean="0"/>
              <a:t> </a:t>
            </a:r>
            <a:endParaRPr lang="ru-RU" sz="1400" dirty="0" smtClean="0"/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ru-RU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8208963" cy="1008063"/>
          </a:xfrm>
        </p:spPr>
        <p:txBody>
          <a:bodyPr/>
          <a:lstStyle/>
          <a:p>
            <a:pPr eaLnBrk="1" hangingPunct="1"/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Характеристика доходной части местного бюджета за 2016 год 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(839,5 млн. руб.)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683568" y="1412776"/>
          <a:ext cx="7920880" cy="5074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0" y="1484784"/>
          <a:ext cx="9144000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683568" y="1412776"/>
          <a:ext cx="7920880" cy="5074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179512" y="764704"/>
          <a:ext cx="8784976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1691680" y="2636912"/>
          <a:ext cx="727280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8600" y="836712"/>
            <a:ext cx="8763000" cy="136815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Муниципальный долг </a:t>
            </a:r>
            <a:r>
              <a:rPr lang="ru-RU" altLang="ru-RU" sz="32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за 2016 год </a:t>
            </a:r>
            <a:r>
              <a:rPr lang="ru-RU" altLang="ru-RU" sz="32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составил </a:t>
            </a:r>
            <a:r>
              <a:rPr lang="ru-RU" altLang="ru-RU" sz="32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21 302,0 тыс.руб.</a:t>
            </a:r>
            <a:endParaRPr lang="ru-RU" altLang="ru-RU" sz="32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26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2CE5989C-4D15-4EB8-B152-5F98C360959D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3" name="Прямоугольник 22"/>
          <p:cNvSpPr/>
          <p:nvPr/>
        </p:nvSpPr>
        <p:spPr>
          <a:xfrm>
            <a:off x="2086934" y="2348881"/>
            <a:ext cx="5293378" cy="2042473"/>
          </a:xfrm>
          <a:prstGeom prst="rect">
            <a:avLst/>
          </a:prstGeom>
          <a:noFill/>
        </p:spPr>
        <p:txBody>
          <a:bodyPr lIns="0" tIns="36000" rIns="144000" bIns="3600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Исполнение муниципальных программ города Тулуна за 2014 год</a:t>
            </a:r>
            <a:endParaRPr lang="ru-RU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pic>
        <p:nvPicPr>
          <p:cNvPr id="11269" name="Picture 11" descr="P:\2015\Исполнение за 2014 год\ФОТО\ТУЛУН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413"/>
            <a:ext cx="91440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0" y="3789040"/>
            <a:ext cx="5580112" cy="3068960"/>
          </a:xfrm>
          <a:prstGeom prst="roundRect">
            <a:avLst/>
          </a:prstGeom>
          <a:solidFill>
            <a:schemeClr val="tx2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rIns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Муниципальных программ города Тулуна за 2016 год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2"/>
          <p:cNvSpPr>
            <a:spLocks noGrp="1"/>
          </p:cNvSpPr>
          <p:nvPr>
            <p:ph type="title"/>
          </p:nvPr>
        </p:nvSpPr>
        <p:spPr>
          <a:xfrm>
            <a:off x="323850" y="620713"/>
            <a:ext cx="8362950" cy="1728787"/>
          </a:xfrm>
        </p:spPr>
        <p:txBody>
          <a:bodyPr/>
          <a:lstStyle/>
          <a:p>
            <a:pPr algn="ctr"/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152400" y="620688"/>
          <a:ext cx="883920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одская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eorgia"/>
      <a:ea typeface=""/>
      <a:cs typeface=""/>
      <a:font script="Jpan" typeface="HG明朝B"/>
      <a:font script="Hang" typeface="맑은 고딕"/>
      <a:font script="Hans" typeface="宋体"/>
      <a:font script="Hant" typeface="新細明體"/>
      <a:font script="Arab" typeface="Arial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Городская">
    <a:fillStyleLst>
      <a:solidFill>
        <a:schemeClr val="phClr"/>
      </a:solidFill>
      <a:gradFill rotWithShape="1">
        <a:gsLst>
          <a:gs pos="0">
            <a:schemeClr val="phClr">
              <a:tint val="1000"/>
              <a:satMod val="255000"/>
            </a:schemeClr>
          </a:gs>
          <a:gs pos="55000">
            <a:schemeClr val="phClr">
              <a:tint val="12000"/>
              <a:satMod val="255000"/>
            </a:schemeClr>
          </a:gs>
          <a:gs pos="100000">
            <a:schemeClr val="phClr">
              <a:tint val="45000"/>
              <a:satMod val="250000"/>
            </a:schemeClr>
          </a:gs>
        </a:gsLst>
        <a:path path="circle">
          <a:fillToRect l="-40000" t="-90000" r="140000" b="190000"/>
        </a:path>
      </a:gradFill>
      <a:gradFill rotWithShape="1">
        <a:gsLst>
          <a:gs pos="0">
            <a:schemeClr val="phClr">
              <a:tint val="43000"/>
              <a:satMod val="165000"/>
            </a:schemeClr>
          </a:gs>
          <a:gs pos="55000">
            <a:schemeClr val="phClr">
              <a:tint val="83000"/>
              <a:satMod val="155000"/>
            </a:schemeClr>
          </a:gs>
          <a:gs pos="100000">
            <a:schemeClr val="phClr">
              <a:shade val="85000"/>
            </a:schemeClr>
          </a:gs>
        </a:gsLst>
        <a:path path="circle">
          <a:fillToRect l="-40000" t="-90000" r="140000" b="19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15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phClr">
              <a:satMod val="115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100000">
            <a:schemeClr val="phClr">
              <a:tint val="80000"/>
              <a:satMod val="250000"/>
            </a:schemeClr>
          </a:gs>
          <a:gs pos="60000">
            <a:schemeClr val="phClr">
              <a:shade val="38000"/>
              <a:satMod val="175000"/>
            </a:schemeClr>
          </a:gs>
          <a:gs pos="0">
            <a:schemeClr val="phClr">
              <a:shade val="30000"/>
              <a:satMod val="175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48000"/>
            </a:schemeClr>
            <a:schemeClr val="phClr">
              <a:tint val="96000"/>
              <a:satMod val="150000"/>
            </a:schemeClr>
          </a:duotone>
        </a:blip>
        <a:tile tx="0" ty="0" sx="80000" sy="8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одская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eorgia"/>
      <a:ea typeface=""/>
      <a:cs typeface=""/>
      <a:font script="Jpan" typeface="HG明朝B"/>
      <a:font script="Hang" typeface="맑은 고딕"/>
      <a:font script="Hans" typeface="宋体"/>
      <a:font script="Hant" typeface="新細明體"/>
      <a:font script="Arab" typeface="Arial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Городская">
    <a:fillStyleLst>
      <a:solidFill>
        <a:schemeClr val="phClr"/>
      </a:solidFill>
      <a:gradFill rotWithShape="1">
        <a:gsLst>
          <a:gs pos="0">
            <a:schemeClr val="phClr">
              <a:tint val="1000"/>
              <a:satMod val="255000"/>
            </a:schemeClr>
          </a:gs>
          <a:gs pos="55000">
            <a:schemeClr val="phClr">
              <a:tint val="12000"/>
              <a:satMod val="255000"/>
            </a:schemeClr>
          </a:gs>
          <a:gs pos="100000">
            <a:schemeClr val="phClr">
              <a:tint val="45000"/>
              <a:satMod val="250000"/>
            </a:schemeClr>
          </a:gs>
        </a:gsLst>
        <a:path path="circle">
          <a:fillToRect l="-40000" t="-90000" r="140000" b="190000"/>
        </a:path>
      </a:gradFill>
      <a:gradFill rotWithShape="1">
        <a:gsLst>
          <a:gs pos="0">
            <a:schemeClr val="phClr">
              <a:tint val="43000"/>
              <a:satMod val="165000"/>
            </a:schemeClr>
          </a:gs>
          <a:gs pos="55000">
            <a:schemeClr val="phClr">
              <a:tint val="83000"/>
              <a:satMod val="155000"/>
            </a:schemeClr>
          </a:gs>
          <a:gs pos="100000">
            <a:schemeClr val="phClr">
              <a:shade val="85000"/>
            </a:schemeClr>
          </a:gs>
        </a:gsLst>
        <a:path path="circle">
          <a:fillToRect l="-40000" t="-90000" r="140000" b="19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15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phClr">
              <a:satMod val="115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100000">
            <a:schemeClr val="phClr">
              <a:tint val="80000"/>
              <a:satMod val="250000"/>
            </a:schemeClr>
          </a:gs>
          <a:gs pos="60000">
            <a:schemeClr val="phClr">
              <a:shade val="38000"/>
              <a:satMod val="175000"/>
            </a:schemeClr>
          </a:gs>
          <a:gs pos="0">
            <a:schemeClr val="phClr">
              <a:shade val="30000"/>
              <a:satMod val="175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48000"/>
            </a:schemeClr>
            <a:schemeClr val="phClr">
              <a:tint val="96000"/>
              <a:satMod val="150000"/>
            </a:schemeClr>
          </a:duotone>
        </a:blip>
        <a:tile tx="0" ty="0" sx="80000" sy="8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одская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eorgia"/>
      <a:ea typeface=""/>
      <a:cs typeface=""/>
      <a:font script="Jpan" typeface="HG明朝B"/>
      <a:font script="Hang" typeface="맑은 고딕"/>
      <a:font script="Hans" typeface="宋体"/>
      <a:font script="Hant" typeface="新細明體"/>
      <a:font script="Arab" typeface="Arial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Городская">
    <a:fillStyleLst>
      <a:solidFill>
        <a:schemeClr val="phClr"/>
      </a:solidFill>
      <a:gradFill rotWithShape="1">
        <a:gsLst>
          <a:gs pos="0">
            <a:schemeClr val="phClr">
              <a:tint val="1000"/>
              <a:satMod val="255000"/>
            </a:schemeClr>
          </a:gs>
          <a:gs pos="55000">
            <a:schemeClr val="phClr">
              <a:tint val="12000"/>
              <a:satMod val="255000"/>
            </a:schemeClr>
          </a:gs>
          <a:gs pos="100000">
            <a:schemeClr val="phClr">
              <a:tint val="45000"/>
              <a:satMod val="250000"/>
            </a:schemeClr>
          </a:gs>
        </a:gsLst>
        <a:path path="circle">
          <a:fillToRect l="-40000" t="-90000" r="140000" b="190000"/>
        </a:path>
      </a:gradFill>
      <a:gradFill rotWithShape="1">
        <a:gsLst>
          <a:gs pos="0">
            <a:schemeClr val="phClr">
              <a:tint val="43000"/>
              <a:satMod val="165000"/>
            </a:schemeClr>
          </a:gs>
          <a:gs pos="55000">
            <a:schemeClr val="phClr">
              <a:tint val="83000"/>
              <a:satMod val="155000"/>
            </a:schemeClr>
          </a:gs>
          <a:gs pos="100000">
            <a:schemeClr val="phClr">
              <a:shade val="85000"/>
            </a:schemeClr>
          </a:gs>
        </a:gsLst>
        <a:path path="circle">
          <a:fillToRect l="-40000" t="-90000" r="140000" b="19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15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phClr">
              <a:satMod val="115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100000">
            <a:schemeClr val="phClr">
              <a:tint val="80000"/>
              <a:satMod val="250000"/>
            </a:schemeClr>
          </a:gs>
          <a:gs pos="60000">
            <a:schemeClr val="phClr">
              <a:shade val="38000"/>
              <a:satMod val="175000"/>
            </a:schemeClr>
          </a:gs>
          <a:gs pos="0">
            <a:schemeClr val="phClr">
              <a:shade val="30000"/>
              <a:satMod val="175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48000"/>
            </a:schemeClr>
            <a:schemeClr val="phClr">
              <a:tint val="96000"/>
              <a:satMod val="150000"/>
            </a:schemeClr>
          </a:duotone>
        </a:blip>
        <a:tile tx="0" ty="0" sx="80000" sy="8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одская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eorgia"/>
      <a:ea typeface=""/>
      <a:cs typeface=""/>
      <a:font script="Jpan" typeface="HG明朝B"/>
      <a:font script="Hang" typeface="맑은 고딕"/>
      <a:font script="Hans" typeface="宋体"/>
      <a:font script="Hant" typeface="新細明體"/>
      <a:font script="Arab" typeface="Arial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Городская">
    <a:fillStyleLst>
      <a:solidFill>
        <a:schemeClr val="phClr"/>
      </a:solidFill>
      <a:gradFill rotWithShape="1">
        <a:gsLst>
          <a:gs pos="0">
            <a:schemeClr val="phClr">
              <a:tint val="1000"/>
              <a:satMod val="255000"/>
            </a:schemeClr>
          </a:gs>
          <a:gs pos="55000">
            <a:schemeClr val="phClr">
              <a:tint val="12000"/>
              <a:satMod val="255000"/>
            </a:schemeClr>
          </a:gs>
          <a:gs pos="100000">
            <a:schemeClr val="phClr">
              <a:tint val="45000"/>
              <a:satMod val="250000"/>
            </a:schemeClr>
          </a:gs>
        </a:gsLst>
        <a:path path="circle">
          <a:fillToRect l="-40000" t="-90000" r="140000" b="190000"/>
        </a:path>
      </a:gradFill>
      <a:gradFill rotWithShape="1">
        <a:gsLst>
          <a:gs pos="0">
            <a:schemeClr val="phClr">
              <a:tint val="43000"/>
              <a:satMod val="165000"/>
            </a:schemeClr>
          </a:gs>
          <a:gs pos="55000">
            <a:schemeClr val="phClr">
              <a:tint val="83000"/>
              <a:satMod val="155000"/>
            </a:schemeClr>
          </a:gs>
          <a:gs pos="100000">
            <a:schemeClr val="phClr">
              <a:shade val="85000"/>
            </a:schemeClr>
          </a:gs>
        </a:gsLst>
        <a:path path="circle">
          <a:fillToRect l="-40000" t="-90000" r="140000" b="19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15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phClr">
              <a:satMod val="115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100000">
            <a:schemeClr val="phClr">
              <a:tint val="80000"/>
              <a:satMod val="250000"/>
            </a:schemeClr>
          </a:gs>
          <a:gs pos="60000">
            <a:schemeClr val="phClr">
              <a:shade val="38000"/>
              <a:satMod val="175000"/>
            </a:schemeClr>
          </a:gs>
          <a:gs pos="0">
            <a:schemeClr val="phClr">
              <a:shade val="30000"/>
              <a:satMod val="175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48000"/>
            </a:schemeClr>
            <a:schemeClr val="phClr">
              <a:tint val="96000"/>
              <a:satMod val="150000"/>
            </a:schemeClr>
          </a:duotone>
        </a:blip>
        <a:tile tx="0" ty="0" sx="80000" sy="80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одская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eorgia"/>
      <a:ea typeface=""/>
      <a:cs typeface=""/>
      <a:font script="Jpan" typeface="HG明朝B"/>
      <a:font script="Hang" typeface="맑은 고딕"/>
      <a:font script="Hans" typeface="宋体"/>
      <a:font script="Hant" typeface="新細明體"/>
      <a:font script="Arab" typeface="Arial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Городская">
    <a:fillStyleLst>
      <a:solidFill>
        <a:schemeClr val="phClr"/>
      </a:solidFill>
      <a:gradFill rotWithShape="1">
        <a:gsLst>
          <a:gs pos="0">
            <a:schemeClr val="phClr">
              <a:tint val="1000"/>
              <a:satMod val="255000"/>
            </a:schemeClr>
          </a:gs>
          <a:gs pos="55000">
            <a:schemeClr val="phClr">
              <a:tint val="12000"/>
              <a:satMod val="255000"/>
            </a:schemeClr>
          </a:gs>
          <a:gs pos="100000">
            <a:schemeClr val="phClr">
              <a:tint val="45000"/>
              <a:satMod val="250000"/>
            </a:schemeClr>
          </a:gs>
        </a:gsLst>
        <a:path path="circle">
          <a:fillToRect l="-40000" t="-90000" r="140000" b="190000"/>
        </a:path>
      </a:gradFill>
      <a:gradFill rotWithShape="1">
        <a:gsLst>
          <a:gs pos="0">
            <a:schemeClr val="phClr">
              <a:tint val="43000"/>
              <a:satMod val="165000"/>
            </a:schemeClr>
          </a:gs>
          <a:gs pos="55000">
            <a:schemeClr val="phClr">
              <a:tint val="83000"/>
              <a:satMod val="155000"/>
            </a:schemeClr>
          </a:gs>
          <a:gs pos="100000">
            <a:schemeClr val="phClr">
              <a:shade val="85000"/>
            </a:schemeClr>
          </a:gs>
        </a:gsLst>
        <a:path path="circle">
          <a:fillToRect l="-40000" t="-90000" r="140000" b="19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15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phClr">
              <a:satMod val="115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100000">
            <a:schemeClr val="phClr">
              <a:tint val="80000"/>
              <a:satMod val="250000"/>
            </a:schemeClr>
          </a:gs>
          <a:gs pos="60000">
            <a:schemeClr val="phClr">
              <a:shade val="38000"/>
              <a:satMod val="175000"/>
            </a:schemeClr>
          </a:gs>
          <a:gs pos="0">
            <a:schemeClr val="phClr">
              <a:shade val="30000"/>
              <a:satMod val="175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48000"/>
            </a:schemeClr>
            <a:schemeClr val="phClr">
              <a:tint val="96000"/>
              <a:satMod val="150000"/>
            </a:schemeClr>
          </a:duotone>
        </a:blip>
        <a:tile tx="0" ty="0" sx="80000" sy="80000" flip="none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Городская">
    <a:majorFont>
      <a:latin typeface="Trebuchet MS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eorgia"/>
      <a:ea typeface=""/>
      <a:cs typeface=""/>
      <a:font script="Jpan" typeface="HG明朝B"/>
      <a:font script="Hang" typeface="맑은 고딕"/>
      <a:font script="Hans" typeface="宋体"/>
      <a:font script="Hant" typeface="新細明體"/>
      <a:font script="Arab" typeface="Arial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Городская">
    <a:fillStyleLst>
      <a:solidFill>
        <a:schemeClr val="phClr"/>
      </a:solidFill>
      <a:gradFill rotWithShape="1">
        <a:gsLst>
          <a:gs pos="0">
            <a:schemeClr val="phClr">
              <a:tint val="1000"/>
              <a:satMod val="255000"/>
            </a:schemeClr>
          </a:gs>
          <a:gs pos="55000">
            <a:schemeClr val="phClr">
              <a:tint val="12000"/>
              <a:satMod val="255000"/>
            </a:schemeClr>
          </a:gs>
          <a:gs pos="100000">
            <a:schemeClr val="phClr">
              <a:tint val="45000"/>
              <a:satMod val="250000"/>
            </a:schemeClr>
          </a:gs>
        </a:gsLst>
        <a:path path="circle">
          <a:fillToRect l="-40000" t="-90000" r="140000" b="190000"/>
        </a:path>
      </a:gradFill>
      <a:gradFill rotWithShape="1">
        <a:gsLst>
          <a:gs pos="0">
            <a:schemeClr val="phClr">
              <a:tint val="43000"/>
              <a:satMod val="165000"/>
            </a:schemeClr>
          </a:gs>
          <a:gs pos="55000">
            <a:schemeClr val="phClr">
              <a:tint val="83000"/>
              <a:satMod val="155000"/>
            </a:schemeClr>
          </a:gs>
          <a:gs pos="100000">
            <a:schemeClr val="phClr">
              <a:shade val="85000"/>
            </a:schemeClr>
          </a:gs>
        </a:gsLst>
        <a:path path="circle">
          <a:fillToRect l="-40000" t="-90000" r="140000" b="19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1500" dist="254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flat" dir="t">
            <a:rot lat="0" lon="0" rev="20040000"/>
          </a:lightRig>
        </a:scene3d>
        <a:sp3d contourW="12700" prstMaterial="dkEdge">
          <a:bevelT w="25400" h="38100" prst="convex"/>
          <a:contourClr>
            <a:schemeClr val="phClr">
              <a:satMod val="115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100000">
            <a:schemeClr val="phClr">
              <a:tint val="80000"/>
              <a:satMod val="250000"/>
            </a:schemeClr>
          </a:gs>
          <a:gs pos="60000">
            <a:schemeClr val="phClr">
              <a:shade val="38000"/>
              <a:satMod val="175000"/>
            </a:schemeClr>
          </a:gs>
          <a:gs pos="0">
            <a:schemeClr val="phClr">
              <a:shade val="30000"/>
              <a:satMod val="175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48000"/>
            </a:schemeClr>
            <a:schemeClr val="phClr">
              <a:tint val="96000"/>
              <a:satMod val="150000"/>
            </a:schemeClr>
          </a:duotone>
        </a:blip>
        <a:tile tx="0" ty="0" sx="80000" sy="8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12600</TotalTime>
  <Words>1366</Words>
  <Application>Microsoft Office PowerPoint</Application>
  <PresentationFormat>Экран (4:3)</PresentationFormat>
  <Paragraphs>218</Paragraphs>
  <Slides>42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2" baseType="lpstr">
      <vt:lpstr>Verdana</vt:lpstr>
      <vt:lpstr>Arial</vt:lpstr>
      <vt:lpstr>Trebuchet MS</vt:lpstr>
      <vt:lpstr>Georgia</vt:lpstr>
      <vt:lpstr>Wingdings 2</vt:lpstr>
      <vt:lpstr>Wingdings</vt:lpstr>
      <vt:lpstr>Calibri</vt:lpstr>
      <vt:lpstr>Times New Roman</vt:lpstr>
      <vt:lpstr>Городская</vt:lpstr>
      <vt:lpstr>Диаграмма Microsoft Office Excel</vt:lpstr>
      <vt:lpstr>Слайд 1</vt:lpstr>
      <vt:lpstr>Слайд 2</vt:lpstr>
      <vt:lpstr>Слайд 3</vt:lpstr>
      <vt:lpstr>Слайд 4</vt:lpstr>
      <vt:lpstr>Характеристика доходной части местного бюджета за 2016 год  (839,5 млн. руб.)</vt:lpstr>
      <vt:lpstr>Слайд 6</vt:lpstr>
      <vt:lpstr>Муниципальный долг за 2016 год  составил 21 302,0 тыс.руб.</vt:lpstr>
      <vt:lpstr>Слайд 8</vt:lpstr>
      <vt:lpstr>      </vt:lpstr>
      <vt:lpstr>Слайд 10</vt:lpstr>
      <vt:lpstr> Ремонт образовательных учреждений  10,2 млн.рублей, в том числе:  Капитальный ремонт здания МАДОУ ЦРР«Детский сад «Жемчужинка» – 5,8 млн.рублей. </vt:lpstr>
      <vt:lpstr>Выборочный ремонт помещений  МБДОУ «Детский сад «Радуга»  в сумме 2,7 млн.рублей  </vt:lpstr>
      <vt:lpstr>Внешнее электроснабжение   МБОУ «СОШ №4»  в сумме 253,7 тыс.рублей  </vt:lpstr>
      <vt:lpstr>В рамках реализации перечня проектов народных инициатив - 4,1 млн.руб, в том числе:          - ремонт помещений, приобретение мебели «Детский сад «Радуга».  -    приобретение мебели, мягкого инвентаря, посуды «Детский сад «Аленушка». </vt:lpstr>
      <vt:lpstr> - замена окон и ремонт отопления в спортзале «СОШ №1.  - ремонт туалетных комнат «СОШ №1» и «СОШ №25».  -      устройство благоустроенного туалета в ДЮСШ.</vt:lpstr>
      <vt:lpstr>Слайд 16</vt:lpstr>
      <vt:lpstr>Слайд 17</vt:lpstr>
      <vt:lpstr>Слайд 18</vt:lpstr>
      <vt:lpstr>Слайд 19</vt:lpstr>
      <vt:lpstr>На проведение городских мероприятий  0,8 млн.рублей</vt:lpstr>
      <vt:lpstr>      - организация  и проведение мероприятий среди молодежи, изготовление листовок, буклетов, памяток, приобретение диагностических тестов для проведения медицинского осмотра по определению уровня наркотизации среди учащихся и молодежи.   </vt:lpstr>
      <vt:lpstr>  Муниципальная программа «Доступное жилье» 17,3 млн.рублей   </vt:lpstr>
      <vt:lpstr>   Физическая культура и спорт  51,4 млн.руб.  </vt:lpstr>
      <vt:lpstr>    </vt:lpstr>
      <vt:lpstr>    </vt:lpstr>
      <vt:lpstr>Слайд 26</vt:lpstr>
      <vt:lpstr>Поддержка отдельных категорий граждан  52,3 млн.рублей</vt:lpstr>
      <vt:lpstr>Слайд 28</vt:lpstr>
      <vt:lpstr> Транспортное обслуживание населения 2,0 млн.рублей</vt:lpstr>
      <vt:lpstr>Муниципальная программа «Жилищно - коммунальное хозяйство» 35,7 млн.руб.  </vt:lpstr>
      <vt:lpstr>Подпрограмма  «Модернизация объектов коммунальной инфраструктуры» </vt:lpstr>
      <vt:lpstr>Подпрограмма                  «Благоустройство территории» </vt:lpstr>
      <vt:lpstr>Подпрограмма «Чистая вода»  6,2 млн.руб.</vt:lpstr>
      <vt:lpstr>Муниципальная программа «Охрана окружающей среды»</vt:lpstr>
      <vt:lpstr>Муниципальная программа «Городские дороги» В рамках средств дорожного фонда произведены расходы в размере 26,5 млн.руб.:</vt:lpstr>
      <vt:lpstr>Ремонт дорог  9,7 млн.рублей</vt:lpstr>
      <vt:lpstr>Слайд 37</vt:lpstr>
      <vt:lpstr>      Муниципальная программа        «Совершенствование механизмов экономического развития муниципального образования  – «город Тулун» - 8,2 млн.руб.</vt:lpstr>
      <vt:lpstr>Муниципальная программа  «Труд»  0,6 млн.руб. </vt:lpstr>
      <vt:lpstr>Слайд 40</vt:lpstr>
      <vt:lpstr>Непрограммные направления деятельности 96,9 млн.рублей 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B2</cp:lastModifiedBy>
  <cp:revision>734</cp:revision>
  <dcterms:created xsi:type="dcterms:W3CDTF">2009-04-09T02:22:42Z</dcterms:created>
  <dcterms:modified xsi:type="dcterms:W3CDTF">2017-07-19T06:44:56Z</dcterms:modified>
</cp:coreProperties>
</file>