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drawings/drawing9.xml" ContentType="application/vnd.openxmlformats-officedocument.drawingml.chartshapes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rawings/drawing7.xml" ContentType="application/vnd.openxmlformats-officedocument.drawingml.chartshap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rawings/drawing5.xml" ContentType="application/vnd.openxmlformats-officedocument.drawingml.chartshap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rawings/drawing6.xml" ContentType="application/vnd.openxmlformats-officedocument.drawingml.chartshapes+xml"/>
  <Override PartName="/ppt/drawings/drawing10.xml" ContentType="application/vnd.openxmlformats-officedocument.drawingml.chartshape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6"/>
  </p:notesMasterIdLst>
  <p:sldIdLst>
    <p:sldId id="283" r:id="rId2"/>
    <p:sldId id="291" r:id="rId3"/>
    <p:sldId id="288" r:id="rId4"/>
    <p:sldId id="335" r:id="rId5"/>
    <p:sldId id="336" r:id="rId6"/>
    <p:sldId id="290" r:id="rId7"/>
    <p:sldId id="296" r:id="rId8"/>
    <p:sldId id="293" r:id="rId9"/>
    <p:sldId id="294" r:id="rId10"/>
    <p:sldId id="295" r:id="rId11"/>
    <p:sldId id="337" r:id="rId12"/>
    <p:sldId id="338" r:id="rId13"/>
    <p:sldId id="339" r:id="rId14"/>
    <p:sldId id="340" r:id="rId15"/>
    <p:sldId id="341" r:id="rId16"/>
    <p:sldId id="342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00" r:id="rId34"/>
    <p:sldId id="297" r:id="rId35"/>
    <p:sldId id="298" r:id="rId36"/>
    <p:sldId id="299" r:id="rId37"/>
    <p:sldId id="301" r:id="rId38"/>
    <p:sldId id="302" r:id="rId39"/>
    <p:sldId id="303" r:id="rId40"/>
    <p:sldId id="304" r:id="rId41"/>
    <p:sldId id="305" r:id="rId42"/>
    <p:sldId id="306" r:id="rId43"/>
    <p:sldId id="314" r:id="rId44"/>
    <p:sldId id="315" r:id="rId45"/>
    <p:sldId id="307" r:id="rId46"/>
    <p:sldId id="317" r:id="rId47"/>
    <p:sldId id="318" r:id="rId48"/>
    <p:sldId id="308" r:id="rId49"/>
    <p:sldId id="309" r:id="rId50"/>
    <p:sldId id="316" r:id="rId51"/>
    <p:sldId id="310" r:id="rId52"/>
    <p:sldId id="311" r:id="rId53"/>
    <p:sldId id="312" r:id="rId54"/>
    <p:sldId id="313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EBFD"/>
    <a:srgbClr val="E49A94"/>
    <a:srgbClr val="FCF59A"/>
    <a:srgbClr val="CCFFCC"/>
    <a:srgbClr val="66FFFF"/>
    <a:srgbClr val="FF99FF"/>
    <a:srgbClr val="FFE7FC"/>
    <a:srgbClr val="C2F4FE"/>
    <a:srgbClr val="CC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view3D>
      <c:rAngAx val="1"/>
    </c:view3D>
    <c:backWall>
      <c:spPr>
        <a:solidFill>
          <a:srgbClr val="CCFFCC"/>
        </a:solidFill>
      </c:spPr>
    </c:backWall>
    <c:plotArea>
      <c:layout>
        <c:manualLayout>
          <c:layoutTarget val="inner"/>
          <c:xMode val="edge"/>
          <c:yMode val="edge"/>
          <c:x val="7.9151615786434183E-3"/>
          <c:y val="3.0794638338244598E-2"/>
          <c:w val="0.94583234495465685"/>
          <c:h val="0.74297741168090192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6.35565017300390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1122387802756683E-2"/>
                  <c:y val="2.7995125762040967E-3"/>
                </c:manualLayout>
              </c:layout>
              <c:showVal val="1"/>
            </c:dLbl>
            <c:dLbl>
              <c:idx val="2"/>
              <c:layout>
                <c:manualLayout>
                  <c:x val="7.944562716254884E-3"/>
                  <c:y val="2.7995125762040967E-3"/>
                </c:manualLayout>
              </c:layout>
              <c:showVal val="1"/>
            </c:dLbl>
            <c:dLbl>
              <c:idx val="3"/>
              <c:layout>
                <c:manualLayout>
                  <c:x val="1.2711300346007827E-2"/>
                  <c:y val="5.5990251524082081E-3"/>
                </c:manualLayout>
              </c:layout>
              <c:showVal val="1"/>
            </c:dLbl>
            <c:dLbl>
              <c:idx val="4"/>
              <c:layout>
                <c:manualLayout>
                  <c:x val="9.5334752595058921E-3"/>
                  <c:y val="5.5990251524082081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             ФАКТ    2023 </c:v>
                </c:pt>
                <c:pt idx="1">
                  <c:v>          ОЦЕНКА   2024           </c:v>
                </c:pt>
                <c:pt idx="2">
                  <c:v>ПРОГНОЗ 2025            </c:v>
                </c:pt>
                <c:pt idx="3">
                  <c:v>ПРОГНОЗ 2026       </c:v>
                </c:pt>
                <c:pt idx="4">
                  <c:v>ПРОГНОЗ 2027       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357.4</c:v>
                </c:pt>
                <c:pt idx="1">
                  <c:v>437.5</c:v>
                </c:pt>
                <c:pt idx="2">
                  <c:v>455.2</c:v>
                </c:pt>
                <c:pt idx="3">
                  <c:v>473.2</c:v>
                </c:pt>
                <c:pt idx="4">
                  <c:v>500.8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7.944562716254884E-3"/>
                  <c:y val="-5.599025152408208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49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9.5334752595058001E-3"/>
                  <c:y val="-2.799512576204075E-3"/>
                </c:manualLayout>
              </c:layout>
              <c:showVal val="1"/>
            </c:dLbl>
            <c:dLbl>
              <c:idx val="2"/>
              <c:layout>
                <c:manualLayout>
                  <c:x val="1.430021288925855E-2"/>
                  <c:y val="2.79951257620407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1122387802756661E-2"/>
                  <c:y val="2.799512576204075E-3"/>
                </c:manualLayout>
              </c:layout>
              <c:showVal val="1"/>
            </c:dLbl>
            <c:dLbl>
              <c:idx val="4"/>
              <c:layout>
                <c:manualLayout>
                  <c:x val="6.3556501730038543E-3"/>
                  <c:y val="5.5990251524081613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             ФАКТ    2023 </c:v>
                </c:pt>
                <c:pt idx="1">
                  <c:v>          ОЦЕНКА   2024           </c:v>
                </c:pt>
                <c:pt idx="2">
                  <c:v>ПРОГНОЗ 2025            </c:v>
                </c:pt>
                <c:pt idx="3">
                  <c:v>ПРОГНОЗ 2026       </c:v>
                </c:pt>
                <c:pt idx="4">
                  <c:v>ПРОГНОЗ 2027       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49.7</c:v>
                </c:pt>
                <c:pt idx="1">
                  <c:v>39.300000000000004</c:v>
                </c:pt>
                <c:pt idx="2">
                  <c:v>29.2</c:v>
                </c:pt>
                <c:pt idx="3">
                  <c:v>28.7</c:v>
                </c:pt>
                <c:pt idx="4">
                  <c:v>28.6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CCCFF"/>
            </a:solidFill>
          </c:spPr>
          <c:dLbls>
            <c:dLbl>
              <c:idx val="0"/>
              <c:layout>
                <c:manualLayout>
                  <c:x val="1.1122387802756661E-2"/>
                  <c:y val="5.1323804333443455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786,3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2711300346007716E-2"/>
                  <c:y val="-5.5990251524081613E-3"/>
                </c:manualLayout>
              </c:layout>
              <c:showVal val="1"/>
            </c:dLbl>
            <c:dLbl>
              <c:idx val="2"/>
              <c:layout>
                <c:manualLayout>
                  <c:x val="1.2711300346007827E-2"/>
                  <c:y val="8.398537728612287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554,5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2711300346007827E-2"/>
                  <c:y val="-2.7995125762040967E-3"/>
                </c:manualLayout>
              </c:layout>
              <c:showVal val="1"/>
            </c:dLbl>
            <c:dLbl>
              <c:idx val="4"/>
              <c:layout>
                <c:manualLayout>
                  <c:x val="9.5334752595058921E-3"/>
                  <c:y val="-8.3985377286122879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             ФАКТ    2023 </c:v>
                </c:pt>
                <c:pt idx="1">
                  <c:v>          ОЦЕНКА   2024           </c:v>
                </c:pt>
                <c:pt idx="2">
                  <c:v>ПРОГНОЗ 2025            </c:v>
                </c:pt>
                <c:pt idx="3">
                  <c:v>ПРОГНОЗ 2026       </c:v>
                </c:pt>
                <c:pt idx="4">
                  <c:v>ПРОГНОЗ 2027       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1786.3</c:v>
                </c:pt>
                <c:pt idx="1">
                  <c:v>1707.6</c:v>
                </c:pt>
                <c:pt idx="2">
                  <c:v>1554.5</c:v>
                </c:pt>
                <c:pt idx="3">
                  <c:v>1265.9000000000001</c:v>
                </c:pt>
                <c:pt idx="4">
                  <c:v>1255.0999999999999</c:v>
                </c:pt>
              </c:numCache>
            </c:numRef>
          </c:val>
        </c:ser>
        <c:shape val="cylinder"/>
        <c:axId val="120912512"/>
        <c:axId val="152093056"/>
        <c:axId val="0"/>
      </c:bar3DChart>
      <c:catAx>
        <c:axId val="120912512"/>
        <c:scaling>
          <c:orientation val="minMax"/>
        </c:scaling>
        <c:delete val="1"/>
        <c:axPos val="b"/>
        <c:numFmt formatCode="General" sourceLinked="1"/>
        <c:tickLblPos val="none"/>
        <c:crossAx val="152093056"/>
        <c:crosses val="autoZero"/>
        <c:auto val="1"/>
        <c:lblAlgn val="ctr"/>
        <c:lblOffset val="100"/>
      </c:catAx>
      <c:valAx>
        <c:axId val="152093056"/>
        <c:scaling>
          <c:orientation val="minMax"/>
        </c:scaling>
        <c:delete val="1"/>
        <c:axPos val="l"/>
        <c:numFmt formatCode="General" sourceLinked="1"/>
        <c:tickLblPos val="none"/>
        <c:crossAx val="120912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8381656292446"/>
          <c:y val="0"/>
          <c:w val="0.26049595590479935"/>
          <c:h val="0.15529244946809762"/>
        </c:manualLayout>
      </c:layout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2025498575498573E-2"/>
          <c:y val="3.3404948677656643E-2"/>
          <c:w val="0.48702644150649932"/>
          <c:h val="0.8117107358441654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AE0289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38100"/>
              <a:bevelB w="38100"/>
            </a:sp3d>
          </c:spPr>
          <c:explosion val="34"/>
          <c:dPt>
            <c:idx val="0"/>
            <c:explosion val="31"/>
            <c:spPr>
              <a:solidFill>
                <a:srgbClr val="FF99FF"/>
              </a:solidFill>
              <a:ln w="127000">
                <a:solidFill>
                  <a:srgbClr val="15C0FD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50800" dir="5400000" sx="55000" sy="55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38100"/>
                <a:bevelB w="38100"/>
              </a:sp3d>
            </c:spPr>
          </c:dPt>
          <c:dPt>
            <c:idx val="1"/>
            <c:explosion val="2"/>
            <c:spPr>
              <a:solidFill>
                <a:srgbClr val="99FF99"/>
              </a:solidFill>
              <a:ln w="127000">
                <a:solidFill>
                  <a:srgbClr val="C0000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38100"/>
                <a:bevelB w="38100"/>
              </a:sp3d>
            </c:spPr>
          </c:dPt>
          <c:dLbls>
            <c:dLbl>
              <c:idx val="0"/>
              <c:layout>
                <c:manualLayout>
                  <c:x val="3.6182848370383191E-3"/>
                  <c:y val="-1.4240048826483668E-2"/>
                </c:manualLayout>
              </c:layout>
              <c:tx>
                <c:rich>
                  <a:bodyPr/>
                  <a:lstStyle/>
                  <a:p>
                    <a:r>
                      <a:rPr lang="ru-RU" sz="3200" dirty="0" smtClean="0"/>
                      <a:t>85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3200" dirty="0" smtClean="0"/>
                      <a:t>1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3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1"/>
                <c:pt idx="0">
                  <c:v>Расходы в сфере социальной политики в общем объеме расходов, предусмотренных на реализацию муниципальных программ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0.85000000000000031</c:v>
                </c:pt>
                <c:pt idx="1">
                  <c:v>0.15000000000000008</c:v>
                </c:pt>
              </c:numCache>
            </c:numRef>
          </c:val>
        </c:ser>
        <c:firstSliceAng val="360"/>
        <c:holeSize val="50"/>
      </c:doughnutChart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05"/>
          <c:y val="0.80049110857468775"/>
          <c:w val="0.82027464387464388"/>
          <c:h val="0.19950891699864037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30"/>
      <c:perspective val="30"/>
    </c:view3D>
    <c:plotArea>
      <c:layout>
        <c:manualLayout>
          <c:layoutTarget val="inner"/>
          <c:xMode val="edge"/>
          <c:yMode val="edge"/>
          <c:x val="9.8898668579919056E-3"/>
          <c:y val="4.7941574194933882E-2"/>
          <c:w val="0.63082528732529264"/>
          <c:h val="0.92542421791899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explosion val="25"/>
          <c:dPt>
            <c:idx val="0"/>
            <c:explosion val="29"/>
            <c:spPr>
              <a:solidFill>
                <a:srgbClr val="FF99FF"/>
              </a:solidFill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1"/>
            <c:spPr>
              <a:solidFill>
                <a:srgbClr val="00B0F0"/>
              </a:solidFill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2"/>
            <c:explosion val="24"/>
            <c:spPr>
              <a:solidFill>
                <a:srgbClr val="99FF99"/>
              </a:solidFill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cat>
            <c:strRef>
              <c:f>Лист1!$A$2:$A$4</c:f>
              <c:strCache>
                <c:ptCount val="3"/>
                <c:pt idx="0">
                  <c:v>Налоговые доходы - 455 млн.рублей</c:v>
                </c:pt>
                <c:pt idx="1">
                  <c:v>Неналоговые доходы - 29 млн.рублей</c:v>
                </c:pt>
                <c:pt idx="2">
                  <c:v>Безвозмездные поступления -                        1 555 млн.рублей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455</c:v>
                </c:pt>
                <c:pt idx="1">
                  <c:v>29</c:v>
                </c:pt>
                <c:pt idx="2">
                  <c:v>1555</c:v>
                </c:pt>
              </c:numCache>
            </c:numRef>
          </c:val>
        </c:ser>
      </c:pie3DChart>
    </c:plotArea>
    <c:legend>
      <c:legendPos val="tr"/>
      <c:layout>
        <c:manualLayout>
          <c:xMode val="edge"/>
          <c:yMode val="edge"/>
          <c:x val="0.66708813247126264"/>
          <c:y val="3.1961049463289377E-2"/>
          <c:w val="0.32302200067074743"/>
          <c:h val="0.42513606515020974"/>
        </c:manualLayout>
      </c:layout>
      <c:spPr>
        <a:noFill/>
      </c:spPr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240"/>
      <c:perspective val="30"/>
    </c:view3D>
    <c:plotArea>
      <c:layout>
        <c:manualLayout>
          <c:layoutTarget val="inner"/>
          <c:xMode val="edge"/>
          <c:yMode val="edge"/>
          <c:x val="1.8676409248874922E-2"/>
          <c:y val="4.1412196712837912E-2"/>
          <c:w val="0.66227509808851937"/>
          <c:h val="0.943460750349207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explosion val="25"/>
          <c:dPt>
            <c:idx val="0"/>
            <c:spPr>
              <a:solidFill>
                <a:srgbClr val="CCCCFF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1"/>
            <c:spPr>
              <a:solidFill>
                <a:srgbClr val="99FF99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2"/>
            <c:spPr>
              <a:solidFill>
                <a:srgbClr val="FF99FF"/>
              </a:solidFill>
              <a:ln>
                <a:solidFill>
                  <a:srgbClr val="CCFFCC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3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4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5"/>
            <c:spPr>
              <a:solidFill>
                <a:srgbClr val="FFE5F9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6"/>
            <c:spPr>
              <a:solidFill>
                <a:srgbClr val="006600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7"/>
            <c:spPr>
              <a:solidFill>
                <a:srgbClr val="FF5050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cat>
            <c:strRef>
              <c:f>Лист1!$A$2:$A$9</c:f>
              <c:strCache>
                <c:ptCount val="8"/>
                <c:pt idx="0">
                  <c:v>НДФЛ - 272 млн.рублей</c:v>
                </c:pt>
                <c:pt idx="1">
                  <c:v>УСН - 72 млн.рублей</c:v>
                </c:pt>
                <c:pt idx="2">
                  <c:v>ПСН - 29 млн.рублей</c:v>
                </c:pt>
                <c:pt idx="3">
                  <c:v>Акцизы - 24 млн.рублей</c:v>
                </c:pt>
                <c:pt idx="4">
                  <c:v>Налог на имущество физ.лиц - 20 млн.рублей</c:v>
                </c:pt>
                <c:pt idx="5">
                  <c:v>Земельный налог -        19 млн.рублей</c:v>
                </c:pt>
                <c:pt idx="6">
                  <c:v>ГП - 18 млн.рублей</c:v>
                </c:pt>
                <c:pt idx="7">
                  <c:v>ЕСХН - 1 млн.рублей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272</c:v>
                </c:pt>
                <c:pt idx="1">
                  <c:v>72</c:v>
                </c:pt>
                <c:pt idx="2">
                  <c:v>29</c:v>
                </c:pt>
                <c:pt idx="3">
                  <c:v>24</c:v>
                </c:pt>
                <c:pt idx="4">
                  <c:v>20</c:v>
                </c:pt>
                <c:pt idx="5">
                  <c:v>19</c:v>
                </c:pt>
                <c:pt idx="6">
                  <c:v>18</c:v>
                </c:pt>
                <c:pt idx="7">
                  <c:v>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6590931904252582"/>
          <c:y val="5.5811606598937934E-2"/>
          <c:w val="0.33409068095747846"/>
          <c:h val="0.88837678680212195"/>
        </c:manualLayout>
      </c:layout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8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explosion val="25"/>
          <c:dPt>
            <c:idx val="0"/>
            <c:spPr>
              <a:solidFill>
                <a:srgbClr val="FFE5F9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1"/>
            <c:spPr>
              <a:solidFill>
                <a:srgbClr val="99FF99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2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3"/>
            <c:spPr>
              <a:solidFill>
                <a:srgbClr val="FF5050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4"/>
            <c:spPr>
              <a:solidFill>
                <a:srgbClr val="CCCCFF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cat>
            <c:strRef>
              <c:f>Лист1!$A$2:$A$6</c:f>
              <c:strCache>
                <c:ptCount val="5"/>
                <c:pt idx="0">
                  <c:v>Аренда земли-                                 12 млн.рублей</c:v>
                </c:pt>
                <c:pt idx="1">
                  <c:v>Аренда имущества -                      7 млн.рублей</c:v>
                </c:pt>
                <c:pt idx="2">
                  <c:v>Доходы от продажи мат.и немат-ных активов - 4 млн.рублей</c:v>
                </c:pt>
                <c:pt idx="3">
                  <c:v>Штрафы - 3 млн.рублей</c:v>
                </c:pt>
                <c:pt idx="4">
                  <c:v>Прочие неналоговые доходы -                              3 млн.рублей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</c:v>
                </c:pt>
                <c:pt idx="1">
                  <c:v>7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383811580289765"/>
          <c:y val="2.7168764874078318E-2"/>
          <c:w val="0.31711730510475272"/>
          <c:h val="0.7484073407048335"/>
        </c:manualLayout>
      </c:layout>
      <c:txPr>
        <a:bodyPr/>
        <a:lstStyle/>
        <a:p>
          <a:pPr>
            <a:defRPr sz="170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100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Численность постоянного </a:t>
            </a:r>
          </a:p>
          <a:p>
            <a:pPr>
              <a:defRPr sz="1100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населения (среднегодовая), тыс. руб. </a:t>
            </a:r>
          </a:p>
        </c:rich>
      </c:tx>
      <c:layout>
        <c:manualLayout>
          <c:xMode val="edge"/>
          <c:yMode val="edge"/>
          <c:x val="0.23696113109897798"/>
          <c:y val="5.0391226371672995E-2"/>
        </c:manualLayout>
      </c:layout>
    </c:title>
    <c:plotArea>
      <c:layout>
        <c:manualLayout>
          <c:layoutTarget val="inner"/>
          <c:xMode val="edge"/>
          <c:yMode val="edge"/>
          <c:x val="3.8146825396825394E-2"/>
          <c:y val="0.40741624292493023"/>
          <c:w val="0.9618531556751696"/>
          <c:h val="0.5925837570750704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постоянного населения (среднегодовая), тыс. чел. </c:v>
                </c:pt>
              </c:strCache>
            </c:strRef>
          </c:tx>
          <c:spPr>
            <a:ln w="63500">
              <a:solidFill>
                <a:srgbClr val="0070C0"/>
              </a:solidFill>
              <a:prstDash val="sysDot"/>
            </a:ln>
          </c:spPr>
          <c:marker>
            <c:symbol val="circle"/>
            <c:size val="25"/>
            <c:spPr>
              <a:solidFill>
                <a:srgbClr val="FFFF00"/>
              </a:solidFill>
            </c:spPr>
          </c:marker>
          <c:dPt>
            <c:idx val="0"/>
            <c:marker>
              <c:symbol val="circle"/>
              <c:size val="15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0-CAC7-40A6-9D5A-C2BA2FC8FF0A}"/>
              </c:ext>
            </c:extLst>
          </c:dPt>
          <c:dPt>
            <c:idx val="1"/>
            <c:marker>
              <c:symbol val="circle"/>
              <c:size val="15"/>
              <c:spPr>
                <a:solidFill>
                  <a:srgbClr val="00B05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1-CAC7-40A6-9D5A-C2BA2FC8FF0A}"/>
              </c:ext>
            </c:extLst>
          </c:dPt>
          <c:dPt>
            <c:idx val="2"/>
            <c:marker>
              <c:symbol val="circle"/>
              <c:size val="15"/>
              <c:spPr>
                <a:solidFill>
                  <a:srgbClr val="00206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2-CAC7-40A6-9D5A-C2BA2FC8FF0A}"/>
              </c:ext>
            </c:extLst>
          </c:dPt>
          <c:dPt>
            <c:idx val="3"/>
            <c:marker>
              <c:symbol val="circle"/>
              <c:size val="15"/>
              <c:spPr>
                <a:solidFill>
                  <a:srgbClr val="0070C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3-CAC7-40A6-9D5A-C2BA2FC8FF0A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rgbClr val="00B0F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4-CAC7-40A6-9D5A-C2BA2FC8FF0A}"/>
              </c:ext>
            </c:extLst>
          </c:dPt>
          <c:dLbls>
            <c:dLbl>
              <c:idx val="0"/>
              <c:layout>
                <c:manualLayout>
                  <c:x val="-7.8642306569182155E-2"/>
                  <c:y val="-0.2413074074074079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C7-40A6-9D5A-C2BA2FC8FF0A}"/>
                </c:ext>
              </c:extLst>
            </c:dLbl>
            <c:dLbl>
              <c:idx val="1"/>
              <c:layout>
                <c:manualLayout>
                  <c:x val="-6.8494638170642094E-2"/>
                  <c:y val="-0.2161123456790124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C7-40A6-9D5A-C2BA2FC8FF0A}"/>
                </c:ext>
              </c:extLst>
            </c:dLbl>
            <c:dLbl>
              <c:idx val="2"/>
              <c:layout>
                <c:manualLayout>
                  <c:x val="-8.2146687676883434E-2"/>
                  <c:y val="-0.2221802469135800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C7-40A6-9D5A-C2BA2FC8FF0A}"/>
                </c:ext>
              </c:extLst>
            </c:dLbl>
            <c:dLbl>
              <c:idx val="3"/>
              <c:layout>
                <c:manualLayout>
                  <c:x val="-7.5072957243107113E-2"/>
                  <c:y val="-0.2584740740740748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C7-40A6-9D5A-C2BA2FC8FF0A}"/>
                </c:ext>
              </c:extLst>
            </c:dLbl>
            <c:dLbl>
              <c:idx val="4"/>
              <c:layout>
                <c:manualLayout>
                  <c:x val="-4.5363656732727631E-2"/>
                  <c:y val="-0.258243209876543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C7-40A6-9D5A-C2BA2FC8FF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(оценка)</c:v>
                </c:pt>
                <c:pt idx="2">
                  <c:v>2025 (прогноз)</c:v>
                </c:pt>
                <c:pt idx="3">
                  <c:v>2026 (прогноз)</c:v>
                </c:pt>
                <c:pt idx="4">
                  <c:v>2027 (прогноз)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37.700000000000003</c:v>
                </c:pt>
                <c:pt idx="1">
                  <c:v>37.5</c:v>
                </c:pt>
                <c:pt idx="2">
                  <c:v>37.5</c:v>
                </c:pt>
                <c:pt idx="3">
                  <c:v>37.4</c:v>
                </c:pt>
                <c:pt idx="4">
                  <c:v>37.4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C7-40A6-9D5A-C2BA2FC8FF0A}"/>
            </c:ext>
          </c:extLst>
        </c:ser>
        <c:marker val="1"/>
        <c:axId val="159290880"/>
        <c:axId val="159292416"/>
      </c:lineChart>
      <c:catAx>
        <c:axId val="159290880"/>
        <c:scaling>
          <c:orientation val="minMax"/>
        </c:scaling>
        <c:delete val="1"/>
        <c:axPos val="b"/>
        <c:majorGridlines/>
        <c:numFmt formatCode="General" sourceLinked="0"/>
        <c:tickLblPos val="none"/>
        <c:crossAx val="159292416"/>
        <c:crosses val="autoZero"/>
        <c:auto val="1"/>
        <c:lblAlgn val="ctr"/>
        <c:lblOffset val="100"/>
      </c:catAx>
      <c:valAx>
        <c:axId val="159292416"/>
        <c:scaling>
          <c:orientation val="minMax"/>
        </c:scaling>
        <c:delete val="1"/>
        <c:axPos val="l"/>
        <c:numFmt formatCode="0.0" sourceLinked="1"/>
        <c:tickLblPos val="none"/>
        <c:crossAx val="1592908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Среднесписочная численность  работающих по полному кругу предприятий, тыс. руб. </a:t>
            </a:r>
          </a:p>
        </c:rich>
      </c:tx>
      <c:layout>
        <c:manualLayout>
          <c:xMode val="edge"/>
          <c:yMode val="edge"/>
          <c:x val="0.18300743622095275"/>
          <c:y val="2.5141103608802263E-3"/>
        </c:manualLayout>
      </c:layout>
    </c:title>
    <c:plotArea>
      <c:layout>
        <c:manualLayout>
          <c:layoutTarget val="inner"/>
          <c:xMode val="edge"/>
          <c:yMode val="edge"/>
          <c:x val="3.5231369502495016E-2"/>
          <c:y val="0.39780284126664117"/>
          <c:w val="0.9618531556751696"/>
          <c:h val="0.4609756349263681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Среднесписочная чиленность работающих ( по крупным и средним предприятиям), тыс. руб. </c:v>
                </c:pt>
              </c:strCache>
            </c:strRef>
          </c:tx>
          <c:spPr>
            <a:ln w="63500">
              <a:solidFill>
                <a:srgbClr val="0070C0"/>
              </a:solidFill>
              <a:prstDash val="sysDot"/>
            </a:ln>
          </c:spPr>
          <c:marker>
            <c:symbol val="circle"/>
            <c:size val="25"/>
            <c:spPr>
              <a:solidFill>
                <a:srgbClr val="FFFF00"/>
              </a:solidFill>
            </c:spPr>
          </c:marker>
          <c:dPt>
            <c:idx val="0"/>
            <c:marker>
              <c:symbol val="circle"/>
              <c:size val="15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0-50D8-418D-9AAE-FD4E10191E9C}"/>
              </c:ext>
            </c:extLst>
          </c:dPt>
          <c:dPt>
            <c:idx val="1"/>
            <c:marker>
              <c:symbol val="circle"/>
              <c:size val="15"/>
              <c:spPr>
                <a:solidFill>
                  <a:srgbClr val="00B05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1-50D8-418D-9AAE-FD4E10191E9C}"/>
              </c:ext>
            </c:extLst>
          </c:dPt>
          <c:dPt>
            <c:idx val="2"/>
            <c:marker>
              <c:symbol val="circle"/>
              <c:size val="15"/>
              <c:spPr>
                <a:solidFill>
                  <a:srgbClr val="00206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2-50D8-418D-9AAE-FD4E10191E9C}"/>
              </c:ext>
            </c:extLst>
          </c:dPt>
          <c:dPt>
            <c:idx val="3"/>
            <c:marker>
              <c:symbol val="circle"/>
              <c:size val="15"/>
              <c:spPr>
                <a:solidFill>
                  <a:srgbClr val="0070C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3-50D8-418D-9AAE-FD4E10191E9C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rgbClr val="00B0F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4-50D8-418D-9AAE-FD4E10191E9C}"/>
              </c:ext>
            </c:extLst>
          </c:dPt>
          <c:dLbls>
            <c:dLbl>
              <c:idx val="0"/>
              <c:layout>
                <c:manualLayout>
                  <c:x val="-8.15578889276177E-2"/>
                  <c:y val="-0.1889666666666673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D8-418D-9AAE-FD4E10191E9C}"/>
                </c:ext>
              </c:extLst>
            </c:dLbl>
            <c:dLbl>
              <c:idx val="1"/>
              <c:layout>
                <c:manualLayout>
                  <c:x val="-8.031519886913753E-2"/>
                  <c:y val="-0.2225675925925933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D8-418D-9AAE-FD4E10191E9C}"/>
                </c:ext>
              </c:extLst>
            </c:dLbl>
            <c:dLbl>
              <c:idx val="2"/>
              <c:layout>
                <c:manualLayout>
                  <c:x val="-7.9072750861702013E-2"/>
                  <c:y val="-0.1935898148148148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D8-418D-9AAE-FD4E10191E9C}"/>
                </c:ext>
              </c:extLst>
            </c:dLbl>
            <c:dLbl>
              <c:idx val="3"/>
              <c:layout>
                <c:manualLayout>
                  <c:x val="-8.3978157313814347E-2"/>
                  <c:y val="-0.220890740740740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D8-418D-9AAE-FD4E10191E9C}"/>
                </c:ext>
              </c:extLst>
            </c:dLbl>
            <c:dLbl>
              <c:idx val="4"/>
              <c:layout>
                <c:manualLayout>
                  <c:x val="-4.2448007435808094E-2"/>
                  <c:y val="-0.1620953703703709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D8-418D-9AAE-FD4E10191E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(оценка)</c:v>
                </c:pt>
                <c:pt idx="2">
                  <c:v>2025 (прогноз)</c:v>
                </c:pt>
                <c:pt idx="3">
                  <c:v>2026 (прогноз)</c:v>
                </c:pt>
                <c:pt idx="4">
                  <c:v>2027 (прогноз)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13.129999999999999</c:v>
                </c:pt>
                <c:pt idx="1">
                  <c:v>13.15</c:v>
                </c:pt>
                <c:pt idx="2">
                  <c:v>13.25</c:v>
                </c:pt>
                <c:pt idx="3">
                  <c:v>13.3</c:v>
                </c:pt>
                <c:pt idx="4">
                  <c:v>13.4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0D8-418D-9AAE-FD4E10191E9C}"/>
            </c:ext>
          </c:extLst>
        </c:ser>
        <c:marker val="1"/>
        <c:axId val="159464448"/>
        <c:axId val="159470720"/>
      </c:lineChart>
      <c:catAx>
        <c:axId val="159464448"/>
        <c:scaling>
          <c:orientation val="minMax"/>
        </c:scaling>
        <c:delete val="1"/>
        <c:axPos val="b"/>
        <c:majorGridlines/>
        <c:numFmt formatCode="General" sourceLinked="0"/>
        <c:tickLblPos val="none"/>
        <c:crossAx val="159470720"/>
        <c:crosses val="autoZero"/>
        <c:auto val="1"/>
        <c:lblAlgn val="ctr"/>
        <c:lblOffset val="100"/>
      </c:catAx>
      <c:valAx>
        <c:axId val="159470720"/>
        <c:scaling>
          <c:orientation val="minMax"/>
        </c:scaling>
        <c:delete val="1"/>
        <c:axPos val="l"/>
        <c:numFmt formatCode="0.0" sourceLinked="1"/>
        <c:tickLblPos val="none"/>
        <c:crossAx val="1594644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Среднемесячная  начисленная</a:t>
            </a:r>
            <a:r>
              <a:rPr lang="ru-RU" sz="1000" baseline="0" dirty="0">
                <a:latin typeface="Arial" pitchFamily="34" charset="0"/>
                <a:cs typeface="Arial" pitchFamily="34" charset="0"/>
              </a:rPr>
              <a:t> заработная плата по полному кругу предприятий,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тыс. руб. </a:t>
            </a:r>
          </a:p>
        </c:rich>
      </c:tx>
      <c:layout>
        <c:manualLayout>
          <c:xMode val="edge"/>
          <c:yMode val="edge"/>
          <c:x val="0.17004100529100541"/>
          <c:y val="5.6281625273959376E-3"/>
        </c:manualLayout>
      </c:layout>
    </c:title>
    <c:plotArea>
      <c:layout>
        <c:manualLayout>
          <c:layoutTarget val="inner"/>
          <c:xMode val="edge"/>
          <c:yMode val="edge"/>
          <c:x val="3.5231369502495016E-2"/>
          <c:y val="0.60248146600083652"/>
          <c:w val="0.9618531556751696"/>
          <c:h val="0.3975180555555572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начисленная заработная плата (по крупным м средним предприятиям), тыс. руб. </c:v>
                </c:pt>
              </c:strCache>
            </c:strRef>
          </c:tx>
          <c:spPr>
            <a:ln w="63500">
              <a:solidFill>
                <a:srgbClr val="0070C0"/>
              </a:solidFill>
              <a:prstDash val="sysDot"/>
            </a:ln>
          </c:spPr>
          <c:marker>
            <c:symbol val="circle"/>
            <c:size val="25"/>
            <c:spPr>
              <a:solidFill>
                <a:srgbClr val="FFFF00"/>
              </a:solidFill>
            </c:spPr>
          </c:marker>
          <c:dPt>
            <c:idx val="0"/>
            <c:marker>
              <c:symbol val="circle"/>
              <c:size val="15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0-03CE-41AA-911D-70998B101286}"/>
              </c:ext>
            </c:extLst>
          </c:dPt>
          <c:dPt>
            <c:idx val="1"/>
            <c:marker>
              <c:symbol val="circle"/>
              <c:size val="15"/>
              <c:spPr>
                <a:solidFill>
                  <a:srgbClr val="00B05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1-03CE-41AA-911D-70998B101286}"/>
              </c:ext>
            </c:extLst>
          </c:dPt>
          <c:dPt>
            <c:idx val="2"/>
            <c:marker>
              <c:symbol val="circle"/>
              <c:size val="15"/>
              <c:spPr>
                <a:solidFill>
                  <a:srgbClr val="00206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2-03CE-41AA-911D-70998B101286}"/>
              </c:ext>
            </c:extLst>
          </c:dPt>
          <c:dPt>
            <c:idx val="3"/>
            <c:marker>
              <c:symbol val="circle"/>
              <c:size val="15"/>
              <c:spPr>
                <a:solidFill>
                  <a:srgbClr val="0070C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3-03CE-41AA-911D-70998B101286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rgbClr val="00B0F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4-03CE-41AA-911D-70998B101286}"/>
              </c:ext>
            </c:extLst>
          </c:dPt>
          <c:dLbls>
            <c:dLbl>
              <c:idx val="0"/>
              <c:layout>
                <c:manualLayout>
                  <c:x val="-6.1149097240205195E-2"/>
                  <c:y val="-0.2098092725612667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CE-41AA-911D-70998B101286}"/>
                </c:ext>
              </c:extLst>
            </c:dLbl>
            <c:dLbl>
              <c:idx val="1"/>
              <c:layout>
                <c:manualLayout>
                  <c:x val="-8.031519886913753E-2"/>
                  <c:y val="-0.1814104166666675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CE-41AA-911D-70998B101286}"/>
                </c:ext>
              </c:extLst>
            </c:dLbl>
            <c:dLbl>
              <c:idx val="2"/>
              <c:layout>
                <c:manualLayout>
                  <c:x val="-6.3702509585221403E-2"/>
                  <c:y val="-0.1764836065650119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8.5600104316460882E-2"/>
                      <c:h val="0.202730218239700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3CE-41AA-911D-70998B101286}"/>
                </c:ext>
              </c:extLst>
            </c:dLbl>
            <c:dLbl>
              <c:idx val="3"/>
              <c:layout>
                <c:manualLayout>
                  <c:x val="-8.6893729442035494E-2"/>
                  <c:y val="-0.1802643964674426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8.5600104316460882E-2"/>
                      <c:h val="0.215557153591945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3CE-41AA-911D-70998B101286}"/>
                </c:ext>
              </c:extLst>
            </c:dLbl>
            <c:dLbl>
              <c:idx val="4"/>
              <c:layout>
                <c:manualLayout>
                  <c:x val="-4.757280572712063E-2"/>
                  <c:y val="-0.1770571576319258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CE-41AA-911D-70998B1012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(оценка)</c:v>
                </c:pt>
                <c:pt idx="2">
                  <c:v>2025 (прогноз)</c:v>
                </c:pt>
                <c:pt idx="3">
                  <c:v>2026 (прогноз)</c:v>
                </c:pt>
                <c:pt idx="4">
                  <c:v>2027 (прогноз)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40.300000000000004</c:v>
                </c:pt>
                <c:pt idx="1">
                  <c:v>47.9</c:v>
                </c:pt>
                <c:pt idx="2">
                  <c:v>50.8</c:v>
                </c:pt>
                <c:pt idx="3">
                  <c:v>53.5</c:v>
                </c:pt>
                <c:pt idx="4">
                  <c:v>57.8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3CE-41AA-911D-70998B101286}"/>
            </c:ext>
          </c:extLst>
        </c:ser>
        <c:marker val="1"/>
        <c:axId val="159909760"/>
        <c:axId val="159911296"/>
      </c:lineChart>
      <c:catAx>
        <c:axId val="159909760"/>
        <c:scaling>
          <c:orientation val="minMax"/>
        </c:scaling>
        <c:delete val="1"/>
        <c:axPos val="b"/>
        <c:majorGridlines/>
        <c:numFmt formatCode="General" sourceLinked="0"/>
        <c:tickLblPos val="none"/>
        <c:crossAx val="159911296"/>
        <c:crosses val="autoZero"/>
        <c:auto val="1"/>
        <c:lblAlgn val="ctr"/>
        <c:lblOffset val="100"/>
      </c:catAx>
      <c:valAx>
        <c:axId val="159911296"/>
        <c:scaling>
          <c:orientation val="minMax"/>
        </c:scaling>
        <c:delete val="1"/>
        <c:axPos val="l"/>
        <c:numFmt formatCode="0.0" sourceLinked="1"/>
        <c:tickLblPos val="none"/>
        <c:crossAx val="1599097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090" baseline="0"/>
            </a:pPr>
            <a:r>
              <a:rPr lang="ru-RU" sz="1000" baseline="0" dirty="0">
                <a:latin typeface="Arial" pitchFamily="34" charset="0"/>
                <a:cs typeface="Arial" pitchFamily="34" charset="0"/>
              </a:rPr>
              <a:t>Индекс потребительских цен,</a:t>
            </a:r>
          </a:p>
          <a:p>
            <a:pPr>
              <a:defRPr sz="1090" baseline="0"/>
            </a:pPr>
            <a:r>
              <a:rPr lang="ru-RU" sz="1000" baseline="0" dirty="0">
                <a:latin typeface="Arial" pitchFamily="34" charset="0"/>
                <a:cs typeface="Arial" pitchFamily="34" charset="0"/>
              </a:rPr>
              <a:t>% к предыдущему годы</a:t>
            </a:r>
          </a:p>
        </c:rich>
      </c:tx>
      <c:layout>
        <c:manualLayout>
          <c:xMode val="edge"/>
          <c:yMode val="edge"/>
          <c:x val="0.28432296229364151"/>
          <c:y val="0"/>
        </c:manualLayout>
      </c:layout>
    </c:title>
    <c:plotArea>
      <c:layout>
        <c:manualLayout>
          <c:layoutTarget val="inner"/>
          <c:xMode val="edge"/>
          <c:yMode val="edge"/>
          <c:x val="3.8146759259259262E-2"/>
          <c:y val="0.60248240740740744"/>
          <c:w val="0.9618531556751696"/>
          <c:h val="0.3857583333333333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постоянного населения (среднегодовая), тыс. руб. </c:v>
                </c:pt>
              </c:strCache>
            </c:strRef>
          </c:tx>
          <c:spPr>
            <a:ln w="63500">
              <a:solidFill>
                <a:srgbClr val="0070C0"/>
              </a:solidFill>
              <a:prstDash val="sysDot"/>
            </a:ln>
          </c:spPr>
          <c:marker>
            <c:symbol val="circle"/>
            <c:size val="25"/>
            <c:spPr>
              <a:solidFill>
                <a:srgbClr val="FFFF00"/>
              </a:solidFill>
            </c:spPr>
          </c:marker>
          <c:dPt>
            <c:idx val="0"/>
            <c:marker>
              <c:symbol val="circle"/>
              <c:size val="15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0-FD80-4ECE-9551-D1A15B070806}"/>
              </c:ext>
            </c:extLst>
          </c:dPt>
          <c:dPt>
            <c:idx val="1"/>
            <c:marker>
              <c:symbol val="circle"/>
              <c:size val="15"/>
              <c:spPr>
                <a:solidFill>
                  <a:srgbClr val="00B05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1-FD80-4ECE-9551-D1A15B070806}"/>
              </c:ext>
            </c:extLst>
          </c:dPt>
          <c:dPt>
            <c:idx val="2"/>
            <c:marker>
              <c:symbol val="circle"/>
              <c:size val="15"/>
              <c:spPr>
                <a:solidFill>
                  <a:srgbClr val="00206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2-FD80-4ECE-9551-D1A15B070806}"/>
              </c:ext>
            </c:extLst>
          </c:dPt>
          <c:dPt>
            <c:idx val="3"/>
            <c:marker>
              <c:symbol val="circle"/>
              <c:size val="15"/>
              <c:spPr>
                <a:solidFill>
                  <a:srgbClr val="0070C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3-FD80-4ECE-9551-D1A15B070806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rgbClr val="00B0F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4-FD80-4ECE-9551-D1A15B070806}"/>
              </c:ext>
            </c:extLst>
          </c:dPt>
          <c:dLbls>
            <c:dLbl>
              <c:idx val="0"/>
              <c:layout>
                <c:manualLayout>
                  <c:x val="-5.9818740966433422E-2"/>
                  <c:y val="-0.211857942024071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80-4ECE-9551-D1A15B070806}"/>
                </c:ext>
              </c:extLst>
            </c:dLbl>
            <c:dLbl>
              <c:idx val="1"/>
              <c:layout>
                <c:manualLayout>
                  <c:x val="-9.2928427521180204E-2"/>
                  <c:y val="-0.2261308604756647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506141447978593"/>
                      <c:h val="0.157177350260923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D80-4ECE-9551-D1A15B070806}"/>
                </c:ext>
              </c:extLst>
            </c:dLbl>
            <c:dLbl>
              <c:idx val="2"/>
              <c:layout>
                <c:manualLayout>
                  <c:x val="-0.100591004174495"/>
                  <c:y val="-0.19916339462025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506141447978593"/>
                      <c:h val="0.419017423933511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D80-4ECE-9551-D1A15B070806}"/>
                </c:ext>
              </c:extLst>
            </c:dLbl>
            <c:dLbl>
              <c:idx val="3"/>
              <c:layout>
                <c:manualLayout>
                  <c:x val="-5.853085508276433E-2"/>
                  <c:y val="-0.2455352029432384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506141447978593"/>
                      <c:h val="0.317190728616393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D80-4ECE-9551-D1A15B070806}"/>
                </c:ext>
              </c:extLst>
            </c:dLbl>
            <c:dLbl>
              <c:idx val="4"/>
              <c:layout>
                <c:manualLayout>
                  <c:x val="-4.2130626982334288E-2"/>
                  <c:y val="-0.2819013071386354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506141447978593"/>
                      <c:h val="0.244457374818452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D80-4ECE-9551-D1A15B0708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(факт)</c:v>
                </c:pt>
                <c:pt idx="1">
                  <c:v>2023 (оценка)</c:v>
                </c:pt>
                <c:pt idx="2">
                  <c:v>2024 (прогноз)</c:v>
                </c:pt>
                <c:pt idx="3">
                  <c:v>2025 (прогноз)</c:v>
                </c:pt>
                <c:pt idx="4">
                  <c:v>2026 (прогноз)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113.8</c:v>
                </c:pt>
                <c:pt idx="1">
                  <c:v>105.8</c:v>
                </c:pt>
                <c:pt idx="2">
                  <c:v>107.2</c:v>
                </c:pt>
                <c:pt idx="3">
                  <c:v>104.2</c:v>
                </c:pt>
                <c:pt idx="4">
                  <c:v>104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D80-4ECE-9551-D1A15B070806}"/>
            </c:ext>
          </c:extLst>
        </c:ser>
        <c:marker val="1"/>
        <c:axId val="160060544"/>
        <c:axId val="160062080"/>
      </c:lineChart>
      <c:catAx>
        <c:axId val="160060544"/>
        <c:scaling>
          <c:orientation val="minMax"/>
        </c:scaling>
        <c:delete val="1"/>
        <c:axPos val="b"/>
        <c:majorGridlines/>
        <c:numFmt formatCode="General" sourceLinked="0"/>
        <c:tickLblPos val="none"/>
        <c:crossAx val="160062080"/>
        <c:crosses val="autoZero"/>
        <c:auto val="1"/>
        <c:lblAlgn val="ctr"/>
        <c:lblOffset val="100"/>
      </c:catAx>
      <c:valAx>
        <c:axId val="160062080"/>
        <c:scaling>
          <c:orientation val="minMax"/>
        </c:scaling>
        <c:delete val="1"/>
        <c:axPos val="l"/>
        <c:numFmt formatCode="0.0" sourceLinked="1"/>
        <c:tickLblPos val="none"/>
        <c:crossAx val="1600605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Объем отгруженных товаров собственного производства, выполненных работ и услуг по </a:t>
            </a:r>
          </a:p>
          <a:p>
            <a:pPr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крупным</a:t>
            </a:r>
            <a:r>
              <a:rPr lang="ru-RU" sz="1000" baseline="0" dirty="0">
                <a:latin typeface="Arial" pitchFamily="34" charset="0"/>
                <a:cs typeface="Arial" pitchFamily="34" charset="0"/>
              </a:rPr>
              <a:t> и средним предприятиям, млрд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. руб. </a:t>
            </a:r>
          </a:p>
        </c:rich>
      </c:tx>
      <c:layout>
        <c:manualLayout>
          <c:xMode val="edge"/>
          <c:yMode val="edge"/>
          <c:x val="0.17132469313348919"/>
          <c:y val="4.7996976568405139E-2"/>
        </c:manualLayout>
      </c:layout>
    </c:title>
    <c:plotArea>
      <c:layout>
        <c:manualLayout>
          <c:layoutTarget val="inner"/>
          <c:xMode val="edge"/>
          <c:yMode val="edge"/>
          <c:x val="3.5072712133534814E-2"/>
          <c:y val="0.38169765684051404"/>
          <c:w val="0.96492738623583763"/>
          <c:h val="0.5459448223733961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постоянного населения (среднегодовая), тыс. руб. </c:v>
                </c:pt>
              </c:strCache>
            </c:strRef>
          </c:tx>
          <c:spPr>
            <a:ln w="63500">
              <a:solidFill>
                <a:srgbClr val="0070C0"/>
              </a:solidFill>
              <a:prstDash val="sysDot"/>
            </a:ln>
          </c:spPr>
          <c:marker>
            <c:symbol val="circle"/>
            <c:size val="25"/>
            <c:spPr>
              <a:solidFill>
                <a:srgbClr val="FFFF00"/>
              </a:solidFill>
            </c:spPr>
          </c:marker>
          <c:dPt>
            <c:idx val="0"/>
            <c:marker>
              <c:symbol val="circle"/>
              <c:size val="15"/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0-BBA8-4F2D-A798-0BA6C3E4EC9E}"/>
              </c:ext>
            </c:extLst>
          </c:dPt>
          <c:dPt>
            <c:idx val="1"/>
            <c:marker>
              <c:symbol val="circle"/>
              <c:size val="15"/>
              <c:spPr>
                <a:solidFill>
                  <a:srgbClr val="00B05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1-BBA8-4F2D-A798-0BA6C3E4EC9E}"/>
              </c:ext>
            </c:extLst>
          </c:dPt>
          <c:dPt>
            <c:idx val="2"/>
            <c:marker>
              <c:symbol val="circle"/>
              <c:size val="15"/>
              <c:spPr>
                <a:solidFill>
                  <a:srgbClr val="00206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2-BBA8-4F2D-A798-0BA6C3E4EC9E}"/>
              </c:ext>
            </c:extLst>
          </c:dPt>
          <c:dPt>
            <c:idx val="3"/>
            <c:marker>
              <c:symbol val="circle"/>
              <c:size val="15"/>
              <c:spPr>
                <a:solidFill>
                  <a:srgbClr val="0070C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3-BBA8-4F2D-A798-0BA6C3E4EC9E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rgbClr val="00B0F0"/>
                </a:solidFill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4-BBA8-4F2D-A798-0BA6C3E4EC9E}"/>
              </c:ext>
            </c:extLst>
          </c:dPt>
          <c:dLbls>
            <c:dLbl>
              <c:idx val="0"/>
              <c:layout>
                <c:manualLayout>
                  <c:x val="-8.15578889276177E-2"/>
                  <c:y val="-0.1375258073177054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A8-4F2D-A798-0BA6C3E4EC9E}"/>
                </c:ext>
              </c:extLst>
            </c:dLbl>
            <c:dLbl>
              <c:idx val="1"/>
              <c:layout>
                <c:manualLayout>
                  <c:x val="-6.4944957592657143E-2"/>
                  <c:y val="-0.1564230131837210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A8-4F2D-A798-0BA6C3E4EC9E}"/>
                </c:ext>
              </c:extLst>
            </c:dLbl>
            <c:dLbl>
              <c:idx val="2"/>
              <c:layout>
                <c:manualLayout>
                  <c:x val="-6.3702509585221334E-2"/>
                  <c:y val="-0.1700702236788498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A8-4F2D-A798-0BA6C3E4EC9E}"/>
                </c:ext>
              </c:extLst>
            </c:dLbl>
            <c:dLbl>
              <c:idx val="3"/>
              <c:layout>
                <c:manualLayout>
                  <c:x val="-6.5533867782037875E-2"/>
                  <c:y val="-0.153274057512129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A8-4F2D-A798-0BA6C3E4EC9E}"/>
                </c:ext>
              </c:extLst>
            </c:dLbl>
            <c:dLbl>
              <c:idx val="4"/>
              <c:layout>
                <c:manualLayout>
                  <c:x val="-6.704015142713296E-2"/>
                  <c:y val="-0.153274057512129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A8-4F2D-A798-0BA6C3E4E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(оценка)</c:v>
                </c:pt>
                <c:pt idx="2">
                  <c:v>2025 (прогноз)</c:v>
                </c:pt>
                <c:pt idx="3">
                  <c:v>2026 (прогноз)</c:v>
                </c:pt>
                <c:pt idx="4">
                  <c:v>2027 (прогноз)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2.4</c:v>
                </c:pt>
                <c:pt idx="1">
                  <c:v>2.6</c:v>
                </c:pt>
                <c:pt idx="2">
                  <c:v>5.2</c:v>
                </c:pt>
                <c:pt idx="3">
                  <c:v>5.4</c:v>
                </c:pt>
                <c:pt idx="4">
                  <c:v>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BA8-4F2D-A798-0BA6C3E4EC9E}"/>
            </c:ext>
          </c:extLst>
        </c:ser>
        <c:marker val="1"/>
        <c:axId val="160169344"/>
        <c:axId val="161809536"/>
      </c:lineChart>
      <c:catAx>
        <c:axId val="160169344"/>
        <c:scaling>
          <c:orientation val="minMax"/>
        </c:scaling>
        <c:delete val="1"/>
        <c:axPos val="b"/>
        <c:majorGridlines/>
        <c:numFmt formatCode="General" sourceLinked="0"/>
        <c:tickLblPos val="none"/>
        <c:crossAx val="161809536"/>
        <c:crosses val="autoZero"/>
        <c:auto val="1"/>
        <c:lblAlgn val="ctr"/>
        <c:lblOffset val="100"/>
      </c:catAx>
      <c:valAx>
        <c:axId val="161809536"/>
        <c:scaling>
          <c:orientation val="minMax"/>
        </c:scaling>
        <c:delete val="1"/>
        <c:axPos val="l"/>
        <c:numFmt formatCode="0.0" sourceLinked="1"/>
        <c:tickLblPos val="none"/>
        <c:crossAx val="1601693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296A5-F605-4AC9-B325-0BEF64BD2194}" type="doc">
      <dgm:prSet loTypeId="urn:microsoft.com/office/officeart/2005/8/layout/vList3#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2802FE7-7FDB-4845-AA41-5B7580B1D2DC}">
      <dgm:prSet custT="1"/>
      <dgm:spPr>
        <a:solidFill>
          <a:srgbClr val="FFCCFF"/>
        </a:solidFill>
      </dgm:spPr>
      <dgm:t>
        <a:bodyPr/>
        <a:lstStyle/>
        <a:p>
          <a:pPr rtl="0"/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мероприятий перечня проектов народных инициатив – </a:t>
          </a:r>
          <a:r>
            <a: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16,3 млн.рублей</a:t>
          </a:r>
          <a:endParaRPr lang="ru-RU" sz="20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AAE17C-3E67-4BFF-B1E4-87161F06C49D}" type="parTrans" cxnId="{F11C5F29-C07E-4A2E-A941-933387E45D70}">
      <dgm:prSet/>
      <dgm:spPr/>
      <dgm:t>
        <a:bodyPr/>
        <a:lstStyle/>
        <a:p>
          <a:endParaRPr lang="ru-RU"/>
        </a:p>
      </dgm:t>
    </dgm:pt>
    <dgm:pt modelId="{D14E6AE3-C8E9-4524-93C4-2A477CFCA0DD}" type="sibTrans" cxnId="{F11C5F29-C07E-4A2E-A941-933387E45D70}">
      <dgm:prSet/>
      <dgm:spPr/>
      <dgm:t>
        <a:bodyPr/>
        <a:lstStyle/>
        <a:p>
          <a:endParaRPr lang="ru-RU"/>
        </a:p>
      </dgm:t>
    </dgm:pt>
    <dgm:pt modelId="{2F317C17-CDDB-4F63-84EF-81D4468421E8}">
      <dgm:prSet custT="1"/>
      <dgm:spPr>
        <a:solidFill>
          <a:srgbClr val="CCFFFF"/>
        </a:solidFill>
      </dgm:spPr>
      <dgm:t>
        <a:bodyPr/>
        <a:lstStyle/>
        <a:p>
          <a:pPr rtl="0"/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инициативных проектов в соответствии с Положением о реализации инициативных проектов на территории муниципального образования – «город Тулун», утвержденного решением Думы городского округа от 30.06.2021 № 16-ДГО -</a:t>
          </a: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0,2 млн.рублей</a:t>
          </a:r>
          <a:endParaRPr lang="ru-RU" sz="20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85ACEB-5B7A-48F8-B771-ED636BE47EC9}" type="parTrans" cxnId="{A98BAF1B-92B9-4984-BADB-AFB96E248392}">
      <dgm:prSet/>
      <dgm:spPr/>
      <dgm:t>
        <a:bodyPr/>
        <a:lstStyle/>
        <a:p>
          <a:endParaRPr lang="ru-RU"/>
        </a:p>
      </dgm:t>
    </dgm:pt>
    <dgm:pt modelId="{5855BBB7-099D-4750-AD70-6E42FED9C8EF}" type="sibTrans" cxnId="{A98BAF1B-92B9-4984-BADB-AFB96E248392}">
      <dgm:prSet/>
      <dgm:spPr/>
      <dgm:t>
        <a:bodyPr/>
        <a:lstStyle/>
        <a:p>
          <a:endParaRPr lang="ru-RU"/>
        </a:p>
      </dgm:t>
    </dgm:pt>
    <dgm:pt modelId="{0BFE8F57-D295-461B-A49A-5669107C26DA}">
      <dgm:prSet custT="1"/>
      <dgm:spPr>
        <a:solidFill>
          <a:srgbClr val="CCFF99"/>
        </a:solidFill>
      </dgm:spPr>
      <dgm:t>
        <a:bodyPr/>
        <a:lstStyle/>
        <a:p>
          <a:pPr rtl="0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Средства резервного  фонда для финансового обеспечения непредвиденных расходов, в том числе на проведение аварийно-восстановительных работ и мероприятий, связанных с предупреждением и ликвидацией последствий чрезвычайных ситуаций – </a:t>
          </a:r>
          <a:r>
            <a: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0,7 млн.рублей</a:t>
          </a:r>
          <a:endParaRPr lang="ru-RU" sz="20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8AA873-E8C1-4B3C-8E26-A48CF8914BA9}" type="parTrans" cxnId="{4EBF4213-5B63-439E-8DB3-D55E4AFC538E}">
      <dgm:prSet/>
      <dgm:spPr/>
      <dgm:t>
        <a:bodyPr/>
        <a:lstStyle/>
        <a:p>
          <a:endParaRPr lang="ru-RU"/>
        </a:p>
      </dgm:t>
    </dgm:pt>
    <dgm:pt modelId="{FBE20AAB-9223-4ED5-A481-96CB6A9B9D65}" type="sibTrans" cxnId="{4EBF4213-5B63-439E-8DB3-D55E4AFC538E}">
      <dgm:prSet/>
      <dgm:spPr/>
      <dgm:t>
        <a:bodyPr/>
        <a:lstStyle/>
        <a:p>
          <a:endParaRPr lang="ru-RU"/>
        </a:p>
      </dgm:t>
    </dgm:pt>
    <dgm:pt modelId="{06263AAD-BF64-4DC0-B083-F873BEA01AA5}" type="pres">
      <dgm:prSet presAssocID="{5FA296A5-F605-4AC9-B325-0BEF64BD219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06673D-404A-44E4-86FD-BF48771E21D8}" type="pres">
      <dgm:prSet presAssocID="{72802FE7-7FDB-4845-AA41-5B7580B1D2DC}" presName="composite" presStyleCnt="0"/>
      <dgm:spPr/>
      <dgm:t>
        <a:bodyPr/>
        <a:lstStyle/>
        <a:p>
          <a:endParaRPr lang="ru-RU"/>
        </a:p>
      </dgm:t>
    </dgm:pt>
    <dgm:pt modelId="{7BC84AEE-F1AF-46D2-9AD8-99B5A8775BC6}" type="pres">
      <dgm:prSet presAssocID="{72802FE7-7FDB-4845-AA41-5B7580B1D2DC}" presName="imgShp" presStyleLbl="fgImgPlace1" presStyleIdx="0" presStyleCnt="3" custLinFactNeighborX="-83947" custLinFactNeighborY="4420"/>
      <dgm:spPr>
        <a:blipFill>
          <a:blip xmlns:r="http://schemas.openxmlformats.org/officeDocument/2006/relationships" r:embed="rId1">
            <a:extLst/>
          </a:blip>
          <a:srcRect/>
          <a:stretch>
            <a:fillRect l="-35000" r="-35000"/>
          </a:stretch>
        </a:blipFill>
      </dgm:spPr>
      <dgm:t>
        <a:bodyPr/>
        <a:lstStyle/>
        <a:p>
          <a:endParaRPr lang="ru-RU"/>
        </a:p>
      </dgm:t>
    </dgm:pt>
    <dgm:pt modelId="{2FA7EF2A-70E0-48FF-B83E-A357571033F2}" type="pres">
      <dgm:prSet presAssocID="{72802FE7-7FDB-4845-AA41-5B7580B1D2DC}" presName="txShp" presStyleLbl="node1" presStyleIdx="0" presStyleCnt="3" custScaleX="129454" custScaleY="91335" custLinFactNeighborX="254" custLinFactNeighborY="2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3F535-C769-4548-A5D5-D04BDA56A2E9}" type="pres">
      <dgm:prSet presAssocID="{D14E6AE3-C8E9-4524-93C4-2A477CFCA0DD}" presName="spacing" presStyleCnt="0"/>
      <dgm:spPr/>
      <dgm:t>
        <a:bodyPr/>
        <a:lstStyle/>
        <a:p>
          <a:endParaRPr lang="ru-RU"/>
        </a:p>
      </dgm:t>
    </dgm:pt>
    <dgm:pt modelId="{09F27B8F-564D-419D-94B4-3162F30244E2}" type="pres">
      <dgm:prSet presAssocID="{2F317C17-CDDB-4F63-84EF-81D4468421E8}" presName="composite" presStyleCnt="0"/>
      <dgm:spPr/>
      <dgm:t>
        <a:bodyPr/>
        <a:lstStyle/>
        <a:p>
          <a:endParaRPr lang="ru-RU"/>
        </a:p>
      </dgm:t>
    </dgm:pt>
    <dgm:pt modelId="{43B60CE3-8BB2-4A81-8011-0C735DED7070}" type="pres">
      <dgm:prSet presAssocID="{2F317C17-CDDB-4F63-84EF-81D4468421E8}" presName="imgShp" presStyleLbl="fgImgPlace1" presStyleIdx="1" presStyleCnt="3" custLinFactNeighborX="-88035" custLinFactNeighborY="-22056"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3EE2FE5-FEB9-44AF-8479-FFABCA0F3238}" type="pres">
      <dgm:prSet presAssocID="{2F317C17-CDDB-4F63-84EF-81D4468421E8}" presName="txShp" presStyleLbl="node1" presStyleIdx="1" presStyleCnt="3" custScaleX="129454" custScaleY="147299" custLinFactNeighborX="-109" custLinFactNeighborY="-13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B540B-183C-4342-8247-7BCAFE4ADACA}" type="pres">
      <dgm:prSet presAssocID="{5855BBB7-099D-4750-AD70-6E42FED9C8EF}" presName="spacing" presStyleCnt="0"/>
      <dgm:spPr/>
      <dgm:t>
        <a:bodyPr/>
        <a:lstStyle/>
        <a:p>
          <a:endParaRPr lang="ru-RU"/>
        </a:p>
      </dgm:t>
    </dgm:pt>
    <dgm:pt modelId="{8E2CEAB3-DD21-4359-BDFD-D30D4A60BB8B}" type="pres">
      <dgm:prSet presAssocID="{0BFE8F57-D295-461B-A49A-5669107C26DA}" presName="composite" presStyleCnt="0"/>
      <dgm:spPr/>
      <dgm:t>
        <a:bodyPr/>
        <a:lstStyle/>
        <a:p>
          <a:endParaRPr lang="ru-RU"/>
        </a:p>
      </dgm:t>
    </dgm:pt>
    <dgm:pt modelId="{BAF23019-5FAD-41CE-8A26-C11571543D33}" type="pres">
      <dgm:prSet presAssocID="{0BFE8F57-D295-461B-A49A-5669107C26DA}" presName="imgShp" presStyleLbl="fgImgPlace1" presStyleIdx="2" presStyleCnt="3" custLinFactNeighborX="-88035" custLinFactNeighborY="-22800"/>
      <dgm:spPr>
        <a:blipFill>
          <a:blip xmlns:r="http://schemas.openxmlformats.org/officeDocument/2006/relationships" r:embed="rId3">
            <a:extLst/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F407BB39-59EA-4B14-8FEE-0FD85509808F}" type="pres">
      <dgm:prSet presAssocID="{0BFE8F57-D295-461B-A49A-5669107C26DA}" presName="txShp" presStyleLbl="node1" presStyleIdx="2" presStyleCnt="3" custScaleX="131851" custScaleY="149400" custLinFactNeighborX="437" custLinFactNeighborY="-24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1C5F29-C07E-4A2E-A941-933387E45D70}" srcId="{5FA296A5-F605-4AC9-B325-0BEF64BD2194}" destId="{72802FE7-7FDB-4845-AA41-5B7580B1D2DC}" srcOrd="0" destOrd="0" parTransId="{45AAE17C-3E67-4BFF-B1E4-87161F06C49D}" sibTransId="{D14E6AE3-C8E9-4524-93C4-2A477CFCA0DD}"/>
    <dgm:cxn modelId="{D9C45E94-5C5E-4BAE-82C1-2D04DA5F2FDA}" type="presOf" srcId="{72802FE7-7FDB-4845-AA41-5B7580B1D2DC}" destId="{2FA7EF2A-70E0-48FF-B83E-A357571033F2}" srcOrd="0" destOrd="0" presId="urn:microsoft.com/office/officeart/2005/8/layout/vList3#4"/>
    <dgm:cxn modelId="{992326FF-C4AD-463C-8A3E-91DBD3E12153}" type="presOf" srcId="{2F317C17-CDDB-4F63-84EF-81D4468421E8}" destId="{13EE2FE5-FEB9-44AF-8479-FFABCA0F3238}" srcOrd="0" destOrd="0" presId="urn:microsoft.com/office/officeart/2005/8/layout/vList3#4"/>
    <dgm:cxn modelId="{D9770973-BA9C-4D63-90CF-5E724D50864D}" type="presOf" srcId="{0BFE8F57-D295-461B-A49A-5669107C26DA}" destId="{F407BB39-59EA-4B14-8FEE-0FD85509808F}" srcOrd="0" destOrd="0" presId="urn:microsoft.com/office/officeart/2005/8/layout/vList3#4"/>
    <dgm:cxn modelId="{9590E4B0-CC82-4383-93AD-8886108CDBD3}" type="presOf" srcId="{5FA296A5-F605-4AC9-B325-0BEF64BD2194}" destId="{06263AAD-BF64-4DC0-B083-F873BEA01AA5}" srcOrd="0" destOrd="0" presId="urn:microsoft.com/office/officeart/2005/8/layout/vList3#4"/>
    <dgm:cxn modelId="{4EBF4213-5B63-439E-8DB3-D55E4AFC538E}" srcId="{5FA296A5-F605-4AC9-B325-0BEF64BD2194}" destId="{0BFE8F57-D295-461B-A49A-5669107C26DA}" srcOrd="2" destOrd="0" parTransId="{358AA873-E8C1-4B3C-8E26-A48CF8914BA9}" sibTransId="{FBE20AAB-9223-4ED5-A481-96CB6A9B9D65}"/>
    <dgm:cxn modelId="{A98BAF1B-92B9-4984-BADB-AFB96E248392}" srcId="{5FA296A5-F605-4AC9-B325-0BEF64BD2194}" destId="{2F317C17-CDDB-4F63-84EF-81D4468421E8}" srcOrd="1" destOrd="0" parTransId="{9C85ACEB-5B7A-48F8-B771-ED636BE47EC9}" sibTransId="{5855BBB7-099D-4750-AD70-6E42FED9C8EF}"/>
    <dgm:cxn modelId="{8BB62FCE-0008-4C0F-91ED-F1D0625C8F80}" type="presParOf" srcId="{06263AAD-BF64-4DC0-B083-F873BEA01AA5}" destId="{0106673D-404A-44E4-86FD-BF48771E21D8}" srcOrd="0" destOrd="0" presId="urn:microsoft.com/office/officeart/2005/8/layout/vList3#4"/>
    <dgm:cxn modelId="{E4D04A8E-548F-4AED-9DFE-5D7F68EA4928}" type="presParOf" srcId="{0106673D-404A-44E4-86FD-BF48771E21D8}" destId="{7BC84AEE-F1AF-46D2-9AD8-99B5A8775BC6}" srcOrd="0" destOrd="0" presId="urn:microsoft.com/office/officeart/2005/8/layout/vList3#4"/>
    <dgm:cxn modelId="{66A70084-936A-4799-A849-C84EB8F36DE2}" type="presParOf" srcId="{0106673D-404A-44E4-86FD-BF48771E21D8}" destId="{2FA7EF2A-70E0-48FF-B83E-A357571033F2}" srcOrd="1" destOrd="0" presId="urn:microsoft.com/office/officeart/2005/8/layout/vList3#4"/>
    <dgm:cxn modelId="{0200C82D-0170-44D3-8FF3-03C5BBBA1452}" type="presParOf" srcId="{06263AAD-BF64-4DC0-B083-F873BEA01AA5}" destId="{4873F535-C769-4548-A5D5-D04BDA56A2E9}" srcOrd="1" destOrd="0" presId="urn:microsoft.com/office/officeart/2005/8/layout/vList3#4"/>
    <dgm:cxn modelId="{FE2C2FE3-D741-458C-A28D-0B6685E6C147}" type="presParOf" srcId="{06263AAD-BF64-4DC0-B083-F873BEA01AA5}" destId="{09F27B8F-564D-419D-94B4-3162F30244E2}" srcOrd="2" destOrd="0" presId="urn:microsoft.com/office/officeart/2005/8/layout/vList3#4"/>
    <dgm:cxn modelId="{CDA9B68C-E0C4-485F-9E0E-9FB758AFB09E}" type="presParOf" srcId="{09F27B8F-564D-419D-94B4-3162F30244E2}" destId="{43B60CE3-8BB2-4A81-8011-0C735DED7070}" srcOrd="0" destOrd="0" presId="urn:microsoft.com/office/officeart/2005/8/layout/vList3#4"/>
    <dgm:cxn modelId="{D9632538-A4CB-49BD-B63A-407CB8211EE3}" type="presParOf" srcId="{09F27B8F-564D-419D-94B4-3162F30244E2}" destId="{13EE2FE5-FEB9-44AF-8479-FFABCA0F3238}" srcOrd="1" destOrd="0" presId="urn:microsoft.com/office/officeart/2005/8/layout/vList3#4"/>
    <dgm:cxn modelId="{F62CA0F5-F7C2-4975-A101-7A55B15B2928}" type="presParOf" srcId="{06263AAD-BF64-4DC0-B083-F873BEA01AA5}" destId="{536B540B-183C-4342-8247-7BCAFE4ADACA}" srcOrd="3" destOrd="0" presId="urn:microsoft.com/office/officeart/2005/8/layout/vList3#4"/>
    <dgm:cxn modelId="{14496B0A-AB53-4533-AB50-4F73D5E43CC6}" type="presParOf" srcId="{06263AAD-BF64-4DC0-B083-F873BEA01AA5}" destId="{8E2CEAB3-DD21-4359-BDFD-D30D4A60BB8B}" srcOrd="4" destOrd="0" presId="urn:microsoft.com/office/officeart/2005/8/layout/vList3#4"/>
    <dgm:cxn modelId="{54049EC0-9F6D-4E12-A3CA-F861DDB5EF0F}" type="presParOf" srcId="{8E2CEAB3-DD21-4359-BDFD-D30D4A60BB8B}" destId="{BAF23019-5FAD-41CE-8A26-C11571543D33}" srcOrd="0" destOrd="0" presId="urn:microsoft.com/office/officeart/2005/8/layout/vList3#4"/>
    <dgm:cxn modelId="{0F3EB459-0D34-4901-A6A6-40B9C1148146}" type="presParOf" srcId="{8E2CEAB3-DD21-4359-BDFD-D30D4A60BB8B}" destId="{F407BB39-59EA-4B14-8FEE-0FD85509808F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A7EF2A-70E0-48FF-B83E-A357571033F2}">
      <dsp:nvSpPr>
        <dsp:cNvPr id="0" name=""/>
        <dsp:cNvSpPr/>
      </dsp:nvSpPr>
      <dsp:spPr>
        <a:xfrm rot="10800000">
          <a:off x="586396" y="58689"/>
          <a:ext cx="7084608" cy="838523"/>
        </a:xfrm>
        <a:prstGeom prst="homePlate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845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мероприятий перечня проектов народных инициатив – </a:t>
          </a:r>
          <a:r>
            <a:rPr lang="ru-RU" sz="20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16,3 млн.рублей</a:t>
          </a:r>
          <a:endParaRPr lang="ru-RU" sz="20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86396" y="58689"/>
        <a:ext cx="7084608" cy="838523"/>
      </dsp:txXfrm>
    </dsp:sp>
    <dsp:sp modelId="{7BC84AEE-F1AF-46D2-9AD8-99B5A8775BC6}">
      <dsp:nvSpPr>
        <dsp:cNvPr id="0" name=""/>
        <dsp:cNvSpPr/>
      </dsp:nvSpPr>
      <dsp:spPr>
        <a:xfrm>
          <a:off x="148724" y="41029"/>
          <a:ext cx="918074" cy="918074"/>
        </a:xfrm>
        <a:prstGeom prst="ellipse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l="-35000" r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E2FE5-FEB9-44AF-8479-FFABCA0F3238}">
      <dsp:nvSpPr>
        <dsp:cNvPr id="0" name=""/>
        <dsp:cNvSpPr/>
      </dsp:nvSpPr>
      <dsp:spPr>
        <a:xfrm rot="10800000">
          <a:off x="566530" y="1072668"/>
          <a:ext cx="7084608" cy="1352314"/>
        </a:xfrm>
        <a:prstGeom prst="homePlate">
          <a:avLst/>
        </a:prstGeom>
        <a:solidFill>
          <a:srgbClr val="CC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845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инициативных проектов в соответствии с Положением о реализации инициативных проектов на территории муниципального образования – «город Тулун», утвержденного решением Думы городского округа от 30.06.2021 № 16-ДГО -</a:t>
          </a: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0,2 млн.рублей</a:t>
          </a:r>
          <a:endParaRPr lang="ru-RU" sz="20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66530" y="1072668"/>
        <a:ext cx="7084608" cy="1352314"/>
      </dsp:txXfrm>
    </dsp:sp>
    <dsp:sp modelId="{43B60CE3-8BB2-4A81-8011-0C735DED7070}">
      <dsp:nvSpPr>
        <dsp:cNvPr id="0" name=""/>
        <dsp:cNvSpPr/>
      </dsp:nvSpPr>
      <dsp:spPr>
        <a:xfrm>
          <a:off x="111193" y="1207207"/>
          <a:ext cx="918074" cy="918074"/>
        </a:xfrm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7BB39-59EA-4B14-8FEE-0FD85509808F}">
      <dsp:nvSpPr>
        <dsp:cNvPr id="0" name=""/>
        <dsp:cNvSpPr/>
      </dsp:nvSpPr>
      <dsp:spPr>
        <a:xfrm rot="10800000">
          <a:off x="530821" y="2590802"/>
          <a:ext cx="7215788" cy="1371603"/>
        </a:xfrm>
        <a:prstGeom prst="homePlate">
          <a:avLst/>
        </a:prstGeom>
        <a:solidFill>
          <a:srgbClr val="CC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845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Средства резервного  фонда для финансового обеспечения непредвиденных расходов, в том числе на проведение аварийно-восстановительных работ и мероприятий, связанных с предупреждением и ликвидацией последствий чрезвычайных ситуаций – </a:t>
          </a:r>
          <a:r>
            <a:rPr lang="ru-RU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0,7 млн.рублей</a:t>
          </a:r>
          <a:endParaRPr lang="ru-RU" sz="20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30821" y="2590802"/>
        <a:ext cx="7215788" cy="1371603"/>
      </dsp:txXfrm>
    </dsp:sp>
    <dsp:sp modelId="{BAF23019-5FAD-41CE-8A26-C11571543D33}">
      <dsp:nvSpPr>
        <dsp:cNvPr id="0" name=""/>
        <dsp:cNvSpPr/>
      </dsp:nvSpPr>
      <dsp:spPr>
        <a:xfrm>
          <a:off x="111193" y="2836387"/>
          <a:ext cx="918074" cy="918074"/>
        </a:xfrm>
        <a:prstGeom prst="ellipse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0.1913</cdr:x>
      <cdr:y>0.03896</cdr:y>
    </cdr:from>
    <cdr:to>
      <cdr:x>0.26957</cdr:x>
      <cdr:y>0.08658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84176" y="216024"/>
          <a:ext cx="648072" cy="264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-0,4%</a:t>
          </a:r>
          <a:endParaRPr lang="ru-RU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0.17391</cdr:x>
      <cdr:y>0.68831</cdr:y>
    </cdr:from>
    <cdr:to>
      <cdr:x>0.27301</cdr:x>
      <cdr:y>0.68831</cdr:y>
    </cdr:to>
    <cdr:sp macro="" textlink="">
      <cdr:nvSpPr>
        <cdr:cNvPr id="8" name="Прямая со стрелкой 7"/>
        <cdr:cNvSpPr/>
      </cdr:nvSpPr>
      <cdr:spPr>
        <a:xfrm xmlns:a="http://schemas.openxmlformats.org/drawingml/2006/main">
          <a:off x="1440160" y="3816424"/>
          <a:ext cx="820639" cy="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0070C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0.17391</cdr:x>
      <cdr:y>0.48052</cdr:y>
    </cdr:from>
    <cdr:to>
      <cdr:x>0.27301</cdr:x>
      <cdr:y>0.48052</cdr:y>
    </cdr:to>
    <cdr:sp macro="" textlink="">
      <cdr:nvSpPr>
        <cdr:cNvPr id="10" name="Прямая со стрелкой 9"/>
        <cdr:cNvSpPr/>
      </cdr:nvSpPr>
      <cdr:spPr>
        <a:xfrm xmlns:a="http://schemas.openxmlformats.org/drawingml/2006/main">
          <a:off x="1440160" y="2664296"/>
          <a:ext cx="820639" cy="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CCCCFF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0.34783</cdr:x>
      <cdr:y>0.48052</cdr:y>
    </cdr:from>
    <cdr:to>
      <cdr:x>0.44693</cdr:x>
      <cdr:y>0.48052</cdr:y>
    </cdr:to>
    <cdr:sp macro="" textlink="">
      <cdr:nvSpPr>
        <cdr:cNvPr id="14" name="Прямая со стрелкой 13"/>
        <cdr:cNvSpPr/>
      </cdr:nvSpPr>
      <cdr:spPr>
        <a:xfrm xmlns:a="http://schemas.openxmlformats.org/drawingml/2006/main">
          <a:off x="2880320" y="2664296"/>
          <a:ext cx="820639" cy="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CCCCFF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0.52174</cdr:x>
      <cdr:y>0.48052</cdr:y>
    </cdr:from>
    <cdr:to>
      <cdr:x>0.61183</cdr:x>
      <cdr:y>0.48052</cdr:y>
    </cdr:to>
    <cdr:sp macro="" textlink="">
      <cdr:nvSpPr>
        <cdr:cNvPr id="16" name="Прямая со стрелкой 15"/>
        <cdr:cNvSpPr/>
      </cdr:nvSpPr>
      <cdr:spPr>
        <a:xfrm xmlns:a="http://schemas.openxmlformats.org/drawingml/2006/main">
          <a:off x="4320480" y="2664296"/>
          <a:ext cx="746028" cy="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CCCCFF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0.68696</cdr:x>
      <cdr:y>0.48052</cdr:y>
    </cdr:from>
    <cdr:to>
      <cdr:x>0.77705</cdr:x>
      <cdr:y>0.48052</cdr:y>
    </cdr:to>
    <cdr:sp macro="" textlink="">
      <cdr:nvSpPr>
        <cdr:cNvPr id="18" name="Прямая со стрелкой 17"/>
        <cdr:cNvSpPr/>
      </cdr:nvSpPr>
      <cdr:spPr>
        <a:xfrm xmlns:a="http://schemas.openxmlformats.org/drawingml/2006/main">
          <a:off x="5688632" y="2664296"/>
          <a:ext cx="746028" cy="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CCCCFF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0.06306</cdr:x>
      <cdr:y>0.77778</cdr:y>
    </cdr:from>
    <cdr:to>
      <cdr:x>0.21622</cdr:x>
      <cdr:y>0.92063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04056" y="3528392"/>
          <a:ext cx="1224136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ФАКТ 2023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0.22523</cdr:x>
      <cdr:y>0.77778</cdr:y>
    </cdr:from>
    <cdr:to>
      <cdr:x>0.37838</cdr:x>
      <cdr:y>0.92063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1800200" y="3528392"/>
          <a:ext cx="1224136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ОЦЕНКА 2024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0.3964</cdr:x>
      <cdr:y>0.77778</cdr:y>
    </cdr:from>
    <cdr:to>
      <cdr:x>0.56757</cdr:x>
      <cdr:y>0.92063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3168352" y="3528392"/>
          <a:ext cx="136815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ПРОГНОЗ 2025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0.18919</cdr:x>
      <cdr:y>0.68254</cdr:y>
    </cdr:from>
    <cdr:to>
      <cdr:x>0.27027</cdr:x>
      <cdr:y>0.73016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1512168" y="3096344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0070C0"/>
              </a:solidFill>
            </a:rPr>
            <a:t>+22,4%</a:t>
          </a:r>
          <a:endParaRPr lang="ru-RU" sz="12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0.35135</cdr:x>
      <cdr:y>0.68254</cdr:y>
    </cdr:from>
    <cdr:to>
      <cdr:x>0.43243</cdr:x>
      <cdr:y>0.73016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2808312" y="3096344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+4,0%</a:t>
          </a:r>
          <a:endParaRPr lang="ru-RU" sz="1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0.18261</cdr:x>
      <cdr:y>0.57143</cdr:y>
    </cdr:from>
    <cdr:to>
      <cdr:x>0.264</cdr:x>
      <cdr:y>0.61905</cdr:y>
    </cdr:to>
    <cdr:sp macro="" textlink="">
      <cdr:nvSpPr>
        <cdr:cNvPr id="22" name="TextBox 1"/>
        <cdr:cNvSpPr txBox="1"/>
      </cdr:nvSpPr>
      <cdr:spPr>
        <a:xfrm xmlns:a="http://schemas.openxmlformats.org/drawingml/2006/main">
          <a:off x="1512168" y="3168352"/>
          <a:ext cx="674020" cy="264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-20,8%</a:t>
          </a:r>
          <a:endParaRPr lang="ru-RU" sz="12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0.69565</cdr:x>
      <cdr:y>0.55844</cdr:y>
    </cdr:from>
    <cdr:to>
      <cdr:x>0.77705</cdr:x>
      <cdr:y>0.60606</cdr:y>
    </cdr:to>
    <cdr:sp macro="" textlink="">
      <cdr:nvSpPr>
        <cdr:cNvPr id="23" name="TextBox 1"/>
        <cdr:cNvSpPr txBox="1"/>
      </cdr:nvSpPr>
      <cdr:spPr>
        <a:xfrm xmlns:a="http://schemas.openxmlformats.org/drawingml/2006/main">
          <a:off x="5760640" y="3096344"/>
          <a:ext cx="674020" cy="264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-0,4%</a:t>
          </a:r>
          <a:endParaRPr lang="ru-RU" sz="12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0.68468</cdr:x>
      <cdr:y>0.42857</cdr:y>
    </cdr:from>
    <cdr:to>
      <cdr:x>0.77477</cdr:x>
      <cdr:y>0.47619</cdr:y>
    </cdr:to>
    <cdr:sp macro="" textlink="">
      <cdr:nvSpPr>
        <cdr:cNvPr id="24" name="TextBox 1"/>
        <cdr:cNvSpPr txBox="1"/>
      </cdr:nvSpPr>
      <cdr:spPr>
        <a:xfrm xmlns:a="http://schemas.openxmlformats.org/drawingml/2006/main">
          <a:off x="5472608" y="1944216"/>
          <a:ext cx="72008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-0,8%</a:t>
          </a:r>
          <a:endParaRPr lang="ru-RU" sz="1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0.51351</cdr:x>
      <cdr:y>0.42857</cdr:y>
    </cdr:from>
    <cdr:to>
      <cdr:x>0.6036</cdr:x>
      <cdr:y>0.47619</cdr:y>
    </cdr:to>
    <cdr:sp macro="" textlink="">
      <cdr:nvSpPr>
        <cdr:cNvPr id="25" name="TextBox 1"/>
        <cdr:cNvSpPr txBox="1"/>
      </cdr:nvSpPr>
      <cdr:spPr>
        <a:xfrm xmlns:a="http://schemas.openxmlformats.org/drawingml/2006/main">
          <a:off x="4104456" y="1944216"/>
          <a:ext cx="72008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-18,6%</a:t>
          </a:r>
          <a:endParaRPr lang="ru-RU" sz="1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0.34783</cdr:x>
      <cdr:y>0.42857</cdr:y>
    </cdr:from>
    <cdr:to>
      <cdr:x>0.43792</cdr:x>
      <cdr:y>0.47619</cdr:y>
    </cdr:to>
    <cdr:sp macro="" textlink="">
      <cdr:nvSpPr>
        <cdr:cNvPr id="26" name="TextBox 1"/>
        <cdr:cNvSpPr txBox="1"/>
      </cdr:nvSpPr>
      <cdr:spPr>
        <a:xfrm xmlns:a="http://schemas.openxmlformats.org/drawingml/2006/main">
          <a:off x="2880320" y="2376264"/>
          <a:ext cx="746028" cy="264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-9,0%</a:t>
          </a:r>
          <a:endParaRPr lang="ru-RU" sz="1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0.57658</cdr:x>
      <cdr:y>0.77778</cdr:y>
    </cdr:from>
    <cdr:to>
      <cdr:x>0.74775</cdr:x>
      <cdr:y>0.92063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4608512" y="3528392"/>
          <a:ext cx="1368142" cy="648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ПРОГНОЗ 2026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0.74775</cdr:x>
      <cdr:y>0.77778</cdr:y>
    </cdr:from>
    <cdr:to>
      <cdr:x>0.91892</cdr:x>
      <cdr:y>0.92063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5976664" y="3528392"/>
          <a:ext cx="1368142" cy="648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ПРОГНОЗ 2027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0.10435</cdr:x>
      <cdr:y>0.09091</cdr:y>
    </cdr:from>
    <cdr:to>
      <cdr:x>0.20345</cdr:x>
      <cdr:y>0.1544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864096" y="504056"/>
          <a:ext cx="820631" cy="352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2193,4</a:t>
          </a:r>
          <a:endParaRPr lang="ru-RU" sz="16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0.13913</cdr:x>
      <cdr:y>0.02597</cdr:y>
    </cdr:from>
    <cdr:to>
      <cdr:x>0.31931</cdr:x>
      <cdr:y>0.1039</cdr:y>
    </cdr:to>
    <cdr:sp macro="" textlink="">
      <cdr:nvSpPr>
        <cdr:cNvPr id="30" name="Выгнутая вправо стрелка 29"/>
        <cdr:cNvSpPr/>
      </cdr:nvSpPr>
      <cdr:spPr>
        <a:xfrm xmlns:a="http://schemas.openxmlformats.org/drawingml/2006/main" rot="16200000">
          <a:off x="1682132" y="-385989"/>
          <a:ext cx="432048" cy="1492057"/>
        </a:xfrm>
        <a:prstGeom xmlns:a="http://schemas.openxmlformats.org/drawingml/2006/main" prst="curvedLeftArrow">
          <a:avLst>
            <a:gd name="adj1" fmla="val 25000"/>
            <a:gd name="adj2" fmla="val 50000"/>
            <a:gd name="adj3" fmla="val 25000"/>
          </a:avLst>
        </a:prstGeom>
        <a:solidFill xmlns:a="http://schemas.openxmlformats.org/drawingml/2006/main">
          <a:schemeClr val="tx2">
            <a:lumMod val="40000"/>
            <a:lumOff val="60000"/>
          </a:schemeClr>
        </a:solidFill>
        <a:ln xmlns:a="http://schemas.openxmlformats.org/drawingml/2006/main" w="25400" cap="flat" cmpd="sng" algn="ctr">
          <a:solidFill>
            <a:srgbClr val="4F81BD">
              <a:lumMod val="75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0.67826</cdr:x>
      <cdr:y>0.68831</cdr:y>
    </cdr:from>
    <cdr:to>
      <cdr:x>0.77736</cdr:x>
      <cdr:y>0.68831</cdr:y>
    </cdr:to>
    <cdr:sp macro="" textlink="">
      <cdr:nvSpPr>
        <cdr:cNvPr id="32" name="Прямая со стрелкой 31"/>
        <cdr:cNvSpPr/>
      </cdr:nvSpPr>
      <cdr:spPr>
        <a:xfrm xmlns:a="http://schemas.openxmlformats.org/drawingml/2006/main">
          <a:off x="5616624" y="3816424"/>
          <a:ext cx="820639" cy="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0070C0"/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0.69565</cdr:x>
      <cdr:y>0.68831</cdr:y>
    </cdr:from>
    <cdr:to>
      <cdr:x>0.77673</cdr:x>
      <cdr:y>0.73593</cdr:y>
    </cdr:to>
    <cdr:sp macro="" textlink="">
      <cdr:nvSpPr>
        <cdr:cNvPr id="33" name="TextBox 1"/>
        <cdr:cNvSpPr txBox="1"/>
      </cdr:nvSpPr>
      <cdr:spPr>
        <a:xfrm xmlns:a="http://schemas.openxmlformats.org/drawingml/2006/main">
          <a:off x="5760640" y="3816424"/>
          <a:ext cx="671417" cy="264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+5,8%</a:t>
          </a:r>
          <a:endParaRPr lang="ru-RU" sz="1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0.52174</cdr:x>
      <cdr:y>0.68831</cdr:y>
    </cdr:from>
    <cdr:to>
      <cdr:x>0.60282</cdr:x>
      <cdr:y>0.73593</cdr:y>
    </cdr:to>
    <cdr:sp macro="" textlink="">
      <cdr:nvSpPr>
        <cdr:cNvPr id="34" name="TextBox 1"/>
        <cdr:cNvSpPr txBox="1"/>
      </cdr:nvSpPr>
      <cdr:spPr>
        <a:xfrm xmlns:a="http://schemas.openxmlformats.org/drawingml/2006/main">
          <a:off x="4320480" y="3816424"/>
          <a:ext cx="671417" cy="264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+4,0%</a:t>
          </a:r>
          <a:endParaRPr lang="ru-RU" sz="1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0.67826</cdr:x>
      <cdr:y>0.61039</cdr:y>
    </cdr:from>
    <cdr:to>
      <cdr:x>0.77391</cdr:x>
      <cdr:y>0.61039</cdr:y>
    </cdr:to>
    <cdr:cxnSp macro="">
      <cdr:nvCxnSpPr>
        <cdr:cNvPr id="35" name="Прямая со стрелкой 34"/>
        <cdr:cNvCxnSpPr/>
      </cdr:nvCxnSpPr>
      <cdr:spPr>
        <a:xfrm xmlns:a="http://schemas.openxmlformats.org/drawingml/2006/main">
          <a:off x="5616624" y="3384376"/>
          <a:ext cx="792088" cy="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C00000"/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0.51304</cdr:x>
      <cdr:y>0.61039</cdr:y>
    </cdr:from>
    <cdr:to>
      <cdr:x>0.6087</cdr:x>
      <cdr:y>0.61039</cdr:y>
    </cdr:to>
    <cdr:cxnSp macro="">
      <cdr:nvCxnSpPr>
        <cdr:cNvPr id="36" name="Прямая со стрелкой 35"/>
        <cdr:cNvCxnSpPr/>
      </cdr:nvCxnSpPr>
      <cdr:spPr>
        <a:xfrm xmlns:a="http://schemas.openxmlformats.org/drawingml/2006/main">
          <a:off x="4248472" y="3384376"/>
          <a:ext cx="792088" cy="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C00000"/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0.33913</cdr:x>
      <cdr:y>0.62338</cdr:y>
    </cdr:from>
    <cdr:to>
      <cdr:x>0.43478</cdr:x>
      <cdr:y>0.62338</cdr:y>
    </cdr:to>
    <cdr:cxnSp macro="">
      <cdr:nvCxnSpPr>
        <cdr:cNvPr id="37" name="Прямая со стрелкой 36"/>
        <cdr:cNvCxnSpPr/>
      </cdr:nvCxnSpPr>
      <cdr:spPr>
        <a:xfrm xmlns:a="http://schemas.openxmlformats.org/drawingml/2006/main">
          <a:off x="2808312" y="3456384"/>
          <a:ext cx="792088" cy="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C00000"/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0.53043</cdr:x>
      <cdr:y>0.55844</cdr:y>
    </cdr:from>
    <cdr:to>
      <cdr:x>0.60313</cdr:x>
      <cdr:y>0.61039</cdr:y>
    </cdr:to>
    <cdr:sp macro="" textlink="">
      <cdr:nvSpPr>
        <cdr:cNvPr id="38" name="TextBox 1"/>
        <cdr:cNvSpPr txBox="1"/>
      </cdr:nvSpPr>
      <cdr:spPr>
        <a:xfrm xmlns:a="http://schemas.openxmlformats.org/drawingml/2006/main">
          <a:off x="4392488" y="3096344"/>
          <a:ext cx="6020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-1,7%</a:t>
          </a:r>
          <a:endParaRPr lang="ru-RU" sz="12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0.35652</cdr:x>
      <cdr:y>0.57143</cdr:y>
    </cdr:from>
    <cdr:to>
      <cdr:x>0.43792</cdr:x>
      <cdr:y>0.62338</cdr:y>
    </cdr:to>
    <cdr:sp macro="" textlink="">
      <cdr:nvSpPr>
        <cdr:cNvPr id="39" name="TextBox 1"/>
        <cdr:cNvSpPr txBox="1"/>
      </cdr:nvSpPr>
      <cdr:spPr>
        <a:xfrm xmlns:a="http://schemas.openxmlformats.org/drawingml/2006/main">
          <a:off x="2952328" y="3168352"/>
          <a:ext cx="67402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-25,7%</a:t>
          </a:r>
          <a:endParaRPr lang="ru-RU" sz="12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0.27695</cdr:x>
      <cdr:y>0.45062</cdr:y>
    </cdr:from>
    <cdr:to>
      <cdr:x>0.42055</cdr:x>
      <cdr:y>0.59546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16" y="2016224"/>
          <a:ext cx="1008072" cy="6480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tx1"/>
              </a:solidFill>
            </a:rPr>
            <a:t>1 558 </a:t>
          </a:r>
          <a:r>
            <a:rPr lang="ru-RU" sz="1600" b="1" dirty="0" smtClean="0">
              <a:solidFill>
                <a:schemeClr val="tx1"/>
              </a:solidFill>
            </a:rPr>
            <a:t>млн.руб.</a:t>
          </a:r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0.7488</cdr:x>
      <cdr:y>0.32419</cdr:y>
    </cdr:from>
    <cdr:to>
      <cdr:x>0.96421</cdr:x>
      <cdr:y>0.50122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5256584" y="1450536"/>
          <a:ext cx="1512168" cy="792088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CCFF"/>
        </a:solidFill>
        <a:ln xmlns:a="http://schemas.openxmlformats.org/drawingml/2006/main"/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0.75906</cdr:x>
      <cdr:y>0.32419</cdr:y>
    </cdr:from>
    <cdr:to>
      <cdr:x>0.95395</cdr:x>
      <cdr:y>0.48512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328592" y="1450536"/>
          <a:ext cx="1368152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1 839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млн.руб.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0.55391</cdr:x>
      <cdr:y>0.03219</cdr:y>
    </cdr:from>
    <cdr:to>
      <cdr:x>0.72829</cdr:x>
      <cdr:y>0.78858</cdr:y>
    </cdr:to>
    <cdr:sp macro="" textlink="">
      <cdr:nvSpPr>
        <cdr:cNvPr id="6" name="Правая фигурная скобка 5"/>
        <cdr:cNvSpPr/>
      </cdr:nvSpPr>
      <cdr:spPr>
        <a:xfrm xmlns:a="http://schemas.openxmlformats.org/drawingml/2006/main">
          <a:off x="3888432" y="144016"/>
          <a:ext cx="1224136" cy="3384376"/>
        </a:xfrm>
        <a:prstGeom xmlns:a="http://schemas.openxmlformats.org/drawingml/2006/main" prst="rightBrace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0303B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0.28037</cdr:x>
      <cdr:y>0.27513</cdr:y>
    </cdr:from>
    <cdr:to>
      <cdr:x>0.37383</cdr:x>
      <cdr:y>0.35064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0240" y="1311920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0.30841</cdr:x>
      <cdr:y>0.57716</cdr:y>
    </cdr:from>
    <cdr:to>
      <cdr:x>0.42991</cdr:x>
      <cdr:y>0.65267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76264" y="2752080"/>
          <a:ext cx="93610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22%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0.51754</cdr:x>
      <cdr:y>0.49848</cdr:y>
    </cdr:from>
    <cdr:to>
      <cdr:x>0.6228</cdr:x>
      <cdr:y>0.56771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48472" y="2592288"/>
          <a:ext cx="864070" cy="360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16%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0.28947</cdr:x>
      <cdr:y>0.59541</cdr:y>
    </cdr:from>
    <cdr:to>
      <cdr:x>0.37719</cdr:x>
      <cdr:y>0.66464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376264" y="3096344"/>
          <a:ext cx="720085" cy="360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5%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0.39474</cdr:x>
      <cdr:y>0.58156</cdr:y>
    </cdr:from>
    <cdr:to>
      <cdr:x>0.47368</cdr:x>
      <cdr:y>0.6508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240360" y="3024336"/>
          <a:ext cx="648012" cy="360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6%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0.05983</cdr:x>
      <cdr:y>0.39474</cdr:y>
    </cdr:from>
    <cdr:to>
      <cdr:x>0.16239</cdr:x>
      <cdr:y>0.46053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056" y="2160240"/>
          <a:ext cx="8640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10%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0.12821</cdr:x>
      <cdr:y>0.51316</cdr:y>
    </cdr:from>
    <cdr:to>
      <cdr:x>0.23077</cdr:x>
      <cdr:y>0.57895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080120" y="2808312"/>
          <a:ext cx="8640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10%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0.29915</cdr:x>
      <cdr:y>0.57895</cdr:y>
    </cdr:from>
    <cdr:to>
      <cdr:x>0.40171</cdr:x>
      <cdr:y>0.64474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520280" y="3168352"/>
          <a:ext cx="8640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14%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0.75214</cdr:x>
      <cdr:y>0.76316</cdr:y>
    </cdr:from>
    <cdr:to>
      <cdr:x>0.99861</cdr:x>
      <cdr:y>0.99576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336704" y="4176464"/>
          <a:ext cx="2076507" cy="127292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0.08265</cdr:x>
      <cdr:y>0.48889</cdr:y>
    </cdr:to>
    <cdr:pic>
      <cdr:nvPicPr>
        <cdr:cNvPr id="2" name="Picture 2" descr="D:\UserFiles\Desktop\ПРОГНОЗ\ПРОГНОЗ до 2025\люди2.jpg">
          <a:extLst xmlns:a="http://schemas.openxmlformats.org/drawingml/2006/main">
            <a:ext uri="{FF2B5EF4-FFF2-40B4-BE49-F238E27FC236}">
              <a16:creationId xmlns:a16="http://schemas.microsoft.com/office/drawing/2014/main" xmlns="" id="{18D2C628-C61F-4F19-8BE8-3EF2DCC71C1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0"/>
          <a:ext cx="360040" cy="492856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2.2957E-7</cdr:x>
      <cdr:y>0</cdr:y>
    </cdr:from>
    <cdr:to>
      <cdr:x>0.0908</cdr:x>
      <cdr:y>0.26243</cdr:y>
    </cdr:to>
    <cdr:pic>
      <cdr:nvPicPr>
        <cdr:cNvPr id="2" name="Picture 3" descr="D:\UserFiles\Desktop\ПРОГНОЗ\ПРОГНОЗ до 2025\работники.png">
          <a:extLst xmlns:a="http://schemas.openxmlformats.org/drawingml/2006/main">
            <a:ext uri="{FF2B5EF4-FFF2-40B4-BE49-F238E27FC236}">
              <a16:creationId xmlns:a16="http://schemas.microsoft.com/office/drawing/2014/main" xmlns="" id="{71404851-E503-441B-8A9C-F8A6DCA2429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" y="0"/>
          <a:ext cx="395522" cy="432048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0.0911</cdr:x>
      <cdr:y>0.36948</cdr:y>
    </cdr:to>
    <cdr:pic>
      <cdr:nvPicPr>
        <cdr:cNvPr id="2" name="Рисунок 1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C6383146-C92D-4196-B52C-CA6D29335F8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96814" cy="335905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0.10705</cdr:x>
      <cdr:y>0.43333</cdr:y>
    </cdr:to>
    <cdr:pic>
      <cdr:nvPicPr>
        <cdr:cNvPr id="2" name="Picture 5" descr="D:\UserFiles\Desktop\ПРОГНОЗ\ПРОГНОЗ до 2025\индекс.png">
          <a:extLst xmlns:a="http://schemas.openxmlformats.org/drawingml/2006/main">
            <a:ext uri="{FF2B5EF4-FFF2-40B4-BE49-F238E27FC236}">
              <a16:creationId xmlns:a16="http://schemas.microsoft.com/office/drawing/2014/main" xmlns="" id="{3B72934F-9812-4E8D-ACDF-81856FFDCC5B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0"/>
          <a:ext cx="539552" cy="351000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0.09543</cdr:y>
    </cdr:from>
    <cdr:to>
      <cdr:x>0.10397</cdr:x>
      <cdr:y>0.34032</cdr:y>
    </cdr:to>
    <cdr:pic>
      <cdr:nvPicPr>
        <cdr:cNvPr id="2" name="Picture 9" descr="D:\UserFiles\Desktop\ПРОГНОЗ\ПРОГНОЗ до 2025\отгрузка3.png">
          <a:extLst xmlns:a="http://schemas.openxmlformats.org/drawingml/2006/main">
            <a:ext uri="{FF2B5EF4-FFF2-40B4-BE49-F238E27FC236}">
              <a16:creationId xmlns:a16="http://schemas.microsoft.com/office/drawing/2014/main" xmlns="" id="{EA289A10-251F-4946-BF9E-16BD7BB8AB5A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126254"/>
          <a:ext cx="460375" cy="323989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E7620-C59A-4031-BBF8-25240F866ADD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C3DF1-F105-48E2-8F63-7B3D7E2232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C3DF1-F105-48E2-8F63-7B3D7E22326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C3DF1-F105-48E2-8F63-7B3D7E22326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C3DF1-F105-48E2-8F63-7B3D7E22326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C3DF1-F105-48E2-8F63-7B3D7E22326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C3DF1-F105-48E2-8F63-7B3D7E22326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C3DF1-F105-48E2-8F63-7B3D7E223260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845D7-B414-467C-A0AC-C5340162F5A1}" type="datetimeFigureOut">
              <a:rPr lang="ru-RU" smtClean="0"/>
              <a:pPr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1A9D4-0266-41FB-80E8-4BCC262DB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in09@govirk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1484784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latin typeface="Georgia" pitchFamily="18" charset="0"/>
              </a:rPr>
              <a:t>Бюджет </a:t>
            </a:r>
            <a:br>
              <a:rPr lang="ru-RU" altLang="ru-RU" sz="32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altLang="ru-RU" sz="3200" b="1" dirty="0" smtClean="0">
                <a:solidFill>
                  <a:srgbClr val="002060"/>
                </a:solidFill>
                <a:latin typeface="Georgia" pitchFamily="18" charset="0"/>
              </a:rPr>
              <a:t>муниципального образования – </a:t>
            </a:r>
            <a:br>
              <a:rPr lang="ru-RU" altLang="ru-RU" sz="32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altLang="ru-RU" sz="3200" b="1" dirty="0" smtClean="0">
                <a:solidFill>
                  <a:srgbClr val="002060"/>
                </a:solidFill>
                <a:latin typeface="Georgia" pitchFamily="18" charset="0"/>
              </a:rPr>
              <a:t>«город Тулун»</a:t>
            </a:r>
            <a:r>
              <a:rPr lang="ru-RU" altLang="ru-RU" sz="3200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br>
              <a:rPr lang="ru-RU" altLang="ru-RU" sz="32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altLang="ru-RU" sz="3200" b="1" dirty="0" smtClean="0">
                <a:solidFill>
                  <a:srgbClr val="002060"/>
                </a:solidFill>
                <a:latin typeface="Georgia" pitchFamily="18" charset="0"/>
              </a:rPr>
              <a:t>на </a:t>
            </a:r>
            <a:r>
              <a:rPr lang="ru-RU" alt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2025</a:t>
            </a:r>
            <a:r>
              <a:rPr lang="ru-RU" altLang="ru-RU" sz="3200" b="1" dirty="0" smtClean="0">
                <a:solidFill>
                  <a:srgbClr val="002060"/>
                </a:solidFill>
                <a:latin typeface="Georgia" pitchFamily="18" charset="0"/>
              </a:rPr>
              <a:t> год и на плановый период </a:t>
            </a:r>
            <a:br>
              <a:rPr lang="ru-RU" altLang="ru-RU" sz="32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alt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2026 </a:t>
            </a:r>
            <a:r>
              <a:rPr lang="ru-RU" altLang="ru-RU" sz="3200" b="1" dirty="0" smtClean="0">
                <a:solidFill>
                  <a:srgbClr val="002060"/>
                </a:solidFill>
                <a:latin typeface="Georgia" pitchFamily="18" charset="0"/>
              </a:rPr>
              <a:t>и </a:t>
            </a:r>
            <a:r>
              <a:rPr lang="ru-RU" alt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2027</a:t>
            </a:r>
            <a:r>
              <a:rPr lang="ru-RU" altLang="ru-RU" sz="3200" b="1" dirty="0" smtClean="0">
                <a:solidFill>
                  <a:srgbClr val="002060"/>
                </a:solidFill>
                <a:latin typeface="Georgia" pitchFamily="18" charset="0"/>
              </a:rPr>
              <a:t> годов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971600" y="4725144"/>
            <a:ext cx="7162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chemeClr val="tx2"/>
                </a:solidFill>
                <a:latin typeface="Georgia" pitchFamily="18" charset="0"/>
              </a:rPr>
              <a:t>(утвержден решением Думы городского округа от </a:t>
            </a:r>
            <a:r>
              <a:rPr lang="ru-RU" altLang="ru-RU" b="1" dirty="0" smtClean="0">
                <a:solidFill>
                  <a:schemeClr val="tx2"/>
                </a:solidFill>
                <a:latin typeface="Georgia" pitchFamily="18" charset="0"/>
              </a:rPr>
              <a:t>23.12.2024 </a:t>
            </a:r>
            <a:r>
              <a:rPr lang="ru-RU" altLang="ru-RU" b="1" dirty="0">
                <a:solidFill>
                  <a:schemeClr val="tx2"/>
                </a:solidFill>
                <a:latin typeface="Georgia" pitchFamily="18" charset="0"/>
              </a:rPr>
              <a:t>года № </a:t>
            </a:r>
            <a:r>
              <a:rPr lang="ru-RU" altLang="ru-RU" b="1" dirty="0" smtClean="0">
                <a:solidFill>
                  <a:schemeClr val="tx2"/>
                </a:solidFill>
                <a:latin typeface="Georgia" pitchFamily="18" charset="0"/>
              </a:rPr>
              <a:t>15-ДГО</a:t>
            </a:r>
            <a:r>
              <a:rPr lang="ru-RU" altLang="ru-RU" b="1" dirty="0">
                <a:solidFill>
                  <a:schemeClr val="tx2"/>
                </a:solidFill>
                <a:latin typeface="Georgia" pitchFamily="18" charset="0"/>
              </a:rPr>
              <a:t>)</a:t>
            </a:r>
            <a:endParaRPr lang="ru-RU" alt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приоритеты при формировании расходов местного бюджета: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 rot="18651849">
            <a:off x="4873230" y="1309077"/>
            <a:ext cx="574569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504" y="1052736"/>
            <a:ext cx="4176464" cy="1368152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выплата заработной платы работникам бюджетных учреждений, финансируемых из местного бюджета, с начислениями на неё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835696" y="2492896"/>
            <a:ext cx="3384376" cy="1080120"/>
          </a:xfrm>
          <a:prstGeom prst="round2DiagRect">
            <a:avLst/>
          </a:prstGeom>
          <a:solidFill>
            <a:srgbClr val="FFE5F9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меры социальной поддержки участников СВО и членов их семей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788024" y="5517232"/>
            <a:ext cx="3384376" cy="1340768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выполнение бюджетных обязательств по текущему содержанию муниципальных учреждений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3635896" y="4869160"/>
            <a:ext cx="3384376" cy="576064"/>
          </a:xfrm>
          <a:prstGeom prst="round2DiagRect">
            <a:avLst/>
          </a:prstGeom>
          <a:solidFill>
            <a:srgbClr val="CCCCFF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комфортных условий для жизни граждан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 rot="18651849">
            <a:off x="5953350" y="2533210"/>
            <a:ext cx="574569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E5F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18651849">
            <a:off x="7033471" y="3613331"/>
            <a:ext cx="574569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CFFCC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право стрелка 15"/>
          <p:cNvSpPr/>
          <p:nvPr/>
        </p:nvSpPr>
        <p:spPr>
          <a:xfrm rot="18651849">
            <a:off x="8124185" y="4765459"/>
            <a:ext cx="574569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CCC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Picture 2" descr="https://seyminfo.ru/wp-content/uploads/2022/11/emblema-Bannikova-optim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052736"/>
            <a:ext cx="2478414" cy="193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869160"/>
            <a:ext cx="321658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339752" y="3645024"/>
            <a:ext cx="3744416" cy="1152128"/>
          </a:xfrm>
          <a:prstGeom prst="round2DiagRect">
            <a:avLst/>
          </a:prstGeom>
          <a:solidFill>
            <a:srgbClr val="CCFFC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средств местного бюджета с целью реализации полномочий с участием межбюджетных трансфертов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Распределение бюджетных ассигнований по разделам и подразделам классификации расходов бюджета:</a:t>
            </a:r>
            <a:endParaRPr lang="ru-RU" altLang="ru-RU" sz="1050" b="1" dirty="0" smtClean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3528" y="1412776"/>
          <a:ext cx="8568953" cy="441923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00143"/>
                <a:gridCol w="670613"/>
                <a:gridCol w="745127"/>
                <a:gridCol w="968664"/>
                <a:gridCol w="819639"/>
                <a:gridCol w="819639"/>
                <a:gridCol w="745128"/>
              </a:tblGrid>
              <a:tr h="780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КФСР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ожидаемая оценка </a:t>
                      </a:r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</a:tr>
              <a:tr h="2997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/>
                        </a:rPr>
                        <a:t>199 206,1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/>
                        </a:rPr>
                        <a:t>241 162,5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284 761,6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244 082,3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244 004,2</a:t>
                      </a:r>
                    </a:p>
                  </a:txBody>
                  <a:tcPr marL="9525" marR="9525" marT="9525" marB="0"/>
                </a:tc>
              </a:tr>
              <a:tr h="40983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0102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3 572,8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4 595,3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4 674,9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4 674,9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4 674,9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61623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0103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7 975,5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9 839,8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9 945,6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9 471,9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9 471,9</a:t>
                      </a:r>
                    </a:p>
                  </a:txBody>
                  <a:tcPr marL="9525" marR="9525" marT="9525" marB="0"/>
                </a:tc>
              </a:tr>
              <a:tr h="54840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0104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142 082,6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162 086,1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162 175,9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156 314,9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156 314,9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7321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0105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77,4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3,2</a:t>
                      </a:r>
                    </a:p>
                  </a:txBody>
                  <a:tcPr marL="9525" marR="9525" marT="9525" marB="0"/>
                </a:tc>
              </a:tr>
              <a:tr h="54840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0106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5 902,8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7 346,6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7 453,5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6 851,6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6 851,6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</a:tr>
              <a:tr h="27321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0107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9 019,3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</a:tr>
              <a:tr h="25327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0111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700,0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700,0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41652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0113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39 664,7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48 267,2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99 808,3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65 991,6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65 987,7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84368" y="112474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Распределение бюджетных ассигнований по разделам и подразделам классификации расходов бюджета:</a:t>
            </a:r>
            <a:endParaRPr lang="ru-RU" altLang="ru-RU" sz="1050" b="1" dirty="0" smtClean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84368" y="112474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23528" y="1412776"/>
          <a:ext cx="8568953" cy="53032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00143"/>
                <a:gridCol w="670613"/>
                <a:gridCol w="745127"/>
                <a:gridCol w="968664"/>
                <a:gridCol w="819639"/>
                <a:gridCol w="819639"/>
                <a:gridCol w="745128"/>
              </a:tblGrid>
              <a:tr h="780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КФСР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ожидаемая оценка </a:t>
                      </a:r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</a:tr>
              <a:tr h="2997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0200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16,5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Другие вопросы в области национальной обороны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0209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16,5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1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 </a:t>
                      </a:r>
                      <a:r>
                        <a:rPr lang="ru-RU" sz="11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 </a:t>
                      </a:r>
                      <a:r>
                        <a:rPr lang="ru-RU" sz="11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/>
                </a:tc>
              </a:tr>
              <a:tr h="2997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/>
                        </a:rPr>
                        <a:t>0300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/>
                        </a:rPr>
                        <a:t>8 599,1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/>
                        </a:rPr>
                        <a:t>11 397,4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14 904,4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10 621,1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11 221,1</a:t>
                      </a:r>
                    </a:p>
                  </a:txBody>
                  <a:tcPr marL="9525" marR="9525" marT="9525" marB="0"/>
                </a:tc>
              </a:tr>
              <a:tr h="4098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0310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8 452,7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11 182,4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14 622,4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10 339,1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10 939,1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85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0314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146,4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215,0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282,0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282,0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282,0</a:t>
                      </a:r>
                    </a:p>
                  </a:txBody>
                  <a:tcPr marL="9525" marR="9525" marT="9525" marB="0"/>
                </a:tc>
              </a:tr>
              <a:tr h="27355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0400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281 864,4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183 652,0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150 320,8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107 610,9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/>
                        </a:rPr>
                        <a:t>131 382,7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732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Общеэкономические вопросы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0401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161,8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186,7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</a:tr>
              <a:tr h="257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Водное хозяйство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0406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Транспорт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0408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29 365,7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2 409,2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3 556,2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4 300,0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4 300,0</a:t>
                      </a:r>
                    </a:p>
                  </a:txBody>
                  <a:tcPr marL="9525" marR="9525" marT="9525" marB="0"/>
                </a:tc>
              </a:tr>
              <a:tr h="253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0409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250 371,9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179 237,6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140 267,2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102 388,6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126 036,2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655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0412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1 845,0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1 818,5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6 497,4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922,3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1 046,5</a:t>
                      </a:r>
                    </a:p>
                  </a:txBody>
                  <a:tcPr marL="9525" marR="9525" marT="9525" marB="0"/>
                </a:tc>
              </a:tr>
              <a:tr h="26559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0500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182 936,3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104 385,8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54 513,2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61 506,7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59 906,7</a:t>
                      </a:r>
                    </a:p>
                  </a:txBody>
                  <a:tcPr marL="9525" marR="9525" marT="9525" marB="0"/>
                </a:tc>
              </a:tr>
              <a:tr h="2655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Жилищное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0501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1 810,9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4 020,8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2 786,8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8 295,0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8 295,0</a:t>
                      </a:r>
                    </a:p>
                  </a:txBody>
                  <a:tcPr marL="9525" marR="9525" marT="9525" marB="0"/>
                </a:tc>
              </a:tr>
              <a:tr h="2655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0502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7 776,5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21 648,5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15 934,9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6 300,0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6 400,0</a:t>
                      </a:r>
                    </a:p>
                  </a:txBody>
                  <a:tcPr marL="9525" marR="9525" marT="9525" marB="0"/>
                </a:tc>
              </a:tr>
              <a:tr h="2655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Благоустройство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0503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172 989,4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78 716,5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35 791,5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46 911,7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45 211,7</a:t>
                      </a:r>
                    </a:p>
                  </a:txBody>
                  <a:tcPr marL="9525" marR="9525" marT="9525" marB="0"/>
                </a:tc>
              </a:tr>
              <a:tr h="2655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0505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359,5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Распределение бюджетных ассигнований по разделам и подразделам классификации расходов бюджета:</a:t>
            </a:r>
            <a:endParaRPr lang="ru-RU" altLang="ru-RU" sz="1050" b="1" dirty="0" smtClean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84368" y="112474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23528" y="1412776"/>
          <a:ext cx="8568953" cy="460851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00143"/>
                <a:gridCol w="670613"/>
                <a:gridCol w="745127"/>
                <a:gridCol w="968664"/>
                <a:gridCol w="819639"/>
                <a:gridCol w="819639"/>
                <a:gridCol w="745128"/>
              </a:tblGrid>
              <a:tr h="780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КФСР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ожидаемая оценка </a:t>
                      </a:r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</a:tr>
              <a:tr h="2997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0600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4 287,9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24 993,0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8 281,0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5 710,0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4 046,7</a:t>
                      </a:r>
                    </a:p>
                  </a:txBody>
                  <a:tcPr marL="9525" marR="9525" marT="9525" marB="0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0605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4 287,9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24 993,0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8 281,0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5 710,0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4 046,7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3824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>
                          <a:latin typeface="Times New Roman"/>
                        </a:rPr>
                        <a:t>ОБРАЗОВАНИЕ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0700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1 238 834,7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1 548 142,1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1 390 259,8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/>
                        </a:rPr>
                        <a:t>1 194 587,0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1 177 057,9</a:t>
                      </a:r>
                    </a:p>
                  </a:txBody>
                  <a:tcPr marL="9525" marR="9525" marT="9525" marB="0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Дошкольное образование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0701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451 766,4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639 087,4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581 849,9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435 000,0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430 092,8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732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Общее образование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0702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636 674,4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740 007,1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630 785,1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586 367,9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576 028,7</a:t>
                      </a:r>
                    </a:p>
                  </a:txBody>
                  <a:tcPr marL="9525" marR="9525" marT="9525" marB="0"/>
                </a:tc>
              </a:tr>
              <a:tr h="280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0703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123 690,5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137 452,8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150 261,3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143 860,4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141 853,2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</a:tr>
              <a:tr h="2732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0705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316,8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235,8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111,5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111,5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111,5</a:t>
                      </a:r>
                    </a:p>
                  </a:txBody>
                  <a:tcPr marL="9525" marR="9525" marT="9525" marB="0"/>
                </a:tc>
              </a:tr>
              <a:tr h="253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Молодежная политика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0707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727,5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746,0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746,0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890,0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890,0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66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0709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25 659,1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30 613,0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26 506,0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28 357,2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28 081,7</a:t>
                      </a:r>
                    </a:p>
                  </a:txBody>
                  <a:tcPr marL="9525" marR="9525" marT="9525" marB="0"/>
                </a:tc>
              </a:tr>
              <a:tr h="18144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>
                          <a:latin typeface="Times New Roman"/>
                        </a:rPr>
                        <a:t>КУЛЬТУРА, КИНЕМАТОГРАФИЯ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0800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91 987,6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187 340,5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83 365,2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79 641,1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78 626,5</a:t>
                      </a:r>
                    </a:p>
                  </a:txBody>
                  <a:tcPr marL="9525" marR="9525" marT="9525" marB="0"/>
                </a:tc>
              </a:tr>
              <a:tr h="250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Культура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0801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91 987,6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187 227,8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83 365,2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79 641,1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78 626,5</a:t>
                      </a:r>
                    </a:p>
                  </a:txBody>
                  <a:tcPr marL="9525" marR="9525" marT="9525" marB="0"/>
                </a:tc>
              </a:tr>
              <a:tr h="303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0804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 </a:t>
                      </a:r>
                      <a:r>
                        <a:rPr lang="ru-RU" sz="11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112,7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1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 </a:t>
                      </a:r>
                      <a:r>
                        <a:rPr lang="ru-RU" sz="11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latin typeface="Times New Roman"/>
                        </a:rPr>
                        <a:t>0,0</a:t>
                      </a:r>
                      <a:r>
                        <a:rPr lang="ru-RU" sz="11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/>
                </a:tc>
              </a:tr>
              <a:tr h="2725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latin typeface="Times New Roman"/>
                        </a:rPr>
                        <a:t>ЗДРАВООХРАНЕНИЕ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965,0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1 325,0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/>
                        </a:rPr>
                        <a:t>1 330,0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1 330,0</a:t>
                      </a:r>
                    </a:p>
                  </a:txBody>
                  <a:tcPr marL="9525" marR="9525" marT="9525" marB="0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0909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latin typeface="Times New Roman"/>
                        </a:rPr>
                        <a:t>0,0</a:t>
                      </a:r>
                      <a:r>
                        <a:rPr lang="ru-RU" sz="11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965,0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1 325,0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1 330,0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1 330,0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Распределение бюджетных ассигнований по разделам и подразделам классификации расходов бюджета:</a:t>
            </a:r>
            <a:endParaRPr lang="ru-RU" altLang="ru-RU" sz="1050" b="1" dirty="0" smtClean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84368" y="112474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23528" y="1412776"/>
          <a:ext cx="8568953" cy="495402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00143"/>
                <a:gridCol w="670613"/>
                <a:gridCol w="745127"/>
                <a:gridCol w="968664"/>
                <a:gridCol w="819639"/>
                <a:gridCol w="819639"/>
                <a:gridCol w="745128"/>
              </a:tblGrid>
              <a:tr h="780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КФСР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ожидаемая оценка </a:t>
                      </a:r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FFCCFF"/>
                    </a:solidFill>
                  </a:tcPr>
                </a:tc>
              </a:tr>
              <a:tr h="2997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30 409,3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29 970,9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24 828,5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22 043,2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22 043,2</a:t>
                      </a:r>
                    </a:p>
                  </a:txBody>
                  <a:tcPr marL="9525" marR="9525" marT="9525" marB="0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1001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5 303,8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5 626,8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3 496,0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3 496,0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3 496,0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38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1003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4 575,8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1 100,0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785,3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1004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16 891,0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19 634,1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16 992,2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15 619,2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15 619,2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732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1006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3 638,7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3 610,0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3 555,0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2 928,0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2 928,0</a:t>
                      </a:r>
                    </a:p>
                  </a:txBody>
                  <a:tcPr marL="9525" marR="9525" marT="9525" marB="0"/>
                </a:tc>
              </a:tr>
              <a:tr h="28062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1100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222 296,9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118 546,8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60 204,1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/>
                        </a:rPr>
                        <a:t>54 650,9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52 594,8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</a:tr>
              <a:tr h="2732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Физическая 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1101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3 986,9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4 162,6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1 940,0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2 750,0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2 750,0</a:t>
                      </a:r>
                    </a:p>
                  </a:txBody>
                  <a:tcPr marL="9525" marR="9525" marT="9525" marB="0"/>
                </a:tc>
              </a:tr>
              <a:tr h="253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Массовый спорт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1102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217 579,5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113 613,2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57 854,1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51 450,9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49 394,8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266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730,5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771,0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450,0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450,0</a:t>
                      </a:r>
                    </a:p>
                  </a:txBody>
                  <a:tcPr marL="9525" marR="9525" marT="9525" marB="0"/>
                </a:tc>
              </a:tr>
              <a:tr h="18144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1200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5 146,8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5 543,7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5 629,1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/>
                        </a:rPr>
                        <a:t>4 899,9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4 670,9</a:t>
                      </a:r>
                    </a:p>
                  </a:txBody>
                  <a:tcPr marL="9525" marR="9525" marT="9525" marB="0"/>
                </a:tc>
              </a:tr>
              <a:tr h="250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1202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4 989,3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5 285,0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5 443,5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4 706,3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4 469,6</a:t>
                      </a:r>
                    </a:p>
                  </a:txBody>
                  <a:tcPr marL="9525" marR="9525" marT="9525" marB="0"/>
                </a:tc>
              </a:tr>
              <a:tr h="303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latin typeface="Times New Roman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1204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157,5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258,7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185,6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193,6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201,3</a:t>
                      </a:r>
                    </a:p>
                  </a:txBody>
                  <a:tcPr marL="9525" marR="9525" marT="9525" marB="0"/>
                </a:tc>
              </a:tr>
              <a:tr h="2725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latin typeface="Times New Roman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latin typeface="Times New Roman"/>
                        </a:rPr>
                        <a:t>1300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16,2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latin typeface="Times New Roman"/>
                        </a:rPr>
                        <a:t>5,3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latin typeface="Times New Roman"/>
                        </a:rPr>
                        <a:t>Обслуживание государственного (муниципального) внутреннего долга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16,2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latin typeface="Times New Roman"/>
                        </a:rPr>
                        <a:t>5,3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ВСЕГО: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/>
                        </a:rPr>
                        <a:t>2 265 585,6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/>
                        </a:rPr>
                        <a:t>2 456 115,9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2 078 403,1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/>
                        </a:rPr>
                        <a:t>1 786 688,4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/>
                        </a:rPr>
                        <a:t>1 786 884,7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на реализацию муниципальных программ: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84368" y="112474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3529" y="1412778"/>
          <a:ext cx="8568951" cy="491499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08424"/>
                <a:gridCol w="1088121"/>
                <a:gridCol w="962568"/>
                <a:gridCol w="914440"/>
                <a:gridCol w="897699"/>
                <a:gridCol w="897699"/>
              </a:tblGrid>
              <a:tr h="648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факт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года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ожидаемая оценка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года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2027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</a:tr>
              <a:tr h="61140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"Совершенствование механизмов экономического развития муниципального образования - "город Тулун"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35 565,6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39 533,7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48 826,1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47 531,1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47 123,2</a:t>
                      </a:r>
                    </a:p>
                  </a:txBody>
                  <a:tcPr marL="68580" marR="68580" marT="0" marB="0"/>
                </a:tc>
              </a:tr>
              <a:tr h="24590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"Труд"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1 175,2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1 169,8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1 187,0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1 187,0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1 187,0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24590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"Образование"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1 231 349,2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1 541 948,2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1 384 992,8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1 189 005,9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1 171 490,5</a:t>
                      </a:r>
                    </a:p>
                  </a:txBody>
                  <a:tcPr marL="68580" marR="68580" marT="0" marB="0"/>
                </a:tc>
              </a:tr>
              <a:tr h="23577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"Культура"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94 095,1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189 486,6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85 511,3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81 787,2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80 772,6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27864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"Молодежь"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4 583,3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5 658,2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5 155,5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5 256,9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5 243,2</a:t>
                      </a:r>
                    </a:p>
                  </a:txBody>
                  <a:tcPr marL="68580" marR="68580" marT="0" marB="0"/>
                </a:tc>
              </a:tr>
              <a:tr h="39204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"Доступное жилье"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4 626,9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6 570,9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3 613,2</a:t>
                      </a:r>
                    </a:p>
                  </a:txBody>
                  <a:tcPr marL="68580" marR="68580" marT="0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9 121,4</a:t>
                      </a:r>
                    </a:p>
                  </a:txBody>
                  <a:tcPr marL="68580" marR="68580" marT="0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9 121,4</a:t>
                      </a:r>
                    </a:p>
                  </a:txBody>
                  <a:tcPr marL="68580" marR="68580" marT="0" marB="0">
                    <a:solidFill>
                      <a:srgbClr val="CCECFF">
                        <a:alpha val="20000"/>
                      </a:srgbClr>
                    </a:solidFill>
                  </a:tcPr>
                </a:tc>
              </a:tr>
              <a:tr h="41107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"Физическая культура и спорт"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222 593,6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118 546,8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60 204,1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54 650,9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52 594,8</a:t>
                      </a:r>
                    </a:p>
                  </a:txBody>
                  <a:tcPr marL="68580" marR="68580" marT="0" marB="0"/>
                </a:tc>
              </a:tr>
              <a:tr h="41107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"Охрана здоровья населения"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1 900,0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1 265,0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1 325,0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1 542,7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1 542,7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41107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"Обеспечение комплексных мер безопасности"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9 595,6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4 356,1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7 031,0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3 219,5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3 219,5</a:t>
                      </a:r>
                    </a:p>
                  </a:txBody>
                  <a:tcPr marL="68580" marR="68580" marT="0" marB="0"/>
                </a:tc>
              </a:tr>
              <a:tr h="61140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"Поддержка отдельных категорий граждан и социально ориентированных некоммерческих организаций"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28 849,3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21 793,9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20 506,1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17 720,8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17 720,8</a:t>
                      </a:r>
                    </a:p>
                  </a:txBody>
                  <a:tcPr marL="68580" marR="68580" marT="0" marB="0"/>
                </a:tc>
              </a:tr>
              <a:tr h="41107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"Транспортное обслуживание населения"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30 735,8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10 197,7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11 514,8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7 000,0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7 000,0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на реализацию муниципальных программ: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84368" y="112474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0" y="1412775"/>
          <a:ext cx="8640960" cy="39341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456384"/>
                <a:gridCol w="1152128"/>
                <a:gridCol w="936104"/>
                <a:gridCol w="1008112"/>
                <a:gridCol w="1080120"/>
                <a:gridCol w="1008112"/>
              </a:tblGrid>
              <a:tr h="7769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факт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года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ожидаемая оценка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года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2027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b">
                    <a:solidFill>
                      <a:srgbClr val="FFCCFF"/>
                    </a:solidFill>
                  </a:tcPr>
                </a:tc>
              </a:tr>
              <a:tr h="47631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"Жилищно - коммунальное хозяйство"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2 103,8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24 441,6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18 534,9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8 800,0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7 200,0</a:t>
                      </a:r>
                    </a:p>
                  </a:txBody>
                  <a:tcPr marL="68580" marR="68580" marT="0" marB="0"/>
                </a:tc>
              </a:tr>
              <a:tr h="47631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"Охрана окружающей среды"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8 966,1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30 465,0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15 834,7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8 710,0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7 646,7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47631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"Городские дороги"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254 082,3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184 221,6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144 233,4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111 188,6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134 836,2</a:t>
                      </a:r>
                    </a:p>
                  </a:txBody>
                  <a:tcPr marL="68580" marR="68580" marT="0" marB="0"/>
                </a:tc>
              </a:tr>
              <a:tr h="47631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"Градостроительство"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1 389,7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1 399,3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2 946,4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570,0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600,0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47631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«Формирование современной городской среды»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156 621,1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58 493,7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14 013,0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29 911,7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29 911,7</a:t>
                      </a:r>
                    </a:p>
                  </a:txBody>
                  <a:tcPr marL="68580" marR="68580" marT="0" marB="0"/>
                </a:tc>
              </a:tr>
              <a:tr h="47631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города Тулуна "Управление имуществом и земельными ресурсами"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3 356,8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4 243,3</a:t>
                      </a:r>
                    </a:p>
                  </a:txBody>
                  <a:tcPr marL="9525" marR="9525" marT="9525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13 946,3</a:t>
                      </a:r>
                    </a:p>
                  </a:txBody>
                  <a:tcPr marL="68580" marR="68580" marT="0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1 902,0</a:t>
                      </a:r>
                    </a:p>
                  </a:txBody>
                  <a:tcPr marL="68580" marR="68580" marT="0" marB="0">
                    <a:solidFill>
                      <a:srgbClr val="CCE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1 992,0</a:t>
                      </a:r>
                    </a:p>
                  </a:txBody>
                  <a:tcPr marL="68580" marR="68580" marT="0" marB="0">
                    <a:solidFill>
                      <a:srgbClr val="CCECFF">
                        <a:alpha val="20000"/>
                      </a:srgbClr>
                    </a:solidFill>
                  </a:tcPr>
                </a:tc>
              </a:tr>
              <a:tr h="29929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 по муниципальным программам</a:t>
                      </a:r>
                    </a:p>
                  </a:txBody>
                  <a:tcPr marL="9525" marR="9525" marT="9525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2 091 589,4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2 243 791,4</a:t>
                      </a:r>
                    </a:p>
                  </a:txBody>
                  <a:tcPr marL="9525" marR="9525" marT="9525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1 839 375,6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1 579 105,7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579 202,3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Основные показатели прогноза социально-экономического развития города Тулуна на 2025-2027 годы</a:t>
            </a:r>
            <a:endParaRPr lang="ru-RU" alt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700808"/>
            <a:ext cx="417646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000" algn="just"/>
            <a:r>
              <a:rPr lang="ru-RU" sz="1100" dirty="0">
                <a:latin typeface="Arial" pitchFamily="34" charset="0"/>
                <a:cs typeface="Arial" pitchFamily="34" charset="0"/>
              </a:rPr>
              <a:t>Прогноз социально-экономического развития представляет собой документ, содержащий систему обоснованных представлений о направлениях и результатах социально-экономического развития на прогнозируемый период.</a:t>
            </a:r>
          </a:p>
          <a:p>
            <a:pPr indent="180000" algn="just"/>
            <a:r>
              <a:rPr lang="ru-RU" sz="1100" dirty="0">
                <a:latin typeface="Arial" pitchFamily="34" charset="0"/>
                <a:cs typeface="Arial" pitchFamily="34" charset="0"/>
              </a:rPr>
              <a:t>Прогноз социально-экономического развития города Тулуна формируется ежегодно сроком на 3 года.</a:t>
            </a:r>
          </a:p>
          <a:p>
            <a:pPr indent="180000" algn="just"/>
            <a:r>
              <a:rPr lang="ru-RU" sz="1100" dirty="0">
                <a:latin typeface="Arial" pitchFamily="34" charset="0"/>
                <a:cs typeface="Arial" pitchFamily="34" charset="0"/>
              </a:rPr>
              <a:t>Прогноз социально-экономического развития города  разрабатывается в двух вариантах – базовом и консервативном. Базовый вариант прогноза на 2025 - 2027 годы описывает наиболее вероятный сценарий развития экономики с учетом ожидаемых внешних условий и принимаемых мер экономической политики, обеспечивающих восстановление занятости и доходов населения, рост экономики и долгосрочные структурные изменения в экономике. Консервативный вариант основан на предпосылке о более затяжном восстановлении экономики и структурном замедлении темпов ее роста в среднесрочной перспективе из-за последствий распространения новой коронавирусной инфекции и введении санкционных ограничений.</a:t>
            </a:r>
          </a:p>
          <a:p>
            <a:pPr indent="180000" algn="just"/>
            <a:r>
              <a:rPr lang="ru-RU" sz="1100" dirty="0">
                <a:latin typeface="Arial" pitchFamily="34" charset="0"/>
                <a:cs typeface="Arial" pitchFamily="34" charset="0"/>
              </a:rPr>
              <a:t>В данном разделе представлены отдельные показатели базового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варианта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прогноза социально-экономического развития города Тулуна на среднесрочный период. С полной версией прогноза можно ознакомиться в материалах к проекту бюджета города.</a:t>
            </a:r>
          </a:p>
        </p:txBody>
      </p:sp>
      <p:graphicFrame>
        <p:nvGraphicFramePr>
          <p:cNvPr id="11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46722497"/>
              </p:ext>
            </p:extLst>
          </p:nvPr>
        </p:nvGraphicFramePr>
        <p:xfrm>
          <a:off x="107504" y="1124744"/>
          <a:ext cx="4355976" cy="100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221315"/>
              </p:ext>
            </p:extLst>
          </p:nvPr>
        </p:nvGraphicFramePr>
        <p:xfrm>
          <a:off x="107504" y="2060848"/>
          <a:ext cx="4355976" cy="1646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44175915"/>
              </p:ext>
            </p:extLst>
          </p:nvPr>
        </p:nvGraphicFramePr>
        <p:xfrm>
          <a:off x="107504" y="3356992"/>
          <a:ext cx="4355976" cy="90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759636"/>
              </p:ext>
            </p:extLst>
          </p:nvPr>
        </p:nvGraphicFramePr>
        <p:xfrm>
          <a:off x="107504" y="4293096"/>
          <a:ext cx="4355976" cy="873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8963763"/>
              </p:ext>
            </p:extLst>
          </p:nvPr>
        </p:nvGraphicFramePr>
        <p:xfrm>
          <a:off x="107504" y="5013176"/>
          <a:ext cx="4427984" cy="132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33224531"/>
              </p:ext>
            </p:extLst>
          </p:nvPr>
        </p:nvGraphicFramePr>
        <p:xfrm>
          <a:off x="323528" y="6309320"/>
          <a:ext cx="4104456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91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48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48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48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6064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</a:p>
                  </a:txBody>
                  <a:tcPr marL="121920" marR="12192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 (оценка)</a:t>
                      </a:r>
                    </a:p>
                  </a:txBody>
                  <a:tcPr marL="121920" marR="12192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2025 (прогноз)</a:t>
                      </a:r>
                    </a:p>
                  </a:txBody>
                  <a:tcPr marL="121920" marR="12192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2026 (прогноз)</a:t>
                      </a:r>
                    </a:p>
                  </a:txBody>
                  <a:tcPr marL="121920" marR="12192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2027 (прогноз)</a:t>
                      </a:r>
                    </a:p>
                  </a:txBody>
                  <a:tcPr marL="121920" marR="12192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90872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«Совершенствование механизмов экономического развития»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1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22117628"/>
              </p:ext>
            </p:extLst>
          </p:nvPr>
        </p:nvGraphicFramePr>
        <p:xfrm>
          <a:off x="251520" y="1772816"/>
          <a:ext cx="8496000" cy="468582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2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19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Количество субъектов малого и среднего предпринимательства в расчете на 10000 человек населения, </a:t>
                      </a:r>
                      <a:r>
                        <a:rPr lang="ru-RU" sz="1000" dirty="0" err="1">
                          <a:latin typeface="Calibri" pitchFamily="34" charset="0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305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310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310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310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54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Количество инвестиционных проектов, включенных в реестр, </a:t>
                      </a:r>
                      <a:r>
                        <a:rPr lang="ru-RU" sz="1000" dirty="0" err="1">
                          <a:latin typeface="Calibri" pitchFamily="34" charset="0"/>
                          <a:ea typeface="Times New Roman"/>
                          <a:cs typeface="Calibri"/>
                        </a:rPr>
                        <a:t>ед</a:t>
                      </a: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Количество информационных материалов в печатных СМИ о деятельности органов местного самоуправления</a:t>
                      </a: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dirty="0" err="1">
                          <a:latin typeface="Calibri" pitchFamily="34" charset="0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480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490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500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Отношение объема просроченной кредиторской задолженности местного бюджета к расходам бюджета,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805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Доля муниципальных бюджетных и автономных учреждений, обслуживаемых муниципальным бюджетным учреждением "Централизованная бухгалтерия города Тулуна</a:t>
                      </a:r>
                      <a:r>
                        <a:rPr lang="en-US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”</a:t>
                      </a: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6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Количество информационных материалов по теме «Защита прав потребителей», размещенных на официальном сайте администрации муниципального образования – «город Тулун» , </a:t>
                      </a:r>
                      <a:r>
                        <a:rPr lang="ru-RU" sz="1000" dirty="0" err="1">
                          <a:latin typeface="Calibri" pitchFamily="34" charset="0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Calibri" pitchFamily="34" charset="0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6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Выполнение муниципального задания, ед.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Times New Roman"/>
                          <a:cs typeface="Calibri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980728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«Труд»</a:t>
            </a:r>
          </a:p>
        </p:txBody>
      </p:sp>
      <p:graphicFrame>
        <p:nvGraphicFramePr>
          <p:cNvPr id="10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0281512"/>
              </p:ext>
            </p:extLst>
          </p:nvPr>
        </p:nvGraphicFramePr>
        <p:xfrm>
          <a:off x="395536" y="1484784"/>
          <a:ext cx="8496000" cy="335331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99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Численность пострадавших при несчастных случаях на производстве с утратой трудоспособности на один рабочий день и более и со смертельным исходом в расчете на 1000 работающих,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0,24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0,22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1,8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1,6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77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Количество рабочих мест, на которых проведена специальная оценка условий труда (по данным ФГИС), рабочих мест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5256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5456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5656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5856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6056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78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Удельный вес рабочих мест, на которых по результатам специальной оценки условий труда установлены вредные и (или) опасные условия труда,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6,0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3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Уровень общей безработицы в среднем за год,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0,69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0,68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0,67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0,66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78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Доля численности работников, охваченных действием коллективных договоров, в общей численности занятых в экономике,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54,8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54,9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55,1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55,2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6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Среднемесячная номинальная начисленная заработная плата, </a:t>
                      </a:r>
                      <a:r>
                        <a:rPr lang="ru-RU" sz="1000" dirty="0" err="1">
                          <a:latin typeface="Calibri" pitchFamily="34" charset="0"/>
                          <a:ea typeface="Calibri"/>
                          <a:cs typeface="Times New Roman"/>
                        </a:rPr>
                        <a:t>руб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58180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62400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62400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64900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65400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116632"/>
            <a:ext cx="8280920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Формирование бюджета муниципального образования -«город Тулун» на 2025 год и на плановый период 2026 и 2027 годов осуществлено в соответствии с требованиями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827584" y="1340768"/>
            <a:ext cx="3384376" cy="648072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Бюджетного кодекса Российской Федерации</a:t>
            </a:r>
            <a:endParaRPr lang="ru-RU" dirty="0"/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5004048" y="1268760"/>
            <a:ext cx="864096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547664" y="2132856"/>
            <a:ext cx="3384376" cy="864096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Положения о бюджетном процессе в муниципальном образовании – «город Тулун»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771800" y="3140968"/>
            <a:ext cx="3384376" cy="1656184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Основных направлений бюджетной и налоговой политики муниципального образования – «город Тулун» на 2025 год и плановый период 2026 и 2027 годов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139952" y="4941168"/>
            <a:ext cx="3384376" cy="1656184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Основных параметров прогноза социально-экономического развития муниципального образования – «город Тулун» на 2025-2027 годы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6372200" y="2492896"/>
            <a:ext cx="864096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7668344" y="4221088"/>
            <a:ext cx="864096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980728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«Образование»</a:t>
            </a:r>
          </a:p>
        </p:txBody>
      </p:sp>
      <p:graphicFrame>
        <p:nvGraphicFramePr>
          <p:cNvPr id="10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64244167"/>
              </p:ext>
            </p:extLst>
          </p:nvPr>
        </p:nvGraphicFramePr>
        <p:xfrm>
          <a:off x="323528" y="1556792"/>
          <a:ext cx="8568009" cy="446053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69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97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97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97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97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97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76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71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 в возрасте до 3 лет, охваченных услугами муниципальных дошкольных образовательных учреждений</a:t>
                      </a:r>
                      <a:r>
                        <a:rPr lang="ru-RU" sz="1000" dirty="0"/>
                        <a:t>, %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Удельный вес численности детей в возрасте от 7 до 18 лет, охваченных образованием, в общей численности детей в возрасте от 7 до 18 лет, %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99,8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99,8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99,8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26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Доля выпускников государственных (муниципальных) общеобразовательных организаций, получивших аттестат о среднем общем образовании, %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72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Доля детей в возрасте 5-18 лет, получающих услуги по дополнительному образованию в организациях различной организационно-правовой формы и формы собственности, в общей численности детей данной возрастной группы, %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76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Доля детей в возрасте от 5 до 18 лет, исключающих сертификаты дополнительного образования, %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18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обучающихся и воспитанников образовательных учреждений, принимающих участие в конкурсных, олимпиадных, спортивных и иных мероприятиях для детей и молодежи, в общей численности обучающихся и воспитанников, %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71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Доля детей, охваченных различными формами отдыха в каникулярное время,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Уровень удовлетворенности населения качеством образования,</a:t>
                      </a:r>
                      <a:r>
                        <a:rPr lang="ru-RU" sz="1000" baseline="0" dirty="0"/>
                        <a:t> %</a:t>
                      </a:r>
                      <a:endParaRPr lang="ru-RU" sz="1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 pitchFamily="34" charset="0"/>
                          <a:ea typeface="Calibri"/>
                          <a:cs typeface="Times New Roman"/>
                        </a:rPr>
                        <a:t>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27584" y="980728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«Культура»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84612824"/>
              </p:ext>
            </p:extLst>
          </p:nvPr>
        </p:nvGraphicFramePr>
        <p:xfrm>
          <a:off x="347531" y="1412776"/>
          <a:ext cx="8496000" cy="525884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65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книговыдач, экземпляр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370000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370000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370000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370000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370000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экспонатов музейного фонда,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9059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9059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9059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9059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9060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8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экскурсий,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170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8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выставок,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63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Доля объектов культурного наследия (памятников истории и культуры)</a:t>
                      </a:r>
                      <a:r>
                        <a:rPr lang="ru-RU" sz="1000" baseline="0" dirty="0">
                          <a:latin typeface="+mn-lt"/>
                          <a:ea typeface="Calibri"/>
                          <a:cs typeface="Times New Roman"/>
                        </a:rPr>
                        <a:t> народов Российской Федерации, находящихся в удовлетворительном состоянии, в общем количестве объектов культурного наследия ( памятников истории и культуры) народов Российской Федерации, расположенных  на территории горда Тулуна, %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68,5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68,5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68,5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68,5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68,5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2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участников клубных формирований, человек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513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2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Общее количество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культурно-досуговых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мероприятий,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282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2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Число участников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культурно-досуговых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мероприятий,</a:t>
                      </a:r>
                      <a:r>
                        <a:rPr lang="ru-RU" sz="1000" baseline="0" dirty="0">
                          <a:latin typeface="+mn-lt"/>
                          <a:ea typeface="Calibri"/>
                          <a:cs typeface="Times New Roman"/>
                        </a:rPr>
                        <a:t> человек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12000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13000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14000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14000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14000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3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Удовлетворенность населения качеством предоставления муниципальных услуг в сфере культуры,</a:t>
                      </a:r>
                      <a:r>
                        <a:rPr lang="ru-RU" sz="1000" baseline="0" dirty="0">
                          <a:latin typeface="+mn-lt"/>
                          <a:ea typeface="Calibri"/>
                          <a:cs typeface="Times New Roman"/>
                        </a:rPr>
                        <a:t> %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86,0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87,0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87,0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87,0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2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объектов культуры города Тулуна,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81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Охват детей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предпрофессиональным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дополнительным образованием в области искусства от общего числа обучающихся 1-9 классов общеобразовательных учреждений,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12,0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9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единиц архивного фонда,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17727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17727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17727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17727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17727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27584" y="980728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«Молодежь»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43211322"/>
              </p:ext>
            </p:extLst>
          </p:nvPr>
        </p:nvGraphicFramePr>
        <p:xfrm>
          <a:off x="323528" y="1484784"/>
          <a:ext cx="8496000" cy="487043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46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Количество мероприятий по работе с молодёжью,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Calibri"/>
                          <a:cs typeface="Times New Roman"/>
                        </a:rPr>
                        <a:t>Количество молодёжи, принимающей участие в молодежных мероприятиях, чел 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5900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4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Calibri"/>
                          <a:cs typeface="Times New Roman"/>
                        </a:rPr>
                        <a:t>Численность молодежи, участвующей в деятельности детских и молодежных общественных объединений, чел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1870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1910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1960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1960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1960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Calibri"/>
                          <a:cs typeface="Times New Roman"/>
                        </a:rPr>
                        <a:t>Количество молодежи, вовлеченной в добровольческую деятельность, чел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1700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2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Calibri"/>
                          <a:cs typeface="Times New Roman"/>
                        </a:rPr>
                        <a:t>Доля молодежи, участвующей в мероприятиях по патриотическому воспитанию,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27,5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29,0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4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Calibri"/>
                          <a:cs typeface="Times New Roman"/>
                        </a:rPr>
                        <a:t>Количество молодежи, принявшей участие в мероприятиях по профессиональному самоопределению, чел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4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/>
                        </a:rPr>
                        <a:t>Количество мероприятий, направленных на формирование позитивного отношения к институту семьи, </a:t>
                      </a:r>
                      <a:r>
                        <a:rPr lang="ru-RU" sz="1100" dirty="0" err="1">
                          <a:latin typeface="+mn-lt"/>
                          <a:ea typeface="Calibri"/>
                          <a:cs typeface="Times New Roman"/>
                        </a:rPr>
                        <a:t>шт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4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/>
                        </a:rPr>
                        <a:t>Доля молодежи в возрасте</a:t>
                      </a:r>
                      <a:r>
                        <a:rPr lang="ru-RU" sz="1100" baseline="0" dirty="0">
                          <a:latin typeface="+mn-lt"/>
                          <a:ea typeface="Calibri"/>
                          <a:cs typeface="Times New Roman"/>
                        </a:rPr>
                        <a:t> от 14 до 30 лет с впервые установленным диагнозом «наркомания», «токсикомания» от общего числа молодежи возрасте от 14 до 30 лет, %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4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/>
                        </a:rPr>
                        <a:t>Миграционный отток молодежи в общей численности молодежи,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4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/>
                        </a:rPr>
                        <a:t>Удельный</a:t>
                      </a:r>
                      <a:r>
                        <a:rPr lang="ru-RU" sz="1100" baseline="0" dirty="0">
                          <a:latin typeface="+mn-lt"/>
                          <a:ea typeface="Calibri"/>
                          <a:cs typeface="Times New Roman"/>
                        </a:rPr>
                        <a:t> вес безработной молодежи в общем числе молодежи, %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908720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«Доступное жилье»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19796121"/>
              </p:ext>
            </p:extLst>
          </p:nvPr>
        </p:nvGraphicFramePr>
        <p:xfrm>
          <a:off x="251520" y="1412776"/>
          <a:ext cx="8592010" cy="495308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51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20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9128">
                <a:tc>
                  <a:txBody>
                    <a:bodyPr/>
                    <a:lstStyle/>
                    <a:p>
                      <a:pPr marL="11176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Количество семей, улучшивших жилищные условия в результате реализации мероприятий программы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ru-RU" sz="1000" dirty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03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Площадь расселенного непригодного для проживания жилищного фонда, кв.м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1563,3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1627,7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1625,2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04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снесенных аварийных МКД,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11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Доля аварийного жилищного фонда в общем объеме жилищного фонда,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6,9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Обследование жилых помещений пострадавших от негативных последствий чрезвычайной ситуации (грунтовые воды)специализированными организациями,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663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Расходные обязательства в сфере строительства в связи с чрезвычайной ситуацией, сложившейся в результате паводка, вызванного сильными дождями, прошедшими в июне–июле 2019 года на территории Иркутской области,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793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Разработка проектно-сметной документации на снос ветхого и аварийного жилья по ул. Островского, д.23, д.25,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09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Выполнение работ по разработке проектов организации работ по сносу объектов капитального строительства (адрес объектов: г.Тулун, ул.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Шмелькова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д.2;</a:t>
                      </a:r>
                      <a:r>
                        <a:rPr lang="ru-RU" sz="1000" baseline="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ул. Ломоносова, д.6) 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04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квартир, соответствующих установленным санитарными и техническим правилам и нормам,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568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Плата за жилые помещения и коммунальные услуги (в том числе оплата по исполнительным листам за коммунальные услуги муниципального жилищного фонда) 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32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Выполнение работ по пломбировке приборов учета горячего и холодного водоснабжения</a:t>
                      </a:r>
                      <a:r>
                        <a:rPr lang="ru-RU" sz="1000" baseline="0" dirty="0">
                          <a:latin typeface="+mn-lt"/>
                          <a:ea typeface="Calibri"/>
                          <a:cs typeface="Times New Roman"/>
                        </a:rPr>
                        <a:t> в жилых помещениях многоквартирных домов, расположенных по адресам: г.Тулун, пер. Попова д.20/1, д.20/2, </a:t>
                      </a:r>
                      <a:r>
                        <a:rPr lang="ru-RU" sz="1000" baseline="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773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Плата взносов на капитальный ремонт,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1052736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«Физическая культура и спорт»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77782084"/>
              </p:ext>
            </p:extLst>
          </p:nvPr>
        </p:nvGraphicFramePr>
        <p:xfrm>
          <a:off x="323528" y="1628800"/>
          <a:ext cx="8496000" cy="20761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0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664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физкультурно-оздоровительных и спортивных мероприятий,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шт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9972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У</a:t>
                      </a:r>
                      <a:r>
                        <a:rPr lang="ru-RU" sz="1000" dirty="0">
                          <a:latin typeface="+mn-lt"/>
                          <a:ea typeface="Arial"/>
                          <a:cs typeface="Times New Roman"/>
                        </a:rPr>
                        <a:t>дельный вес населения города Тулуна, систематически занимающегося физической культурой и спортом, %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296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Доля чемпионов и призёров от общего числа участников областных, региональных, зональных, общероссийских и международных соревнований,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49,5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51,5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664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спортивных сооружений города Тулуна,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шт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9972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Уровень обеспеченности населения спортивными сооружениями исходя из единовременной пропускной способности,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34,5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35,5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1052736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«Охрана здоровья населения»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70187390"/>
              </p:ext>
            </p:extLst>
          </p:nvPr>
        </p:nvGraphicFramePr>
        <p:xfrm>
          <a:off x="395536" y="1628800"/>
          <a:ext cx="8423991" cy="316835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02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42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42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42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42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42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0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 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Ожидаемая продолжительность жизни при рождении, лет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71,5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71,0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72,0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72,5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7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Заболеваемость населения на 100 тыс. населения, случаев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116002,5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115900,9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130000,3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120500,3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115500,3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34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Смертность от всех причин на 1000 населения, случаев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12,7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14,3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13,0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12,0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7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Смертность от болезней системы кровообращения на 100 000 населения, случаев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606,2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700,0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700,0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605,7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605,7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2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Младенческая смертность на 1000 родившихся живыми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, случаев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2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Обеспеченность детей и подростков, находящихся под диспансерным наблюдением у фтизиатра по IV, VI группе, среднесуточным набором продуктов питания,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Обеспеченность врачами на 10 000 населения, чел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23,0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25,4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27,8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27,8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27,8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2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Удовлетворенность населения качеством предоставления государственных медицинских услуг,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84,0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86,0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86,0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86,0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9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Доля граждан, ведущих здоровый образ жизни,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15008" y="1052736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«Обеспечение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комплексных мер безопасности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24709133"/>
              </p:ext>
            </p:extLst>
          </p:nvPr>
        </p:nvGraphicFramePr>
        <p:xfrm>
          <a:off x="251520" y="2060848"/>
          <a:ext cx="8640962" cy="160553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031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75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75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75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75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75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08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Количество зарегистрированных преступлений, совершенных на улицах и в общественных местах в расчете на 10 тыс. населения,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Количество чрезвычайных ситуаций, пожаров, происшествий на водных объектах,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Количество погибших и травмированных при чрезвычайных ситуациях, пожарах, происшествиях на водных объектах, чел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15008" y="1052736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«Поддержка отдельных категорий граждан и социально ориентированных некоммерческих организаций»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58096586"/>
              </p:ext>
            </p:extLst>
          </p:nvPr>
        </p:nvGraphicFramePr>
        <p:xfrm>
          <a:off x="251520" y="2420888"/>
          <a:ext cx="8423991" cy="373806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02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42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42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42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42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42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54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06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Количество граждан, получивших меры социальной поддержки от общего количества получателей мер социальной поддержки, средства на выплату которых предусмотрены на текущий финансовый год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1413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1413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1413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1413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1413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06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Количество организаций, внесенных в реестр социально ориентированных некоммерческих организаций – получателей поддержки, оказываемой администрацией городского округа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24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объектов, на которых обеспечивается доступность услуг для инвалидов и других МГН, от общей численности объектов,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90,5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93,0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93,0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93,0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3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Доля детей-сирот и детей, оставшихся без попечения родителей, в общей численности детского населения, 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2,5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3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Удельный вес детской безнадзорности на территории города Тулуна по отношению к количеству несовершеннолетних,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0,541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0,135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0,133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0,133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0,133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49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правонарушений, совершенных несовершеннолетних города Тулуна, случаев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1124744"/>
            <a:ext cx="874948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«Транспортное обслуживание населения»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14429779"/>
              </p:ext>
            </p:extLst>
          </p:nvPr>
        </p:nvGraphicFramePr>
        <p:xfrm>
          <a:off x="323528" y="1988840"/>
          <a:ext cx="8496000" cy="120491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Уровень безопасности, аварийности рисков и угроз безопасности транспорта,</a:t>
                      </a:r>
                      <a:r>
                        <a:rPr lang="ru-RU" sz="1000" baseline="0" dirty="0">
                          <a:latin typeface="+mn-lt"/>
                          <a:ea typeface="Calibri"/>
                          <a:cs typeface="Times New Roman"/>
                        </a:rPr>
                        <a:t> %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                                                                             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3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Доступность и качество транспортных услуг для всех слоев населения в соответствии  социальному стандарту,</a:t>
                      </a:r>
                      <a:r>
                        <a:rPr lang="ru-RU" sz="1000" baseline="0" dirty="0">
                          <a:latin typeface="+mn-lt"/>
                          <a:ea typeface="Calibri"/>
                          <a:cs typeface="Times New Roman"/>
                        </a:rPr>
                        <a:t> %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                                                                                      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Подзаголовок 2"/>
          <p:cNvSpPr txBox="1">
            <a:spLocks/>
          </p:cNvSpPr>
          <p:nvPr/>
        </p:nvSpPr>
        <p:spPr>
          <a:xfrm>
            <a:off x="395536" y="3284984"/>
            <a:ext cx="864096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«Жилищно-коммунальное хозяйство»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0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7372428"/>
              </p:ext>
            </p:extLst>
          </p:nvPr>
        </p:nvGraphicFramePr>
        <p:xfrm>
          <a:off x="323528" y="4221088"/>
          <a:ext cx="8496000" cy="13495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Уровень износа объектов коммунальной инфраструктуры, %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55,5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54,5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Доля населения, обеспеченного питьевой водой нормативного качества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, %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72,5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72,7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72,9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73,1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73,3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9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Экономия использования энергетических ресурсов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, %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79512" y="1124744"/>
            <a:ext cx="874948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«Охрана окружающей среды»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2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11601901"/>
              </p:ext>
            </p:extLst>
          </p:nvPr>
        </p:nvGraphicFramePr>
        <p:xfrm>
          <a:off x="251520" y="1700808"/>
          <a:ext cx="8496000" cy="99898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1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Доля созданной инфраструктуры по обращению с отходами, %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1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Площадь, защищаемая от вредного воздействия вод,</a:t>
                      </a:r>
                      <a:r>
                        <a:rPr lang="ru-RU" sz="1000" baseline="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га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Подзаголовок 2"/>
          <p:cNvSpPr txBox="1">
            <a:spLocks/>
          </p:cNvSpPr>
          <p:nvPr/>
        </p:nvSpPr>
        <p:spPr>
          <a:xfrm>
            <a:off x="251520" y="2780928"/>
            <a:ext cx="864096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«Городские дороги»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4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95894337"/>
              </p:ext>
            </p:extLst>
          </p:nvPr>
        </p:nvGraphicFramePr>
        <p:xfrm>
          <a:off x="251520" y="3284984"/>
          <a:ext cx="8496948" cy="20690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4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1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1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1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1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1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357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054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</a:rPr>
                        <a:t>Доля протяженности автомобильных дорог, не отвечающих нормативным требованиям к транспортно-эксплуатационным показателям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, %</a:t>
                      </a:r>
                      <a:endParaRPr lang="ru-RU" sz="10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94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Доля протяженности автомобильных дорог с твердым покрытием, в общей протяженности автомобильных дорог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, %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61,5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62,5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1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Доля автомобильных дорог, поддерживаемых в надлежащем техническом состоянии, %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9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Доля автомобильных дорог с искусственным освещением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, %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7544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города, млн. рублей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1196752"/>
            <a:ext cx="1728192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55776" y="1196752"/>
            <a:ext cx="1728192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16016" y="1196752"/>
            <a:ext cx="1728192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48264" y="1196752"/>
            <a:ext cx="1728192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4" y="1988840"/>
            <a:ext cx="1728192" cy="576064"/>
          </a:xfrm>
          <a:prstGeom prst="roundRect">
            <a:avLst/>
          </a:prstGeom>
          <a:solidFill>
            <a:srgbClr val="CCFF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7544" y="2780928"/>
            <a:ext cx="1728192" cy="576064"/>
          </a:xfrm>
          <a:prstGeom prst="roundRect">
            <a:avLst/>
          </a:prstGeom>
          <a:solidFill>
            <a:srgbClr val="CCFF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7544" y="3573016"/>
            <a:ext cx="1728192" cy="576064"/>
          </a:xfrm>
          <a:prstGeom prst="roundRect">
            <a:avLst/>
          </a:prstGeom>
          <a:solidFill>
            <a:srgbClr val="CCFF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2027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83768" y="1988840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2 038,9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16016" y="1988840"/>
            <a:ext cx="1728192" cy="576064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2  078,4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948264" y="1988840"/>
            <a:ext cx="1728192" cy="576064"/>
          </a:xfrm>
          <a:prstGeom prst="round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39,5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5976" y="1196752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-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88224" y="1196752"/>
            <a:ext cx="28803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baseline="-25000" dirty="0" smtClean="0"/>
              <a:t>=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83768" y="2780928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1 767,9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483768" y="3573016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1 784,5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6016" y="2780928"/>
            <a:ext cx="1728192" cy="576064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1 805,2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16016" y="3573016"/>
            <a:ext cx="1728192" cy="576064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1 823,9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948264" y="2780928"/>
            <a:ext cx="1728192" cy="576064"/>
          </a:xfrm>
          <a:prstGeom prst="round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37,3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948264" y="3573016"/>
            <a:ext cx="1728192" cy="576064"/>
          </a:xfrm>
          <a:prstGeom prst="round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39,4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581128"/>
            <a:ext cx="270750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8" descr="https://dtk-m.ru/wp-content/uploads/2021/04/news_big_new_monety15f514f6ae29e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39" y="4581128"/>
            <a:ext cx="2546203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79512" y="1124744"/>
            <a:ext cx="874948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«Градостроительство»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15466837"/>
              </p:ext>
            </p:extLst>
          </p:nvPr>
        </p:nvGraphicFramePr>
        <p:xfrm>
          <a:off x="323528" y="1700808"/>
          <a:ext cx="8496000" cy="165887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7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marR="71755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Актуальность разработанной градостроительной документации. Корректировка, </a:t>
                      </a:r>
                      <a:r>
                        <a:rPr lang="ru-RU" sz="1000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R="71755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Доля территорий, на которые разработаны документы по планировке территорий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, %</a:t>
                      </a:r>
                      <a:endParaRPr lang="ru-RU" sz="1000" dirty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75,0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83,3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91,6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95,8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100,0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R="71755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Доля объектов территории, включенных в адресный реестр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, %</a:t>
                      </a:r>
                      <a:endParaRPr lang="ru-RU" sz="1000" dirty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75,0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83,3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91,6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95,8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100,0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R="71755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ИСОГД. Информационная обеспеченность территории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, %</a:t>
                      </a:r>
                      <a:endParaRPr lang="ru-RU" sz="1000" dirty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66,6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83,2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90,0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100,0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Подзаголовок 2"/>
          <p:cNvSpPr txBox="1">
            <a:spLocks/>
          </p:cNvSpPr>
          <p:nvPr/>
        </p:nvSpPr>
        <p:spPr>
          <a:xfrm>
            <a:off x="251520" y="3356992"/>
            <a:ext cx="864096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«Формирование современной городской среды»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0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52773343"/>
              </p:ext>
            </p:extLst>
          </p:nvPr>
        </p:nvGraphicFramePr>
        <p:xfrm>
          <a:off x="323528" y="4221088"/>
          <a:ext cx="8496000" cy="16779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3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Площадь благоустроенных дворовых территорий города Тулуна, тыс.кв.м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6,7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Площадь благоустроенных общественных территорий города Тулуна, тыс.кв.м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10,3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5,1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проектов,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проведенных мероприятий,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Calibri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79512" y="980728"/>
            <a:ext cx="874948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«Управление имуществом и земельными ресурсами»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43648411"/>
              </p:ext>
            </p:extLst>
          </p:nvPr>
        </p:nvGraphicFramePr>
        <p:xfrm>
          <a:off x="107504" y="1772816"/>
          <a:ext cx="8856984" cy="48885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0506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1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51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51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19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198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16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50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Количество объектов недвижимого имущества, в отношении которых осуществлен государственный кадастровый учет,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902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latin typeface="+mn-lt"/>
                          <a:ea typeface="Times New Roman"/>
                          <a:cs typeface="Times New Roman"/>
                        </a:rPr>
                        <a:t>Количество объектов, в отношении которых осуществлена независимая оценка рыночной стоимости имущества, судебная оценочная экспертиза, оценка рыночной стоимости арендной платы</a:t>
                      </a: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34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latin typeface="+mn-lt"/>
                          <a:ea typeface="Times New Roman"/>
                          <a:cs typeface="Times New Roman"/>
                        </a:rPr>
                        <a:t>Количество объектов, в отношении которых осуществлена государственная регистрация права (прекращения права) муниципальной собственности</a:t>
                      </a: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1128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358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latin typeface="+mn-lt"/>
                          <a:ea typeface="Times New Roman"/>
                          <a:cs typeface="Times New Roman"/>
                        </a:rPr>
                        <a:t>Количество приватизированных объектов, включенных в прогнозный план (программу) приватизации</a:t>
                      </a: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449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latin typeface="+mn-lt"/>
                          <a:ea typeface="Times New Roman"/>
                          <a:cs typeface="Times New Roman"/>
                        </a:rPr>
                        <a:t>Количество приватизированных объектов в соответствии с жилищным законодательством</a:t>
                      </a: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97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latin typeface="+mn-lt"/>
                          <a:ea typeface="Times New Roman"/>
                          <a:cs typeface="Times New Roman"/>
                        </a:rPr>
                        <a:t>Количество объектов, в отношении которых осуществлена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процедура передачи (разграничения) между публичными собственниками</a:t>
                      </a: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latin typeface="+mn-lt"/>
                          <a:ea typeface="Times New Roman"/>
                          <a:cs typeface="Times New Roman"/>
                        </a:rPr>
                        <a:t>Количество объектов недвижимого имущества, предоставленного по результатам торгов на право з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аключения договоров аренды, договоров безвозмездного пользования, договоров доверительного управления имуществом, иных договоров, предусматривающих переход прав владения и (или) пользования в отношении муниципального имущества, не закрепленного на праве хозяйственного ведения или оперативного управления</a:t>
                      </a: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объектов недвижимого имущества, предоставленного без проведения торгов на право заключения договоров аренды, договоров безвозмездного пользования, договоров доверительного управления имуществом, иных договоров, предусматривающих переход прав владения и (или) пользования в отношении муниципального имущества, не закрепленного на праве хозяйственного ведения или оперативного управления</a:t>
                      </a: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985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latin typeface="+mn-lt"/>
                          <a:ea typeface="Times New Roman"/>
                          <a:cs typeface="Times New Roman"/>
                        </a:rPr>
                        <a:t>Количество земельных участков, предоставленных по результатам торгов,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 в соответствии с земельным законодательством</a:t>
                      </a: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583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latin typeface="+mn-lt"/>
                          <a:ea typeface="Times New Roman"/>
                          <a:cs typeface="Times New Roman"/>
                        </a:rPr>
                        <a:t>Количество земельных участков, предоставленных </a:t>
                      </a: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бесплатно в собственность граждан, в том числе граждан, имеющих трех и более детей</a:t>
                      </a: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271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Целевые показатели (индикаторы) муниципальных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980728"/>
            <a:ext cx="874948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«Управление имуществом и земельными ресурсами»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18"/>
          <p:cNvGraphicFramePr>
            <a:graphicFrameLocks/>
          </p:cNvGraphicFramePr>
          <p:nvPr/>
        </p:nvGraphicFramePr>
        <p:xfrm>
          <a:off x="323528" y="1988841"/>
          <a:ext cx="8447995" cy="472459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13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6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68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68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68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68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971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solidFill>
                      <a:srgbClr val="FFE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60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Times New Roman"/>
                          <a:cs typeface="Times New Roman"/>
                        </a:rPr>
                        <a:t>Процент выполнения плана по доходам от использования и реализации муниципального имущества, земельных участков, %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098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детских игровых площадок, в отношении которых осуществлено выполнение работ по ремонту элементов благоустройства и игрового оборудования</a:t>
                      </a: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137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latin typeface="+mn-lt"/>
                          <a:ea typeface="Times New Roman"/>
                          <a:cs typeface="Times New Roman"/>
                        </a:rPr>
                        <a:t>Количество объектов муниципальной собственности, в отношении которых проведен капитальный и (или) текущий ремонт, выполнена реконструкция, переустройство, перепланировка</a:t>
                      </a:r>
                      <a:r>
                        <a:rPr lang="ru-RU" sz="1000" spc="5" dirty="0">
                          <a:latin typeface="+mn-lt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000" spc="5" dirty="0" err="1">
                          <a:latin typeface="+mn-lt"/>
                          <a:ea typeface="Times New Roman"/>
                          <a:cs typeface="Calibri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15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Доля граждан, обеспеченных земельными участками, выделяемых льготным категориям граждан, в общем количестве граждан, состоящих в очереди на получение земельных участков,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4,01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6,0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290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обследованных зданий на предмет их технического состояния,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проектно-сметной документации на объекты капитального строительства,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868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объектов, в отношении которых осуществлена независимая оценка рыночной стоимости изымаемой недвижимости, а также земельных участков, предусмотренных на обмен, попадающих под строительство дамб,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54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заключенных соглашений об изъятии недвижимости для муниципальных нужд,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665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+mn-lt"/>
                          <a:ea typeface="Calibri"/>
                          <a:cs typeface="Times New Roman"/>
                        </a:rPr>
                        <a:t>Коли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чество реализованных инициативных проектов,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665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муниципальных унитарных предприятий, в отношении которых проведен финансовый</a:t>
                      </a:r>
                      <a:r>
                        <a:rPr lang="ru-RU" sz="1000" baseline="0" dirty="0">
                          <a:latin typeface="+mn-lt"/>
                          <a:ea typeface="Calibri"/>
                          <a:cs typeface="Times New Roman"/>
                        </a:rPr>
                        <a:t> аудит, </a:t>
                      </a:r>
                      <a:r>
                        <a:rPr lang="ru-RU" sz="1000" baseline="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665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Количество объектов,</a:t>
                      </a:r>
                      <a:r>
                        <a:rPr lang="ru-RU" sz="1000" baseline="0" dirty="0">
                          <a:latin typeface="+mn-lt"/>
                          <a:ea typeface="Calibri"/>
                          <a:cs typeface="Times New Roman"/>
                        </a:rPr>
                        <a:t> в отношении которых осуществлены расходы на оплату нотариального тарифа за совершение нотариальных действий в отношении выморочного имущества, </a:t>
                      </a:r>
                      <a:r>
                        <a:rPr lang="ru-RU" sz="1000" baseline="0" dirty="0" err="1">
                          <a:latin typeface="+mn-lt"/>
                          <a:ea typeface="Calibri"/>
                          <a:cs typeface="Times New Roman"/>
                        </a:rPr>
                        <a:t>ед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5397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1196752"/>
            <a:ext cx="1728192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4" y="1196752"/>
            <a:ext cx="2016224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по МП, млн.руб.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92080" y="1196752"/>
            <a:ext cx="2736304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Доля в общей сумме расходов бюджета, %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4" y="1988840"/>
            <a:ext cx="1728192" cy="576064"/>
          </a:xfrm>
          <a:prstGeom prst="roundRect">
            <a:avLst/>
          </a:prstGeom>
          <a:solidFill>
            <a:srgbClr val="CCFF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7544" y="2780928"/>
            <a:ext cx="1728192" cy="576064"/>
          </a:xfrm>
          <a:prstGeom prst="roundRect">
            <a:avLst/>
          </a:prstGeom>
          <a:solidFill>
            <a:srgbClr val="CCFF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7544" y="3573016"/>
            <a:ext cx="1728192" cy="576064"/>
          </a:xfrm>
          <a:prstGeom prst="roundRect">
            <a:avLst/>
          </a:prstGeom>
          <a:solidFill>
            <a:srgbClr val="CCFF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2027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59832" y="1988840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1 839,4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68144" y="1988840"/>
            <a:ext cx="1728192" cy="576064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88,5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59832" y="2780928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1 579,1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59832" y="3573016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1 579,2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868144" y="2780928"/>
            <a:ext cx="1728192" cy="576064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87,5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868144" y="3573016"/>
            <a:ext cx="1728192" cy="576064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86,6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4" y="116632"/>
            <a:ext cx="828092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Объем расходов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реализацию 17 муниципальных программ</a:t>
            </a:r>
          </a:p>
        </p:txBody>
      </p:sp>
      <p:sp>
        <p:nvSpPr>
          <p:cNvPr id="19" name="Нашивка 18"/>
          <p:cNvSpPr/>
          <p:nvPr/>
        </p:nvSpPr>
        <p:spPr>
          <a:xfrm>
            <a:off x="5004048" y="2204864"/>
            <a:ext cx="648072" cy="216024"/>
          </a:xfrm>
          <a:prstGeom prst="chevr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5004048" y="2996952"/>
            <a:ext cx="648072" cy="216024"/>
          </a:xfrm>
          <a:prstGeom prst="chevr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>
            <a:off x="5004048" y="3789040"/>
            <a:ext cx="648072" cy="216024"/>
          </a:xfrm>
          <a:prstGeom prst="chevr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8" name="Picture 2" descr="https://i.siteapi.org/6p6jF3J3QZoQ2E6iHH2sqxoqMig=/0x0:900x600/35020bd805b2aeb.ru.s.siteapi.org/img/9uwh3i6es68kc0wcgckko4wwo0wc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797152"/>
            <a:ext cx="2700300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в социальной сфере в 2025г. 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611560" y="692696"/>
          <a:ext cx="792088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социальной направленности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924944"/>
            <a:ext cx="17240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" name="AutoShape 10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620688"/>
            <a:ext cx="1584176" cy="1440160"/>
          </a:xfrm>
          <a:prstGeom prst="rect">
            <a:avLst/>
          </a:prstGeom>
          <a:noFill/>
        </p:spPr>
      </p:pic>
      <p:pic>
        <p:nvPicPr>
          <p:cNvPr id="1040" name="Picture 16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789040"/>
            <a:ext cx="1514777" cy="1512168"/>
          </a:xfrm>
          <a:prstGeom prst="rect">
            <a:avLst/>
          </a:prstGeom>
          <a:noFill/>
        </p:spPr>
      </p:pic>
      <p:pic>
        <p:nvPicPr>
          <p:cNvPr id="1042" name="Picture 18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620688"/>
            <a:ext cx="1583525" cy="1368152"/>
          </a:xfrm>
          <a:prstGeom prst="rect">
            <a:avLst/>
          </a:prstGeom>
          <a:noFill/>
        </p:spPr>
      </p:pic>
      <p:pic>
        <p:nvPicPr>
          <p:cNvPr id="1044" name="Picture 20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7" y="620688"/>
            <a:ext cx="1728192" cy="1368152"/>
          </a:xfrm>
          <a:prstGeom prst="rect">
            <a:avLst/>
          </a:prstGeom>
          <a:noFill/>
        </p:spPr>
      </p:pic>
      <p:pic>
        <p:nvPicPr>
          <p:cNvPr id="19" name="Picture 14" descr="https://www.uainfo.com/photos/small/1055137-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4077072"/>
            <a:ext cx="1800200" cy="1152128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467544" y="1988840"/>
            <a:ext cx="2520280" cy="792088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«Образование»</a:t>
            </a:r>
            <a:endParaRPr lang="ru-RU" sz="1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75856" y="1988840"/>
            <a:ext cx="2520280" cy="792088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«Культура»</a:t>
            </a:r>
            <a:endParaRPr lang="ru-RU" sz="1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56176" y="1988840"/>
            <a:ext cx="2520280" cy="792088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«Физкультура и спорт»</a:t>
            </a:r>
            <a:endParaRPr lang="ru-RU" sz="1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51520" y="5301208"/>
            <a:ext cx="2520280" cy="792088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«Молодежь»</a:t>
            </a:r>
            <a:endParaRPr lang="ru-RU" sz="14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43808" y="4365104"/>
            <a:ext cx="3384376" cy="1080120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«Поддержка отдельных категорий граждан и социально ориентированных некоммерческих организаций»</a:t>
            </a:r>
            <a:endParaRPr lang="ru-RU" sz="14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300192" y="5229200"/>
            <a:ext cx="2520280" cy="908720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«Охрана здоровья населения»</a:t>
            </a:r>
            <a:endParaRPr lang="ru-RU" sz="1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в сфере образования 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220072" y="1052736"/>
            <a:ext cx="3384376" cy="1008112"/>
          </a:xfrm>
          <a:prstGeom prst="round2DiagRect">
            <a:avLst/>
          </a:prstGeom>
          <a:solidFill>
            <a:srgbClr val="FFE7F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Строительство детского сада на 240 мест г.Тулун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220072" y="2708920"/>
            <a:ext cx="3384376" cy="1296144"/>
          </a:xfrm>
          <a:prstGeom prst="round2DiagRect">
            <a:avLst/>
          </a:prstGeom>
          <a:solidFill>
            <a:srgbClr val="CCCCFF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Разработка ПСД </a:t>
            </a:r>
          </a:p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на капитальный ремонт МБОУ «Детский сад «Антошка»</a:t>
            </a:r>
          </a:p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220072" y="4725144"/>
            <a:ext cx="3384376" cy="1224136"/>
          </a:xfrm>
          <a:prstGeom prst="round2DiagRect">
            <a:avLst/>
          </a:prstGeom>
          <a:solidFill>
            <a:srgbClr val="CCFFC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Разработка ПСД </a:t>
            </a:r>
          </a:p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на капитальный ремонт МБОУ «СОШ №1» </a:t>
            </a:r>
          </a:p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(контракт 2024г.)</a:t>
            </a:r>
          </a:p>
        </p:txBody>
      </p:sp>
      <p:sp>
        <p:nvSpPr>
          <p:cNvPr id="11" name="Овал 10"/>
          <p:cNvSpPr/>
          <p:nvPr/>
        </p:nvSpPr>
        <p:spPr>
          <a:xfrm>
            <a:off x="2987824" y="980728"/>
            <a:ext cx="1944216" cy="1224136"/>
          </a:xfrm>
          <a:prstGeom prst="ellipse">
            <a:avLst/>
          </a:prstGeom>
          <a:solidFill>
            <a:srgbClr val="C2F4FE"/>
          </a:solidFill>
          <a:ln>
            <a:solidFill>
              <a:srgbClr val="FFE5F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106,2 млн.руб.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987824" y="2780928"/>
            <a:ext cx="1944216" cy="1160512"/>
          </a:xfrm>
          <a:prstGeom prst="ellipse">
            <a:avLst/>
          </a:prstGeom>
          <a:solidFill>
            <a:srgbClr val="C2F4FE"/>
          </a:solidFill>
          <a:ln>
            <a:solidFill>
              <a:srgbClr val="FFE5F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3,0 млн.руб.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987824" y="4725144"/>
            <a:ext cx="1944216" cy="1224136"/>
          </a:xfrm>
          <a:prstGeom prst="ellipse">
            <a:avLst/>
          </a:prstGeom>
          <a:solidFill>
            <a:srgbClr val="C2F4FE"/>
          </a:solidFill>
          <a:ln>
            <a:solidFill>
              <a:srgbClr val="FFE5F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2,3 млн.руб.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https://sch1384.mskobr.ru/files/2019_2020/znachki/hello_html_m54a78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2562495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828092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Бесплатное питание обучающихся в образовательных организациях,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20,4 млн.руб.</a:t>
            </a:r>
          </a:p>
        </p:txBody>
      </p:sp>
      <p:sp>
        <p:nvSpPr>
          <p:cNvPr id="7" name="Овал 6"/>
          <p:cNvSpPr/>
          <p:nvPr/>
        </p:nvSpPr>
        <p:spPr>
          <a:xfrm>
            <a:off x="755576" y="980728"/>
            <a:ext cx="1584176" cy="720080"/>
          </a:xfrm>
          <a:prstGeom prst="ellipse">
            <a:avLst/>
          </a:prstGeom>
          <a:solidFill>
            <a:srgbClr val="FFE5F9"/>
          </a:solidFill>
          <a:ln>
            <a:solidFill>
              <a:srgbClr val="C2F4FE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14,7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987824" y="4509120"/>
            <a:ext cx="5688632" cy="504056"/>
          </a:xfrm>
          <a:prstGeom prst="round2DiagRect">
            <a:avLst/>
          </a:prstGeom>
          <a:solidFill>
            <a:srgbClr val="CCCCFF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обучающихся, получающих начальное общее образование 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местного бюджета)</a:t>
            </a:r>
            <a:endParaRPr lang="ru-RU" sz="1600" b="1" i="1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2483768" y="1268760"/>
            <a:ext cx="432048" cy="144016"/>
          </a:xfrm>
          <a:prstGeom prst="rightArrow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987824" y="1124744"/>
            <a:ext cx="5688632" cy="504056"/>
          </a:xfrm>
          <a:prstGeom prst="round2DiagRect">
            <a:avLst/>
          </a:prstGeom>
          <a:solidFill>
            <a:srgbClr val="CCFF99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отдельных категорий обучающихся</a:t>
            </a:r>
            <a:endParaRPr lang="ru-RU" sz="1600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987824" y="1916832"/>
            <a:ext cx="5688632" cy="504056"/>
          </a:xfrm>
          <a:prstGeom prst="round2DiagRect">
            <a:avLst/>
          </a:prstGeom>
          <a:solidFill>
            <a:srgbClr val="C2F4FE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обучающихся с ограниченными возможностями здоровья</a:t>
            </a:r>
            <a:endParaRPr lang="ru-RU" sz="1600" dirty="0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987824" y="5445224"/>
            <a:ext cx="5688632" cy="504056"/>
          </a:xfrm>
          <a:prstGeom prst="round2DiagRect">
            <a:avLst/>
          </a:prstGeom>
          <a:solidFill>
            <a:srgbClr val="FFE5F9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бесплатным питьевым молоком обучающихся 1-4 классов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местного бюджета)</a:t>
            </a:r>
            <a:endParaRPr lang="ru-RU" sz="1600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987824" y="2708920"/>
            <a:ext cx="5688632" cy="504056"/>
          </a:xfrm>
          <a:prstGeom prst="round2DiagRect">
            <a:avLst/>
          </a:prstGeom>
          <a:solidFill>
            <a:srgbClr val="FF99FF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детей-инвалидов</a:t>
            </a:r>
            <a:endParaRPr lang="ru-RU" sz="1600" dirty="0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987824" y="3501008"/>
            <a:ext cx="5688632" cy="504056"/>
          </a:xfrm>
          <a:prstGeom prst="round2DiagRect">
            <a:avLst/>
          </a:prstGeom>
          <a:solidFill>
            <a:srgbClr val="66FFFF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обучающихся, пребывающих на полном государственном обеспечении </a:t>
            </a:r>
            <a:endParaRPr lang="ru-RU" sz="1600" dirty="0"/>
          </a:p>
        </p:txBody>
      </p:sp>
      <p:sp>
        <p:nvSpPr>
          <p:cNvPr id="16" name="Овал 15"/>
          <p:cNvSpPr/>
          <p:nvPr/>
        </p:nvSpPr>
        <p:spPr>
          <a:xfrm>
            <a:off x="755576" y="1844824"/>
            <a:ext cx="1584176" cy="720080"/>
          </a:xfrm>
          <a:prstGeom prst="ellipse">
            <a:avLst/>
          </a:prstGeom>
          <a:solidFill>
            <a:srgbClr val="FFE5F9"/>
          </a:solidFill>
          <a:ln>
            <a:solidFill>
              <a:srgbClr val="C2F4FE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3,5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2483768" y="2060848"/>
            <a:ext cx="432048" cy="152400"/>
          </a:xfrm>
          <a:prstGeom prst="rightArrow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83568" y="2636912"/>
            <a:ext cx="1584176" cy="720080"/>
          </a:xfrm>
          <a:prstGeom prst="ellipse">
            <a:avLst/>
          </a:prstGeom>
          <a:solidFill>
            <a:srgbClr val="FFE5F9"/>
          </a:solidFill>
          <a:ln>
            <a:solidFill>
              <a:srgbClr val="C2F4FE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2411760" y="2924944"/>
            <a:ext cx="432048" cy="152400"/>
          </a:xfrm>
          <a:prstGeom prst="rightArrow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83568" y="5373216"/>
            <a:ext cx="1584176" cy="720080"/>
          </a:xfrm>
          <a:prstGeom prst="ellipse">
            <a:avLst/>
          </a:prstGeom>
          <a:solidFill>
            <a:srgbClr val="FFE5F9"/>
          </a:solidFill>
          <a:ln>
            <a:solidFill>
              <a:srgbClr val="C2F4FE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0,3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83568" y="4509120"/>
            <a:ext cx="1584176" cy="720080"/>
          </a:xfrm>
          <a:prstGeom prst="ellipse">
            <a:avLst/>
          </a:prstGeom>
          <a:solidFill>
            <a:srgbClr val="FFE5F9"/>
          </a:solidFill>
          <a:ln>
            <a:solidFill>
              <a:srgbClr val="C2F4FE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0,3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83568" y="3501008"/>
            <a:ext cx="1584176" cy="720080"/>
          </a:xfrm>
          <a:prstGeom prst="ellipse">
            <a:avLst/>
          </a:prstGeom>
          <a:solidFill>
            <a:srgbClr val="FFE5F9"/>
          </a:solidFill>
          <a:ln>
            <a:solidFill>
              <a:srgbClr val="C2F4FE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0,1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2411760" y="3717032"/>
            <a:ext cx="432048" cy="152400"/>
          </a:xfrm>
          <a:prstGeom prst="rightArrow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2411760" y="4725144"/>
            <a:ext cx="432048" cy="152400"/>
          </a:xfrm>
          <a:prstGeom prst="rightArrow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2411760" y="5661248"/>
            <a:ext cx="432048" cy="152400"/>
          </a:xfrm>
          <a:prstGeom prst="rightArrow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на мероприятия в сфере :</a:t>
            </a:r>
          </a:p>
        </p:txBody>
      </p:sp>
      <p:sp>
        <p:nvSpPr>
          <p:cNvPr id="7" name="Овал 6"/>
          <p:cNvSpPr/>
          <p:nvPr/>
        </p:nvSpPr>
        <p:spPr>
          <a:xfrm>
            <a:off x="6156176" y="764704"/>
            <a:ext cx="2448272" cy="93610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419872" y="764704"/>
            <a:ext cx="2304256" cy="93610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Культуры 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39552" y="692696"/>
            <a:ext cx="2520280" cy="93610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Физкультуры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27584" y="2276872"/>
            <a:ext cx="1944216" cy="1224136"/>
          </a:xfrm>
          <a:prstGeom prst="ellipse">
            <a:avLst/>
          </a:prstGeom>
          <a:solidFill>
            <a:srgbClr val="FFE5F9"/>
          </a:solidFill>
          <a:ln>
            <a:solidFill>
              <a:srgbClr val="FFE5F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2,3 млн.руб.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1623864" y="1912640"/>
            <a:ext cx="432048" cy="152400"/>
          </a:xfrm>
          <a:prstGeom prst="rightArrow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7168480" y="1912640"/>
            <a:ext cx="432048" cy="152400"/>
          </a:xfrm>
          <a:prstGeom prst="rightArrow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360168" y="1912640"/>
            <a:ext cx="432048" cy="152400"/>
          </a:xfrm>
          <a:prstGeom prst="rightArrow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635896" y="2276872"/>
            <a:ext cx="1944216" cy="1224136"/>
          </a:xfrm>
          <a:prstGeom prst="ellipse">
            <a:avLst/>
          </a:prstGeom>
          <a:solidFill>
            <a:srgbClr val="FFE5F9"/>
          </a:solidFill>
          <a:ln>
            <a:solidFill>
              <a:srgbClr val="FFE5F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1,5 млн.руб.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516216" y="2276872"/>
            <a:ext cx="1944216" cy="1224136"/>
          </a:xfrm>
          <a:prstGeom prst="ellipse">
            <a:avLst/>
          </a:prstGeom>
          <a:solidFill>
            <a:srgbClr val="FFE5F9"/>
          </a:solidFill>
          <a:ln>
            <a:solidFill>
              <a:srgbClr val="FFE5F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1,4 млн.руб.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491880" y="3717032"/>
            <a:ext cx="2448272" cy="93610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Молодежной политики 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635896" y="5229200"/>
            <a:ext cx="2016224" cy="1224136"/>
          </a:xfrm>
          <a:prstGeom prst="ellipse">
            <a:avLst/>
          </a:prstGeom>
          <a:solidFill>
            <a:srgbClr val="FFE5F9"/>
          </a:solidFill>
          <a:ln>
            <a:solidFill>
              <a:srgbClr val="FFE5F9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0,7 млн.руб.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4432176" y="4864968"/>
            <a:ext cx="432048" cy="152400"/>
          </a:xfrm>
          <a:prstGeom prst="rightArrow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2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077072"/>
            <a:ext cx="317463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17032"/>
            <a:ext cx="2664296" cy="2678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251520" y="2276872"/>
            <a:ext cx="2520280" cy="1080120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«Транспортное обслуживание населения»</a:t>
            </a:r>
            <a:endParaRPr lang="ru-RU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47864" y="2276872"/>
            <a:ext cx="2520280" cy="1080120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«Жилищно-коммунальное хозяйство»</a:t>
            </a:r>
            <a:endParaRPr 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5661248"/>
            <a:ext cx="2520280" cy="766936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«Городские дороги»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00192" y="5445224"/>
            <a:ext cx="2520280" cy="830560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«Градостроительство»</a:t>
            </a:r>
            <a:endParaRPr lang="ru-RU" sz="1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47864" y="5445224"/>
            <a:ext cx="2520280" cy="1080120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«Формирование современной городской среды»</a:t>
            </a:r>
            <a:endParaRPr lang="ru-RU" sz="1400" dirty="0"/>
          </a:p>
        </p:txBody>
      </p:sp>
      <p:pic>
        <p:nvPicPr>
          <p:cNvPr id="29698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1720191" cy="1800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в сфере ЖКХ</a:t>
            </a:r>
          </a:p>
        </p:txBody>
      </p:sp>
      <p:pic>
        <p:nvPicPr>
          <p:cNvPr id="29700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620688"/>
            <a:ext cx="2821135" cy="1584176"/>
          </a:xfrm>
          <a:prstGeom prst="rect">
            <a:avLst/>
          </a:prstGeom>
          <a:noFill/>
        </p:spPr>
      </p:pic>
      <p:pic>
        <p:nvPicPr>
          <p:cNvPr id="29704" name="Picture 8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620688"/>
            <a:ext cx="1800200" cy="18002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372200" y="2348880"/>
            <a:ext cx="2520280" cy="919336"/>
          </a:xfrm>
          <a:prstGeom prst="roundRect">
            <a:avLst/>
          </a:prstGeom>
          <a:solidFill>
            <a:srgbClr val="FFE5F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Муниципальная программа</a:t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anose="020B0604020202020204" pitchFamily="34" charset="0"/>
              </a:rPr>
              <a:t>«Охрана окружающей среды»</a:t>
            </a:r>
            <a:endParaRPr lang="ru-RU" sz="1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44208" y="3501008"/>
            <a:ext cx="2304256" cy="1800200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9706" name="Picture 10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501008"/>
            <a:ext cx="2088232" cy="2102924"/>
          </a:xfrm>
          <a:prstGeom prst="rect">
            <a:avLst/>
          </a:prstGeom>
          <a:noFill/>
        </p:spPr>
      </p:pic>
      <p:pic>
        <p:nvPicPr>
          <p:cNvPr id="29708" name="Picture 12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3501008"/>
            <a:ext cx="2781028" cy="1854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116632"/>
            <a:ext cx="828092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города на 2025 год и на плановый период 2026 и 2027 годов, тыс. рублей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395536" y="1268758"/>
          <a:ext cx="8424936" cy="506233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610689"/>
                <a:gridCol w="1672745"/>
                <a:gridCol w="1583952"/>
                <a:gridCol w="1557550"/>
              </a:tblGrid>
              <a:tr h="394184"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Основные параметры бюджета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2025 год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2026 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202 7 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</a:tr>
              <a:tr h="394184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Доходы, в том числе:</a:t>
                      </a: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2 038 899,0</a:t>
                      </a: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1 767 842,2</a:t>
                      </a: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1 784 510,9</a:t>
                      </a: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</a:tr>
              <a:tr h="394184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ru-RU" sz="1800" i="1" dirty="0">
                          <a:latin typeface="Times New Roman"/>
                          <a:ea typeface="Times New Roman"/>
                          <a:cs typeface="Times New Roman"/>
                        </a:rPr>
                        <a:t>Налоговые и неналоговые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484 358,1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501 976,2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529 375,9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7491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ru-RU" sz="1800" i="1" dirty="0">
                          <a:latin typeface="Times New Roman"/>
                          <a:ea typeface="Times New Roman"/>
                          <a:cs typeface="Times New Roman"/>
                        </a:rPr>
                        <a:t>Безвозмездные перечисления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latin typeface="Times New Roman"/>
                          <a:ea typeface="Times New Roman"/>
                          <a:cs typeface="Times New Roman"/>
                        </a:rPr>
                        <a:t>1 554 540,9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latin typeface="Times New Roman"/>
                          <a:ea typeface="Times New Roman"/>
                          <a:cs typeface="Times New Roman"/>
                        </a:rPr>
                        <a:t>1 265 866,0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latin typeface="Times New Roman"/>
                          <a:ea typeface="Times New Roman"/>
                          <a:cs typeface="Times New Roman"/>
                        </a:rPr>
                        <a:t>1 255 135,0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</a:tr>
              <a:tr h="394184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Расходы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2 078 403,1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1 805 188,4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1 823 884,7</a:t>
                      </a:r>
                    </a:p>
                  </a:txBody>
                  <a:tcPr marL="68580" marR="68580" marT="0" marB="0"/>
                </a:tc>
              </a:tr>
              <a:tr h="398940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ru-RU" sz="1800" i="1" dirty="0">
                          <a:latin typeface="Times New Roman"/>
                          <a:ea typeface="Times New Roman"/>
                          <a:cs typeface="Times New Roman"/>
                        </a:rPr>
                        <a:t>Программные расходы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1 839 375,6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1 579 105,7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1 579 202,3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</a:tr>
              <a:tr h="394184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Непрограммные расходы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239 027,5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207 582,7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207 682,4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184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ru-RU" sz="1800" i="1" dirty="0">
                          <a:latin typeface="Times New Roman"/>
                          <a:ea typeface="Times New Roman"/>
                          <a:cs typeface="Times New Roman"/>
                        </a:rPr>
                        <a:t>Условно утверждаемые расходы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18 500,0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37 000,0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</a:tr>
              <a:tr h="394184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Дефицит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39 504,1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37 346,2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39 373,8</a:t>
                      </a:r>
                    </a:p>
                  </a:txBody>
                  <a:tcPr marL="68580" marR="68580" marT="0" marB="0"/>
                </a:tc>
              </a:tr>
              <a:tr h="885971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ru-RU" sz="1800" i="1" dirty="0">
                          <a:latin typeface="Times New Roman"/>
                          <a:ea typeface="Times New Roman"/>
                          <a:cs typeface="Times New Roman"/>
                        </a:rPr>
                        <a:t>Процент дефицита к доходам без учета безвозмездных поступлений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8,2%</a:t>
                      </a: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7,4%</a:t>
                      </a: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7,4%</a:t>
                      </a: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</a:tr>
              <a:tr h="590647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Верхний предел муниципального долга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36 526,9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73 873,1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113 246,9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828092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 в сфере жилищно-коммунального хозяйства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755576" y="1124744"/>
            <a:ext cx="3384376" cy="648072"/>
          </a:xfrm>
          <a:prstGeom prst="round2DiagRect">
            <a:avLst/>
          </a:prstGeom>
          <a:solidFill>
            <a:srgbClr val="FFE7F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Подготовка к отопительному сезону</a:t>
            </a:r>
          </a:p>
        </p:txBody>
      </p:sp>
      <p:sp>
        <p:nvSpPr>
          <p:cNvPr id="9" name="Овал 8"/>
          <p:cNvSpPr/>
          <p:nvPr/>
        </p:nvSpPr>
        <p:spPr>
          <a:xfrm>
            <a:off x="1187624" y="1844824"/>
            <a:ext cx="1944216" cy="1008112"/>
          </a:xfrm>
          <a:prstGeom prst="ellipse">
            <a:avLst/>
          </a:prstGeom>
          <a:solidFill>
            <a:srgbClr val="C2F4FE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14,9 млн.руб.</a:t>
            </a:r>
            <a:endParaRPr lang="ru-RU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644008" y="1124744"/>
            <a:ext cx="3384376" cy="648072"/>
          </a:xfrm>
          <a:prstGeom prst="round2DiagRect">
            <a:avLst/>
          </a:prstGeom>
          <a:solidFill>
            <a:srgbClr val="FFE7F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Уличное освещение города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5004048" y="1916832"/>
            <a:ext cx="1944216" cy="936104"/>
          </a:xfrm>
          <a:prstGeom prst="ellipse">
            <a:avLst/>
          </a:prstGeom>
          <a:solidFill>
            <a:srgbClr val="C2F4FE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14,6 млн.руб.</a:t>
            </a:r>
            <a:endParaRPr lang="ru-RU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3851920" y="3068960"/>
            <a:ext cx="136815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 flipV="1">
            <a:off x="3851920" y="3429000"/>
            <a:ext cx="1872208" cy="15841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1" idx="2"/>
          </p:cNvCxnSpPr>
          <p:nvPr/>
        </p:nvCxnSpPr>
        <p:spPr>
          <a:xfrm rot="5400000">
            <a:off x="4960742" y="4129671"/>
            <a:ext cx="2006934" cy="1921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732240" y="3068960"/>
            <a:ext cx="43204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64088" y="2852936"/>
            <a:ext cx="139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том числе: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971600" y="3140968"/>
            <a:ext cx="2664296" cy="1152128"/>
          </a:xfrm>
          <a:prstGeom prst="round2DiagRect">
            <a:avLst/>
          </a:prstGeom>
          <a:solidFill>
            <a:srgbClr val="CCFF99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содержание уличного освещения – </a:t>
            </a:r>
          </a:p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11,9 млн.руб.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899592" y="4509120"/>
            <a:ext cx="2664296" cy="2016224"/>
          </a:xfrm>
          <a:prstGeom prst="round2DiagRect">
            <a:avLst/>
          </a:prstGeom>
          <a:solidFill>
            <a:srgbClr val="CCFF99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приобретение светильников и технологическое присоединение </a:t>
            </a:r>
            <a:r>
              <a:rPr lang="ru-RU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энергопринимающих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устройств –</a:t>
            </a:r>
          </a:p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1,0 млн.руб.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51920" y="5301208"/>
            <a:ext cx="2664296" cy="936104"/>
          </a:xfrm>
          <a:prstGeom prst="round2DiagRect">
            <a:avLst/>
          </a:prstGeom>
          <a:solidFill>
            <a:srgbClr val="CCFF99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замена опор линий уличного освещения -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0,5 млн.руб.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3" name="Picture 4" descr="https://cdn.nationalprojects.ru/upload/iblock/5e2/jy3iyg8s6g5e4k6qvne4hlrmvqqzg1h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814460"/>
            <a:ext cx="2339358" cy="204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6300192" y="3717032"/>
            <a:ext cx="2664296" cy="1080120"/>
          </a:xfrm>
          <a:prstGeom prst="round2DiagRect">
            <a:avLst/>
          </a:prstGeom>
          <a:solidFill>
            <a:srgbClr val="CCFF99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разработка ПСД на  строительство линий уличного освещения –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1,2 млн.руб.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95736" y="116632"/>
            <a:ext cx="504056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 дорог</a:t>
            </a:r>
          </a:p>
        </p:txBody>
      </p:sp>
      <p:sp>
        <p:nvSpPr>
          <p:cNvPr id="7" name="Овал 6"/>
          <p:cNvSpPr/>
          <p:nvPr/>
        </p:nvSpPr>
        <p:spPr>
          <a:xfrm>
            <a:off x="3707904" y="692696"/>
            <a:ext cx="2088232" cy="864096"/>
          </a:xfrm>
          <a:prstGeom prst="ellipse">
            <a:avLst/>
          </a:prstGeom>
          <a:solidFill>
            <a:srgbClr val="C2F4FE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65,0 млн.руб.</a:t>
            </a:r>
            <a:endParaRPr lang="ru-RU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691680" y="2564904"/>
            <a:ext cx="3384376" cy="864096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нанесение дорожной разметки, </a:t>
            </a:r>
          </a:p>
          <a:p>
            <a:pPr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5,3 млн.руб.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55776" y="3717032"/>
            <a:ext cx="3384376" cy="1008112"/>
          </a:xfrm>
          <a:prstGeom prst="round2DiagRect">
            <a:avLst/>
          </a:prstGeom>
          <a:solidFill>
            <a:srgbClr val="FFE5F9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установка и монтаж дорожных знаков, </a:t>
            </a:r>
          </a:p>
          <a:p>
            <a:pPr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2,2 млн.руб.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79512" y="1268760"/>
            <a:ext cx="3384376" cy="1008112"/>
          </a:xfrm>
          <a:prstGeom prst="round2DiagRect">
            <a:avLst/>
          </a:prstGeom>
          <a:solidFill>
            <a:srgbClr val="CCCCFF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зимнее и летнее содержание автомобильных дорог, </a:t>
            </a:r>
          </a:p>
          <a:p>
            <a:pPr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56,1 млн.руб.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707904" y="5013176"/>
            <a:ext cx="3384376" cy="1008112"/>
          </a:xfrm>
          <a:prstGeom prst="round2DiagRect">
            <a:avLst/>
          </a:prstGeom>
          <a:solidFill>
            <a:srgbClr val="CCFFC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оборудование пешеходных переходов,</a:t>
            </a:r>
          </a:p>
          <a:p>
            <a:pPr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1,4 млн.руб.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 rot="18651849">
            <a:off x="5737327" y="2677228"/>
            <a:ext cx="574569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18651849">
            <a:off x="4729215" y="1525099"/>
            <a:ext cx="574569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CCC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право стрелка 15"/>
          <p:cNvSpPr/>
          <p:nvPr/>
        </p:nvSpPr>
        <p:spPr>
          <a:xfrm rot="18651849">
            <a:off x="6817445" y="3973371"/>
            <a:ext cx="574569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E5F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3794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026295"/>
            <a:ext cx="3240360" cy="1898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http://mindortrans.su/attachments/information_items_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2924944"/>
            <a:ext cx="1697055" cy="16201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3796" name="Picture 4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97152"/>
            <a:ext cx="248524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автомобильных дорог</a:t>
            </a:r>
          </a:p>
        </p:txBody>
      </p:sp>
      <p:sp>
        <p:nvSpPr>
          <p:cNvPr id="9" name="Нашивка 8"/>
          <p:cNvSpPr/>
          <p:nvPr/>
        </p:nvSpPr>
        <p:spPr>
          <a:xfrm rot="5400000">
            <a:off x="4355976" y="2420888"/>
            <a:ext cx="360040" cy="216024"/>
          </a:xfrm>
          <a:prstGeom prst="chevr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552" y="692696"/>
            <a:ext cx="7992888" cy="1631216"/>
          </a:xfrm>
          <a:prstGeom prst="rect">
            <a:avLst/>
          </a:prstGeom>
          <a:solidFill>
            <a:srgbClr val="FFEBFD"/>
          </a:solidFill>
          <a:ln w="38100">
            <a:solidFill>
              <a:srgbClr val="66FFFF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Осуществление дорожной деятельности в отношении автомобильных дорог общего пользования, входящих в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транспортный каркас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63,5 </a:t>
            </a:r>
            <a:r>
              <a:rPr lang="ru-RU" sz="3200" b="1" dirty="0" smtClean="0">
                <a:solidFill>
                  <a:srgbClr val="C00000"/>
                </a:solidFill>
              </a:rPr>
              <a:t>млн.рублей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924944"/>
            <a:ext cx="331236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4644008" y="4581128"/>
            <a:ext cx="1800200" cy="432048"/>
          </a:xfrm>
          <a:prstGeom prst="round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ул.Речная</a:t>
            </a:r>
          </a:p>
        </p:txBody>
      </p:sp>
      <p:sp>
        <p:nvSpPr>
          <p:cNvPr id="27" name="Штриховая стрелка вправо 26"/>
          <p:cNvSpPr/>
          <p:nvPr/>
        </p:nvSpPr>
        <p:spPr>
          <a:xfrm rot="5400000">
            <a:off x="5256076" y="3969060"/>
            <a:ext cx="576064" cy="360040"/>
          </a:xfrm>
          <a:prstGeom prst="stripedRightArrow">
            <a:avLst/>
          </a:prstGeom>
          <a:solidFill>
            <a:srgbClr val="FFEBFD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2780928"/>
            <a:ext cx="3240359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Овал 21"/>
          <p:cNvSpPr/>
          <p:nvPr/>
        </p:nvSpPr>
        <p:spPr>
          <a:xfrm>
            <a:off x="2699792" y="2780928"/>
            <a:ext cx="3672408" cy="1008112"/>
          </a:xfrm>
          <a:prstGeom prst="ellipse">
            <a:avLst/>
          </a:prstGeom>
          <a:solidFill>
            <a:srgbClr val="DAFAFE"/>
          </a:solidFill>
          <a:ln>
            <a:solidFill>
              <a:srgbClr val="FF99FF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Средства областного бюджета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58,4</a:t>
            </a:r>
            <a:r>
              <a:rPr lang="ru-RU" sz="2000" b="1" dirty="0" smtClean="0">
                <a:solidFill>
                  <a:srgbClr val="C00000"/>
                </a:solidFill>
              </a:rPr>
              <a:t> млн.рублей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5" name="Штриховая стрелка вправо 24"/>
          <p:cNvSpPr/>
          <p:nvPr/>
        </p:nvSpPr>
        <p:spPr>
          <a:xfrm rot="5400000">
            <a:off x="3311860" y="3969060"/>
            <a:ext cx="576064" cy="360040"/>
          </a:xfrm>
          <a:prstGeom prst="stripedRightArrow">
            <a:avLst/>
          </a:prstGeom>
          <a:solidFill>
            <a:srgbClr val="FFEBFD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99792" y="4581128"/>
            <a:ext cx="1800200" cy="432048"/>
          </a:xfrm>
          <a:prstGeom prst="round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ул.Элеваторная</a:t>
            </a:r>
          </a:p>
        </p:txBody>
      </p:sp>
      <p:pic>
        <p:nvPicPr>
          <p:cNvPr id="11270" name="Picture 6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5085184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автомобильных дорог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539552" y="908720"/>
            <a:ext cx="3384376" cy="927720"/>
          </a:xfrm>
          <a:prstGeom prst="round2DiagRect">
            <a:avLst/>
          </a:prstGeom>
          <a:solidFill>
            <a:srgbClr val="C2F4FE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автомобильных дорог с гравийным покрытием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539552" y="3645024"/>
            <a:ext cx="3384376" cy="1071736"/>
          </a:xfrm>
          <a:prstGeom prst="round2DiagRect">
            <a:avLst/>
          </a:prstGeom>
          <a:solidFill>
            <a:srgbClr val="CCCCFF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восстановление асфальтового покрытия после устранения аварийных ситуаций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539552" y="5157192"/>
            <a:ext cx="3384376" cy="1063352"/>
          </a:xfrm>
          <a:prstGeom prst="round2DiagRect">
            <a:avLst/>
          </a:prstGeom>
          <a:solidFill>
            <a:srgbClr val="CCFFC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ремонт пешеходной дорожки на пересечении ул.Ленина -ул.Советская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(у МБОУ СОШ № 1)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539552" y="2204864"/>
            <a:ext cx="3384376" cy="1071736"/>
          </a:xfrm>
          <a:prstGeom prst="round2DiagRect">
            <a:avLst/>
          </a:prstGeom>
          <a:solidFill>
            <a:srgbClr val="FFE7F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ПСД на ремонт путепровода (виадука) в пос. Стекольный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39952" y="5301208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0,5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39952" y="3861048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3,0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139952" y="2420888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3,5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139952" y="1124744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4,3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196752"/>
            <a:ext cx="297633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2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553" y="3645024"/>
            <a:ext cx="309644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539552" y="908720"/>
            <a:ext cx="3384376" cy="927720"/>
          </a:xfrm>
          <a:prstGeom prst="round2DiagRect">
            <a:avLst/>
          </a:prstGeom>
          <a:solidFill>
            <a:srgbClr val="C2F4FE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ликвидация накопленного вреда окружающей среде (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67544" y="4797152"/>
            <a:ext cx="3384376" cy="783704"/>
          </a:xfrm>
          <a:prstGeom prst="round2DiagRect">
            <a:avLst/>
          </a:prstGeom>
          <a:solidFill>
            <a:srgbClr val="CCCCFF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мест захоронения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5004048" y="908720"/>
            <a:ext cx="3384376" cy="1063352"/>
          </a:xfrm>
          <a:prstGeom prst="round2DiagRect">
            <a:avLst/>
          </a:prstGeom>
          <a:solidFill>
            <a:srgbClr val="CCFFC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мест накопления твердых коммунальных отходов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467544" y="2780928"/>
            <a:ext cx="3384376" cy="1080120"/>
          </a:xfrm>
          <a:prstGeom prst="round2DiagRect">
            <a:avLst/>
          </a:prstGeom>
          <a:solidFill>
            <a:srgbClr val="FFEBFD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проведения мероприятий по отлову и содержанию безнадзорных собак и кошек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68144" y="2060848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3,6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59632" y="5589240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2,7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59632" y="3861048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4,0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59632" y="1844824"/>
            <a:ext cx="1728192" cy="576064"/>
          </a:xfrm>
          <a:prstGeom prst="roundRect">
            <a:avLst/>
          </a:prstGeom>
          <a:solidFill>
            <a:srgbClr val="FDDBE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4,2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 rot="5400000">
            <a:off x="6588224" y="620688"/>
            <a:ext cx="360040" cy="216024"/>
          </a:xfrm>
          <a:prstGeom prst="chevr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Нашивка 22"/>
          <p:cNvSpPr/>
          <p:nvPr/>
        </p:nvSpPr>
        <p:spPr>
          <a:xfrm rot="5400000">
            <a:off x="1979712" y="2492896"/>
            <a:ext cx="360040" cy="216024"/>
          </a:xfrm>
          <a:prstGeom prst="chevr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1979712" y="4509120"/>
            <a:ext cx="360040" cy="216024"/>
          </a:xfrm>
          <a:prstGeom prst="chevr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Нашивка 24"/>
          <p:cNvSpPr/>
          <p:nvPr/>
        </p:nvSpPr>
        <p:spPr>
          <a:xfrm rot="5400000">
            <a:off x="1979712" y="620688"/>
            <a:ext cx="360040" cy="216024"/>
          </a:xfrm>
          <a:prstGeom prst="chevr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564904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077072"/>
            <a:ext cx="3197905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</a:t>
            </a: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75147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539552" y="764704"/>
            <a:ext cx="7992888" cy="923330"/>
          </a:xfrm>
          <a:prstGeom prst="rect">
            <a:avLst/>
          </a:prstGeom>
          <a:solidFill>
            <a:srgbClr val="FFE7FC"/>
          </a:solidFill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Реализация проекта «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НА ВСЕ СТО! </a:t>
            </a:r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Благоустройство городской площадки к столетию г. Тулуна Иркутской области»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(Всероссийский конкурс малых городов)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203848" y="1772816"/>
            <a:ext cx="2880320" cy="864096"/>
          </a:xfrm>
          <a:prstGeom prst="ellipse">
            <a:avLst/>
          </a:prstGeom>
          <a:solidFill>
            <a:srgbClr val="C2F4FE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2,7 млн.руб.</a:t>
            </a:r>
            <a:endParaRPr lang="ru-RU" sz="1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97011"/>
            <a:ext cx="9144000" cy="5760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539552" y="764704"/>
            <a:ext cx="7992888" cy="923330"/>
          </a:xfrm>
          <a:prstGeom prst="rect">
            <a:avLst/>
          </a:prstGeom>
          <a:solidFill>
            <a:srgbClr val="FFE7FC"/>
          </a:solidFill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Реализация проекта «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НА ВСЕ СТО! </a:t>
            </a:r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Благоустройство городской площадки к столетию г. Тулуна Иркутской области»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(Всероссийский конкурс малых городов)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539552" y="764704"/>
            <a:ext cx="7992888" cy="923330"/>
          </a:xfrm>
          <a:prstGeom prst="rect">
            <a:avLst/>
          </a:prstGeom>
          <a:solidFill>
            <a:srgbClr val="FFE7FC"/>
          </a:solidFill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Реализация проекта «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НА ВСЕ СТО! </a:t>
            </a:r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Благоустройство городской площадки к столетию г. Тулуна Иркутской области»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(Всероссийский конкурс малых городов)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115616" y="692696"/>
            <a:ext cx="6768752" cy="576064"/>
          </a:xfrm>
          <a:prstGeom prst="round2DiagRect">
            <a:avLst/>
          </a:prstGeom>
          <a:solidFill>
            <a:srgbClr val="FFE7F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в районе «Берёзовая роща»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ул.Сорокина)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68" y="1556792"/>
            <a:ext cx="9107432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</a:t>
            </a:r>
          </a:p>
        </p:txBody>
      </p:sp>
      <p:pic>
        <p:nvPicPr>
          <p:cNvPr id="2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7"/>
            <a:ext cx="449999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6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4611629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0" name="Picture 10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7476" y="548680"/>
            <a:ext cx="443282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8" name="Picture 8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0688"/>
            <a:ext cx="4572000" cy="3050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79512" y="3356992"/>
            <a:ext cx="2664296" cy="720080"/>
          </a:xfrm>
          <a:prstGeom prst="round2DiagRect">
            <a:avLst/>
          </a:prstGeom>
          <a:solidFill>
            <a:srgbClr val="CCFF99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Озеленение города 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203848" y="3356992"/>
            <a:ext cx="2664296" cy="720080"/>
          </a:xfrm>
          <a:prstGeom prst="round2DiagRect">
            <a:avLst/>
          </a:prstGeom>
          <a:solidFill>
            <a:srgbClr val="CCFF99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Содержание мест общего пользования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228184" y="3356992"/>
            <a:ext cx="2664296" cy="720080"/>
          </a:xfrm>
          <a:prstGeom prst="round2DiagRect">
            <a:avLst/>
          </a:prstGeom>
          <a:solidFill>
            <a:srgbClr val="CCFF99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Подготовка к праздникам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771800" y="620688"/>
            <a:ext cx="3816424" cy="720080"/>
          </a:xfrm>
          <a:prstGeom prst="round2DiagRect">
            <a:avLst/>
          </a:prstGeom>
          <a:solidFill>
            <a:srgbClr val="FFE7F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мероприятия,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10,8 млн.руб.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116632"/>
            <a:ext cx="828092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поступления доходов в бюджет муниципального образования – «город Тулун», тыс. руб.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7544" y="1340769"/>
          <a:ext cx="8352927" cy="468051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9608"/>
                <a:gridCol w="882640"/>
                <a:gridCol w="864096"/>
                <a:gridCol w="576064"/>
                <a:gridCol w="936104"/>
                <a:gridCol w="576064"/>
                <a:gridCol w="1008112"/>
                <a:gridCol w="576064"/>
                <a:gridCol w="1008112"/>
                <a:gridCol w="576063"/>
              </a:tblGrid>
              <a:tr h="775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Показатель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2022г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(факт)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2023г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(оценка)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Темп роста, 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2024г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(прогноз)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Темп роста, 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2025г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(прогноз)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Темп роста, 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2026г (прогноз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Темп роста, 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</a:tr>
              <a:tr h="524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Налоговые доходы</a:t>
                      </a: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357 420,5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437 502,8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122,4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455 208,4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473 260,1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500 766,4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105,8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5C0FD">
                        <a:alpha val="20000"/>
                      </a:srgbClr>
                    </a:solidFill>
                  </a:tcPr>
                </a:tc>
              </a:tr>
              <a:tr h="538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Неналоговые доходы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49 652,8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39 316,3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79,2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29 149,7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74,1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28 716,1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28 609,5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18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Итого налоговых и неналоговых доходов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407 073,3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476 819,1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117,1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484 358,1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101,6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501 976,2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103,6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529 375,9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105,5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</a:tr>
              <a:tr h="775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Безвозмездные поступления, в том числе: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1 786 350,3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1 707 587,4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95,6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1 554 540,9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91,0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1 265 866,0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81,4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1 255 135,0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4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Дотации</a:t>
                      </a: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286 693,0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348 285,2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121,5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345 296,8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200 440,2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170 446,4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DDBF5">
                        <a:alpha val="20000"/>
                      </a:srgbClr>
                    </a:solidFill>
                  </a:tcPr>
                </a:tc>
              </a:tr>
              <a:tr h="524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Итого доходов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2 193 423,6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2 184 406,5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2 038 899,0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93,3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1 767 842,2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86,7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1 784 510,9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Комплексные меры безопасности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827584" y="1484784"/>
            <a:ext cx="2664296" cy="864096"/>
          </a:xfrm>
          <a:prstGeom prst="round2DiagRect">
            <a:avLst/>
          </a:prstGeom>
          <a:solidFill>
            <a:srgbClr val="CCFF99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модернизация и функционирование систем оповещения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4067944" y="3429000"/>
            <a:ext cx="3096344" cy="1152128"/>
          </a:xfrm>
          <a:prstGeom prst="round2DiagRect">
            <a:avLst/>
          </a:prstGeom>
          <a:solidFill>
            <a:srgbClr val="CCFF99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устройство противопожарных расстояний и минерализованных полос</a:t>
            </a:r>
            <a:endParaRPr lang="ru-RU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187624" y="2420888"/>
            <a:ext cx="1800200" cy="648072"/>
          </a:xfrm>
          <a:prstGeom prst="ellipse">
            <a:avLst/>
          </a:prstGeom>
          <a:solidFill>
            <a:srgbClr val="FFE7FC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4,5 млн.руб.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716016" y="4653136"/>
            <a:ext cx="1800200" cy="648072"/>
          </a:xfrm>
          <a:prstGeom prst="ellipse">
            <a:avLst/>
          </a:prstGeom>
          <a:solidFill>
            <a:srgbClr val="FFE7FC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0,3 млн.руб.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 rot="18651849">
            <a:off x="4081143" y="1813131"/>
            <a:ext cx="574569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CFFCC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3010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92696"/>
            <a:ext cx="37728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384042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Резервные средства местного бюджета</a:t>
            </a:r>
          </a:p>
        </p:txBody>
      </p:sp>
      <p:sp>
        <p:nvSpPr>
          <p:cNvPr id="7" name="Овал 6"/>
          <p:cNvSpPr/>
          <p:nvPr/>
        </p:nvSpPr>
        <p:spPr>
          <a:xfrm>
            <a:off x="3419872" y="692696"/>
            <a:ext cx="2232248" cy="1008112"/>
          </a:xfrm>
          <a:prstGeom prst="ellipse">
            <a:avLst/>
          </a:prstGeom>
          <a:solidFill>
            <a:srgbClr val="FFE7FC"/>
          </a:solidFill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17,2 млн.руб.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одержимое 6"/>
          <p:cNvGraphicFramePr>
            <a:graphicFrameLocks/>
          </p:cNvGraphicFramePr>
          <p:nvPr/>
        </p:nvGraphicFramePr>
        <p:xfrm>
          <a:off x="467544" y="1772816"/>
          <a:ext cx="8229600" cy="4190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483768" y="116632"/>
            <a:ext cx="432048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Непрограммные расходы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79512" y="1268760"/>
            <a:ext cx="3384376" cy="792088"/>
          </a:xfrm>
          <a:prstGeom prst="round2DiagRect">
            <a:avLst/>
          </a:prstGeom>
          <a:solidFill>
            <a:srgbClr val="CCCCFF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органов местного самоуправления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331640" y="2564904"/>
            <a:ext cx="3384376" cy="792088"/>
          </a:xfrm>
          <a:prstGeom prst="round2DiagRect">
            <a:avLst/>
          </a:prstGeom>
          <a:solidFill>
            <a:srgbClr val="FFE7F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деятельности 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Единой  диспетчерской службы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779912" y="5373216"/>
            <a:ext cx="3384376" cy="792088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Обслуживание муниципального долга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rot="18651849">
            <a:off x="4441182" y="1525100"/>
            <a:ext cx="574569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CCC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 rot="18651849">
            <a:off x="5737326" y="2965261"/>
            <a:ext cx="574569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E5F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 rot="18651849">
            <a:off x="6889454" y="4405421"/>
            <a:ext cx="574569" cy="14401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CFFCC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9938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3" y="980728"/>
            <a:ext cx="323059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149080"/>
            <a:ext cx="2987824" cy="255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55776" y="4005064"/>
            <a:ext cx="3384376" cy="792088"/>
          </a:xfrm>
          <a:prstGeom prst="round2DiagRect">
            <a:avLst/>
          </a:prstGeom>
          <a:solidFill>
            <a:srgbClr val="CCFFCC"/>
          </a:solidFill>
          <a:ln>
            <a:solidFill>
              <a:srgbClr val="00B0F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Оплата исполнительных листов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16632"/>
            <a:ext cx="82809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Объём муниципального долга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620688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Constantia" pitchFamily="18" charset="0"/>
              </a:rPr>
              <a:t>на 1 января 2025 года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Constantia" pitchFamily="18" charset="0"/>
              </a:rPr>
              <a:t>в муниципальном образовании – «город Тулун» составляет</a:t>
            </a:r>
            <a:endParaRPr lang="ru-RU" sz="2200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4941168"/>
            <a:ext cx="74168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Constantia" pitchFamily="18" charset="0"/>
              </a:rPr>
              <a:t>погашение бюджетного кредита в 2025 году в сумме</a:t>
            </a:r>
            <a:endParaRPr lang="ru-RU" sz="22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13" name="Picture 4" descr="https://guto-razvitie.ru/sites/default/files/kartin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276872"/>
            <a:ext cx="2952328" cy="2621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Овал 13"/>
          <p:cNvSpPr/>
          <p:nvPr/>
        </p:nvSpPr>
        <p:spPr>
          <a:xfrm>
            <a:off x="3419872" y="1340768"/>
            <a:ext cx="2664296" cy="936104"/>
          </a:xfrm>
          <a:prstGeom prst="ellipse">
            <a:avLst/>
          </a:prstGeom>
          <a:solidFill>
            <a:srgbClr val="CC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10,9</a:t>
            </a:r>
          </a:p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млн.руб.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491880" y="5445224"/>
            <a:ext cx="2664296" cy="936104"/>
          </a:xfrm>
          <a:prstGeom prst="ellipse">
            <a:avLst/>
          </a:prstGeom>
          <a:solidFill>
            <a:srgbClr val="CC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5,5</a:t>
            </a:r>
          </a:p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млн.руб.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8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89040"/>
            <a:ext cx="4011103" cy="2541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823520" y="3789040"/>
            <a:ext cx="43204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rgbClr val="451ED2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Контактная</a:t>
            </a:r>
            <a:r>
              <a:rPr lang="ru-RU" sz="2400" b="1" dirty="0">
                <a:ln w="12700">
                  <a:solidFill>
                    <a:srgbClr val="451ED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2700">
                  <a:solidFill>
                    <a:srgbClr val="451ED2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rgbClr val="451ED2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г.Тулун, ул. Ленина, д. 99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mtClean="0">
                <a:ln w="12700">
                  <a:solidFill>
                    <a:srgbClr val="451ED2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Тел. </a:t>
            </a:r>
            <a:r>
              <a:rPr lang="ru-RU" sz="2400" b="1" dirty="0">
                <a:ln w="12700">
                  <a:solidFill>
                    <a:srgbClr val="451ED2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:8(39530)40-417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2700">
                  <a:solidFill>
                    <a:srgbClr val="451ED2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sz="2400" b="1" dirty="0">
                <a:ln w="12700">
                  <a:solidFill>
                    <a:srgbClr val="451ED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n w="12700">
                  <a:solidFill>
                    <a:srgbClr val="451ED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fin0</a:t>
            </a:r>
            <a:r>
              <a:rPr lang="ru-RU" sz="2400" b="1" dirty="0">
                <a:ln w="12700">
                  <a:solidFill>
                    <a:srgbClr val="451ED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9</a:t>
            </a:r>
            <a:r>
              <a:rPr lang="en-US" sz="2400" b="1" dirty="0" smtClean="0">
                <a:ln w="12700">
                  <a:solidFill>
                    <a:srgbClr val="451ED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@</a:t>
            </a:r>
            <a:r>
              <a:rPr lang="en-US" sz="2400" b="1" dirty="0" err="1" smtClean="0">
                <a:ln w="12700">
                  <a:solidFill>
                    <a:srgbClr val="451ED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govirk.ru</a:t>
            </a:r>
            <a:endParaRPr lang="en-US" sz="2400" b="1" dirty="0">
              <a:ln w="12700">
                <a:solidFill>
                  <a:srgbClr val="451ED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rgbClr val="451ED2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Официальный сайт:</a:t>
            </a:r>
            <a:endParaRPr lang="en-US" sz="2400" b="1" dirty="0">
              <a:ln w="12700">
                <a:solidFill>
                  <a:srgbClr val="451ED2"/>
                </a:solidFill>
                <a:prstDash val="solid"/>
              </a:ln>
              <a:solidFill>
                <a:srgbClr val="33CC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2700">
                  <a:solidFill>
                    <a:srgbClr val="451ED2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www.tulunadm.ru</a:t>
            </a:r>
            <a:endParaRPr lang="ru-RU" sz="2400" b="1" dirty="0">
              <a:ln w="12700">
                <a:solidFill>
                  <a:srgbClr val="451ED2"/>
                </a:solidFill>
                <a:prstDash val="solid"/>
              </a:ln>
              <a:solidFill>
                <a:srgbClr val="33CC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rgbClr val="FF3399"/>
                </a:solidFill>
              </a:ln>
              <a:latin typeface="+mn-lt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548680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E5F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 за внимание!!!</a:t>
            </a:r>
            <a:endParaRPr lang="ru-RU" sz="72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E5F9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116632"/>
            <a:ext cx="828092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Динамика доходной части бюджета,</a:t>
            </a: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323528" y="1124744"/>
          <a:ext cx="828092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Выгнутая вправо стрелка 8"/>
          <p:cNvSpPr/>
          <p:nvPr/>
        </p:nvSpPr>
        <p:spPr>
          <a:xfrm rot="17052471">
            <a:off x="3554931" y="894671"/>
            <a:ext cx="435968" cy="1360786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 rot="17262724">
            <a:off x="4967650" y="1192732"/>
            <a:ext cx="459539" cy="1468683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rot="16422112">
            <a:off x="6389069" y="1486620"/>
            <a:ext cx="365785" cy="1375688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763688" y="4581128"/>
            <a:ext cx="792088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"/>
          <p:cNvSpPr txBox="1"/>
          <p:nvPr/>
        </p:nvSpPr>
        <p:spPr>
          <a:xfrm>
            <a:off x="2555776" y="1628800"/>
            <a:ext cx="792088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2184,4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3923928" y="1844824"/>
            <a:ext cx="792088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2038,9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5292080" y="2276872"/>
            <a:ext cx="792088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1767,8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6732240" y="2276872"/>
            <a:ext cx="792088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1784,5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 rot="799385">
            <a:off x="3460803" y="1493432"/>
            <a:ext cx="615126" cy="2640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-6,7%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"/>
          <p:cNvSpPr txBox="1"/>
          <p:nvPr/>
        </p:nvSpPr>
        <p:spPr>
          <a:xfrm rot="799385">
            <a:off x="4880928" y="1850824"/>
            <a:ext cx="707867" cy="2640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-13,3%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6177072" y="2066848"/>
            <a:ext cx="707867" cy="2640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+0,9%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ая со стрелкой 20"/>
          <p:cNvSpPr/>
          <p:nvPr/>
        </p:nvSpPr>
        <p:spPr>
          <a:xfrm>
            <a:off x="3131840" y="4941168"/>
            <a:ext cx="820639" cy="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2" name="Прямая со стрелкой 21"/>
          <p:cNvSpPr/>
          <p:nvPr/>
        </p:nvSpPr>
        <p:spPr>
          <a:xfrm>
            <a:off x="4572000" y="4941168"/>
            <a:ext cx="820639" cy="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3" name="TextBox 1"/>
          <p:cNvSpPr txBox="1"/>
          <p:nvPr/>
        </p:nvSpPr>
        <p:spPr>
          <a:xfrm>
            <a:off x="1835696" y="3501008"/>
            <a:ext cx="674020" cy="2640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-4,4%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116632"/>
            <a:ext cx="828092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Структура доходов местного бюджета на 2025 год, </a:t>
            </a:r>
          </a:p>
          <a:p>
            <a:pPr algn="ctr"/>
            <a:r>
              <a:rPr lang="ru-RU" sz="2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2 039 млн.рублей </a:t>
            </a:r>
            <a:endParaRPr lang="ru-RU" altLang="ru-RU" sz="1050" b="1" u="sng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899592" y="1397000"/>
          <a:ext cx="7704856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2843808" y="2564904"/>
            <a:ext cx="1080120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76%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979712" y="4005064"/>
            <a:ext cx="936104" cy="3684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0530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149080"/>
            <a:ext cx="313078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Структура налоговых доходов местного бюджета на 2025 год, </a:t>
            </a:r>
          </a:p>
          <a:p>
            <a:pPr algn="ctr"/>
            <a:r>
              <a:rPr lang="ru-RU" sz="2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455 млн.рублей </a:t>
            </a:r>
            <a:endParaRPr lang="ru-RU" altLang="ru-RU" sz="1050" b="1" u="sng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467544" y="980728"/>
          <a:ext cx="8208912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2843808" y="2132856"/>
            <a:ext cx="864096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60%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2123728" y="3933056"/>
            <a:ext cx="648072" cy="43204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619672" y="3789040"/>
            <a:ext cx="648072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115616" y="3573016"/>
            <a:ext cx="648072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P:\%D0%91%D0%AE%D0%94%D0%96%D0%95%D0%A2%D0%9D%D0%AB%D0%99_%D0%9E%D1%82%D0%B4%D0%B5%D0%BB\%D0%98%D0%9D%D0%98%D0%A6%D0%98%D0%90%D0%A2%D0%98%D0%92%D0%9D%D0%AB%D0%95 %D0%9F%D0%A0%D0%9E%D0%95%D0%9A%D0%A2%D0%AB\2025\%D0%9F%D1%80%D0%BE%D0%B5%D0%BA%D1%82%D1%8B\1.%D0%9F%D0%A0%D0%9E%D0%95%D0%9A%D0%A2%D0%AB %D0%A1%D0%94%D0%90%D0%9D%D0%AB\%D0%A1%D0%B8%D0%B1%D0%B8%D1%80%D1%8C %D0%9F%D0%98%D0%9D %D0%9A%D0%9E%D0%94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неналоговых доходов местного бюджета на 2025 год, </a:t>
            </a:r>
          </a:p>
          <a:p>
            <a:pPr algn="ctr"/>
            <a:r>
              <a:rPr lang="ru-RU" sz="2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29 млн.рублей </a:t>
            </a:r>
            <a:endParaRPr lang="ru-RU" altLang="ru-RU" sz="1050" b="1" u="sng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67544" y="980728"/>
          <a:ext cx="842493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2699792" y="2204864"/>
            <a:ext cx="864096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42%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4427984" y="3356992"/>
            <a:ext cx="864096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24%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4693</TotalTime>
  <Words>5823</Words>
  <Application>Microsoft Office PowerPoint</Application>
  <PresentationFormat>Экран (4:3)</PresentationFormat>
  <Paragraphs>1905</Paragraphs>
  <Slides>54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BO-3</dc:creator>
  <cp:lastModifiedBy>BO-1</cp:lastModifiedBy>
  <cp:revision>462</cp:revision>
  <dcterms:created xsi:type="dcterms:W3CDTF">2022-11-16T00:13:32Z</dcterms:created>
  <dcterms:modified xsi:type="dcterms:W3CDTF">2024-12-27T00:16:54Z</dcterms:modified>
</cp:coreProperties>
</file>