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3"/>
  </p:notesMasterIdLst>
  <p:sldIdLst>
    <p:sldId id="256" r:id="rId2"/>
    <p:sldId id="360" r:id="rId3"/>
    <p:sldId id="362" r:id="rId4"/>
    <p:sldId id="261" r:id="rId5"/>
    <p:sldId id="308" r:id="rId6"/>
    <p:sldId id="358" r:id="rId7"/>
    <p:sldId id="312" r:id="rId8"/>
    <p:sldId id="359" r:id="rId9"/>
    <p:sldId id="344" r:id="rId10"/>
    <p:sldId id="314" r:id="rId11"/>
    <p:sldId id="352" r:id="rId12"/>
    <p:sldId id="318" r:id="rId13"/>
    <p:sldId id="311" r:id="rId14"/>
    <p:sldId id="351" r:id="rId15"/>
    <p:sldId id="273" r:id="rId16"/>
    <p:sldId id="345" r:id="rId17"/>
    <p:sldId id="324" r:id="rId18"/>
    <p:sldId id="326" r:id="rId19"/>
    <p:sldId id="349" r:id="rId20"/>
    <p:sldId id="355" r:id="rId21"/>
    <p:sldId id="35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xmlns="" userId="User" providerId="None"/>
      </p:ext>
    </p:extLst>
  </p:cmAuthor>
  <p:cmAuthor id="2" name="User Windows" initials="UW" lastIdx="1" clrIdx="1">
    <p:extLst>
      <p:ext uri="{19B8F6BF-5375-455C-9EA6-DF929625EA0E}">
        <p15:presenceInfo xmlns:p15="http://schemas.microsoft.com/office/powerpoint/2012/main" xmlns="" userId="User 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4200"/>
    <a:srgbClr val="00D661"/>
    <a:srgbClr val="BAE18F"/>
    <a:srgbClr val="FFFFFF"/>
    <a:srgbClr val="33CCFF"/>
    <a:srgbClr val="FCF60A"/>
    <a:srgbClr val="FF00FF"/>
    <a:srgbClr val="008000"/>
    <a:srgbClr val="686868"/>
    <a:srgbClr val="5C5C5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856F6-D283-4CF9-A463-5B608BA25FB0}" type="datetimeFigureOut">
              <a:rPr lang="ru-RU" smtClean="0"/>
              <a:pPr/>
              <a:t>26.06.2026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D36A95-086B-4DBB-B56F-81809299CC8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36A95-086B-4DBB-B56F-81809299CC89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93041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36A95-086B-4DBB-B56F-81809299CC89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17719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36A95-086B-4DBB-B56F-81809299CC89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48881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36A95-086B-4DBB-B56F-81809299CC89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31187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36A95-086B-4DBB-B56F-81809299CC89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185367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36A95-086B-4DBB-B56F-81809299CC89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69598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36A95-086B-4DBB-B56F-81809299CC89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465314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36A95-086B-4DBB-B56F-81809299CC89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882736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36A95-086B-4DBB-B56F-81809299CC89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463784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36A95-086B-4DBB-B56F-81809299CC89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46767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36A95-086B-4DBB-B56F-81809299CC89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66755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36A95-086B-4DBB-B56F-81809299CC89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77856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36A95-086B-4DBB-B56F-81809299CC89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55578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36A95-086B-4DBB-B56F-81809299CC89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26961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36A95-086B-4DBB-B56F-81809299CC89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57999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36A95-086B-4DBB-B56F-81809299CC89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57999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36A95-086B-4DBB-B56F-81809299CC89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86544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36A95-086B-4DBB-B56F-81809299CC89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73144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36551-5AB9-44B2-99CA-3DD5C3221FF6}" type="datetime1">
              <a:rPr lang="ru-RU" smtClean="0"/>
              <a:pPr/>
              <a:t>26.06.2026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91393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0679-AAF2-42B8-8EBB-DB01A58E48FA}" type="datetime1">
              <a:rPr lang="ru-RU" smtClean="0"/>
              <a:pPr/>
              <a:t>26.06.2026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4277563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0679-AAF2-42B8-8EBB-DB01A58E48FA}" type="datetime1">
              <a:rPr lang="ru-RU" smtClean="0"/>
              <a:pPr/>
              <a:t>26.06.2026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53397521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0679-AAF2-42B8-8EBB-DB01A58E48FA}" type="datetime1">
              <a:rPr lang="ru-RU" smtClean="0"/>
              <a:pPr/>
              <a:t>26.06.2026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21442032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0679-AAF2-42B8-8EBB-DB01A58E48FA}" type="datetime1">
              <a:rPr lang="ru-RU" smtClean="0"/>
              <a:pPr/>
              <a:t>26.06.2026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1645203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0679-AAF2-42B8-8EBB-DB01A58E48FA}" type="datetime1">
              <a:rPr lang="ru-RU" smtClean="0"/>
              <a:pPr/>
              <a:t>26.06.2026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21366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BCE22-8B2A-4045-8B06-8D8F945AEE42}" type="datetime1">
              <a:rPr lang="ru-RU" smtClean="0"/>
              <a:pPr/>
              <a:t>26.06.2026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43942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BC776-26A9-45E5-89D7-62AF24A73980}" type="datetime1">
              <a:rPr lang="ru-RU" smtClean="0"/>
              <a:pPr/>
              <a:t>26.06.2026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77084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E202C-BF06-41C1-9371-EF3BE7C539C6}" type="datetime1">
              <a:rPr lang="ru-RU" smtClean="0"/>
              <a:pPr/>
              <a:t>26.06.2026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27712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F040E-3F34-41D4-9814-B2EACC41B4B9}" type="datetime1">
              <a:rPr lang="ru-RU" smtClean="0"/>
              <a:pPr/>
              <a:t>26.06.2026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21364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F726E-FD82-443D-A143-8C3B11BACBB3}" type="datetime1">
              <a:rPr lang="ru-RU" smtClean="0"/>
              <a:pPr/>
              <a:t>26.06.2026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03960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04089-1928-4CFB-8D8F-14D7F41FF3D8}" type="datetime1">
              <a:rPr lang="ru-RU" smtClean="0"/>
              <a:pPr/>
              <a:t>26.06.2026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9193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86D6A-5376-4BAA-8C80-C1852DE10E52}" type="datetime1">
              <a:rPr lang="ru-RU" smtClean="0"/>
              <a:pPr/>
              <a:t>26.06.2026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38397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F819-F33D-427F-85E5-161A49FF42AA}" type="datetime1">
              <a:rPr lang="ru-RU" smtClean="0"/>
              <a:pPr/>
              <a:t>26.06.2026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61665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332D1-57B6-4C2C-ACDD-1E428C0D4967}" type="datetime1">
              <a:rPr lang="ru-RU" smtClean="0"/>
              <a:pPr/>
              <a:t>26.06.2026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81244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B5678-C933-40EF-95EC-91ADD7766946}" type="datetime1">
              <a:rPr lang="ru-RU" smtClean="0"/>
              <a:pPr/>
              <a:t>26.06.2026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37972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B0679-AAF2-42B8-8EBB-DB01A58E48FA}" type="datetime1">
              <a:rPr lang="ru-RU" smtClean="0"/>
              <a:pPr/>
              <a:t>26.06.2026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5417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hyperlink" Target="mailto:info@fondirk.ru" TargetMode="External"/><Relationship Id="rId10" Type="http://schemas.openxmlformats.org/officeDocument/2006/relationships/image" Target="../media/image6.png"/><Relationship Id="rId4" Type="http://schemas.openxmlformats.org/officeDocument/2006/relationships/hyperlink" Target="mailto:irkutsk@aokrio.ru" TargetMode="External"/><Relationship Id="rId9" Type="http://schemas.openxmlformats.org/officeDocument/2006/relationships/hyperlink" Target="mailto:econom@tulunadm.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hyperlink" Target="https://tulunadm.ru/qa/86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ulunadm.ru/qa/169.html" TargetMode="External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Files\Desktop\Отчет мэра\2020\фото\блан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788024" y="2276872"/>
            <a:ext cx="41044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Инвестиционный профиль города Тулуна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15869C1-B730-4B5E-B891-246F48805F2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844824"/>
            <a:ext cx="4531148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759" y="-8057"/>
            <a:ext cx="9144000" cy="6857999"/>
          </a:xfrm>
          <a:prstGeom prst="rect">
            <a:avLst/>
          </a:prstGeom>
          <a:noFill/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xmlns="" id="{9159A92D-6084-4D93-99F9-F1F97A67D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xmlns="" id="{9A1CBA59-1CB7-4960-A402-00CF88BB2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" y="4008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B1DE3D9-E55C-4DA1-873E-07891C006823}"/>
              </a:ext>
            </a:extLst>
          </p:cNvPr>
          <p:cNvSpPr txBox="1"/>
          <p:nvPr/>
        </p:nvSpPr>
        <p:spPr>
          <a:xfrm>
            <a:off x="325122" y="6175843"/>
            <a:ext cx="338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T Norms Medium" panose="02000803030000020003" pitchFamily="50" charset="-52"/>
              </a:rPr>
              <a:t>Микрорайон Березовая роща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xmlns="" id="{E8858EE0-9208-4749-A984-21615FBA1706}"/>
              </a:ext>
            </a:extLst>
          </p:cNvPr>
          <p:cNvSpPr txBox="1"/>
          <p:nvPr/>
        </p:nvSpPr>
        <p:spPr>
          <a:xfrm>
            <a:off x="322590" y="345691"/>
            <a:ext cx="8065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Свободные инвестиционные площадки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N1_Vilyuj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1" y="1340768"/>
            <a:ext cx="3672408" cy="4032448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995936" y="908720"/>
          <a:ext cx="4344144" cy="5623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2128"/>
                <a:gridCol w="3192016"/>
              </a:tblGrid>
              <a:tr h="35506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 площадки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Характеристики площадки</a:t>
                      </a:r>
                      <a:endParaRPr lang="ru-RU" sz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 площадки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Иркутская область, г. Тулун, на северо-восток по а/</a:t>
                      </a:r>
                      <a:r>
                        <a:rPr lang="ru-RU" sz="9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А-331 «Вилюй».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Характеристика площадки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Площадь территории – 37,0 га.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Ограждение – отсутствует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Строения незавершенные строительством – отсутствуют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Возможность расширения – отсутствует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Адрес: Иркутская область, г. Тулун, на северо-восток по а/</a:t>
                      </a:r>
                      <a:r>
                        <a:rPr lang="ru-RU" sz="9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А-331 «Вилюй».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Удаленность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областного центра – 408 км.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центра муниципального образования – 5 км.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ближайших производственных объектов – в 1,5км с юго-западной стороны и в 800м с южной стороны полигон ТБО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жилой зоны – 3 км.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федеральной трассы – 10 м.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ж/</a:t>
                      </a:r>
                      <a:r>
                        <a:rPr lang="ru-RU" sz="9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станции (Тулун) - 8,8 км.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Наличие подъездных путей (описание, км)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Автомобильная дорога – имеется (асфальт) а/</a:t>
                      </a:r>
                      <a:r>
                        <a:rPr lang="ru-RU" sz="9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А-331 «Вилюй»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Железнодорожные пути (ВСЖД) – в 4 км.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Правовой статус площадки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Вид собственности – отсутствует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Условия предоставления в пользование – аренда, продажа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Обременения – охранная зона ЛЭП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Категория земель – земли населенных пунктов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Территориальная зона – производственная зона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Характеристика инфраструктуры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Теплоснабжение – отсутствует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Водоснабжение – отсутствует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Канализация – отсутствует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Электрические сети* – ЛЭП проходит вдоль земельного участка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Газ – отсутствует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Связь – отсутствует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51520" y="6093296"/>
            <a:ext cx="28083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* - при условии технологического присоединения </a:t>
            </a:r>
            <a:r>
              <a:rPr lang="ru-RU" sz="9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энергопринимающих</a:t>
            </a:r>
            <a:r>
              <a:rPr lang="ru-RU" sz="9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устройств по индивидуальному проекту</a:t>
            </a:r>
            <a:endParaRPr lang="ru-RU" sz="9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3904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xmlns="" id="{9159A92D-6084-4D93-99F9-F1F97A67D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xmlns="" id="{9A1CBA59-1CB7-4960-A402-00CF88BB2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" y="4008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B1DE3D9-E55C-4DA1-873E-07891C006823}"/>
              </a:ext>
            </a:extLst>
          </p:cNvPr>
          <p:cNvSpPr txBox="1"/>
          <p:nvPr/>
        </p:nvSpPr>
        <p:spPr>
          <a:xfrm>
            <a:off x="325122" y="6175843"/>
            <a:ext cx="338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T Norms Medium" panose="02000803030000020003" pitchFamily="50" charset="-52"/>
              </a:rPr>
              <a:t>Микрорайон Березовая роща</a:t>
            </a:r>
            <a:endParaRPr lang="ru-RU" dirty="0">
              <a:solidFill>
                <a:schemeClr val="bg1"/>
              </a:solidFill>
              <a:latin typeface="TT Norms Medium" panose="02000803030000020003" pitchFamily="50" charset="-52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xmlns="" id="{1315E65D-894A-4DAA-AF82-F42CE9383B75}"/>
              </a:ext>
            </a:extLst>
          </p:cNvPr>
          <p:cNvSpPr txBox="1"/>
          <p:nvPr/>
        </p:nvSpPr>
        <p:spPr>
          <a:xfrm>
            <a:off x="322590" y="322542"/>
            <a:ext cx="8065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Свободные инвестиционные площадки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995936" y="908720"/>
          <a:ext cx="4344144" cy="5562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2128"/>
                <a:gridCol w="3192016"/>
              </a:tblGrid>
              <a:tr h="35506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 площадки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Характеристики площадки</a:t>
                      </a:r>
                      <a:endParaRPr lang="ru-RU" sz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 площадки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Иркутская область, г. Тулун, на северо-восток по а/д А-331 «Вилюй».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Удаленность:</a:t>
                      </a:r>
                    </a:p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областного центра г. Иркутска, км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областного центра – 408 км.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центра муниципального образования – 2,7 км.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ближайших производственных объектов – в 400м с </a:t>
                      </a:r>
                      <a:r>
                        <a:rPr lang="ru-RU" sz="9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североо-западной</a:t>
                      </a: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стороны и в 10м с северной стороны полигон ТБО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жилой зоны – 100 м.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федеральной трассы – 300 м.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ж/</a:t>
                      </a:r>
                      <a:r>
                        <a:rPr lang="ru-RU" sz="9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станции (Тулун)- 5,5 км.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Правовой статус площадки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Вид собственности – отсутствует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Условия предоставления в пользование – аренда, продажа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Сведения о земельном </a:t>
                      </a:r>
                      <a:r>
                        <a:rPr lang="ru-RU" sz="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участке</a:t>
                      </a:r>
                      <a:endParaRPr lang="ru-RU" sz="9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Площадь </a:t>
                      </a: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территории – 27,7 га.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Территориальная зона – производственная зона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Категория земель – земли населенных пунктов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5506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Наличие подъездных путей (описание, км</a:t>
                      </a:r>
                      <a:r>
                        <a:rPr lang="ru-RU" sz="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9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Автомобильная </a:t>
                      </a: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дорога – имеется (асфальт) а/</a:t>
                      </a:r>
                      <a:r>
                        <a:rPr lang="ru-RU" sz="9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А-331 «Вилюй»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Железнодорожные пути (ВСЖД) – в 2 км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Характеристика территории </a:t>
                      </a:r>
                      <a:r>
                        <a:rPr lang="ru-RU" sz="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площадки</a:t>
                      </a:r>
                      <a:endParaRPr lang="ru-RU" sz="9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Ограждение – отсутствует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Строения незавершенные строительством – отсутствуют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Возможность расширения – отсутствует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Наличие обременений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Обременения – отсутствуют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Характеристика </a:t>
                      </a:r>
                      <a:r>
                        <a:rPr lang="ru-RU" sz="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инфраструктуры</a:t>
                      </a:r>
                      <a:endParaRPr lang="ru-RU" sz="9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Теплоснабжение – отсутствует</a:t>
                      </a:r>
                    </a:p>
                    <a:p>
                      <a:pPr algn="l" fontAlgn="t"/>
                      <a: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Водоснабжение – отсутствует</a:t>
                      </a:r>
                    </a:p>
                    <a:p>
                      <a:pPr algn="l" fontAlgn="t"/>
                      <a: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Канализация – отсутствует</a:t>
                      </a:r>
                    </a:p>
                    <a:p>
                      <a:pPr algn="l" fontAlgn="t"/>
                      <a: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Электрические </a:t>
                      </a:r>
                      <a:r>
                        <a:rPr lang="ru-RU" sz="8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сети* </a:t>
                      </a:r>
                      <a: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ЛЭП проходит вдоль земельного участка</a:t>
                      </a:r>
                    </a:p>
                    <a:p>
                      <a:pPr algn="l" fontAlgn="t"/>
                      <a: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Газ – отсутствует</a:t>
                      </a:r>
                    </a:p>
                    <a:p>
                      <a:pPr algn="l" fontAlgn="t"/>
                      <a: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Связь – отсутствует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5842" name="Picture 2" descr="https://tulunadm.ru/pub/img/QA/588/Ploshhadka_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268760"/>
            <a:ext cx="3695615" cy="388843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51520" y="6165304"/>
            <a:ext cx="331236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* - при условии технологического </a:t>
            </a:r>
            <a:r>
              <a:rPr lang="ru-RU" sz="9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присоединения</a:t>
            </a:r>
            <a:r>
              <a:rPr lang="ru-RU" sz="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энергопринимающих</a:t>
            </a:r>
            <a:r>
              <a:rPr lang="ru-RU" sz="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устройств по индивидуальному проекту</a:t>
            </a:r>
            <a:endParaRPr lang="ru-RU" sz="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8367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2207" y="1"/>
            <a:ext cx="9144000" cy="6857999"/>
          </a:xfrm>
          <a:prstGeom prst="rect">
            <a:avLst/>
          </a:prstGeom>
          <a:noFill/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xmlns="" id="{9159A92D-6084-4D93-99F9-F1F97A67D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xmlns="" id="{9A1CBA59-1CB7-4960-A402-00CF88BB2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" y="4008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B1DE3D9-E55C-4DA1-873E-07891C006823}"/>
              </a:ext>
            </a:extLst>
          </p:cNvPr>
          <p:cNvSpPr txBox="1"/>
          <p:nvPr/>
        </p:nvSpPr>
        <p:spPr>
          <a:xfrm>
            <a:off x="325122" y="6175843"/>
            <a:ext cx="338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T Norms Medium" panose="02000803030000020003" pitchFamily="50" charset="-52"/>
              </a:rPr>
              <a:t>Микрорайон Березовая роща</a:t>
            </a:r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xmlns="" id="{1B104A26-1E16-4C02-B77F-018B62B672FE}"/>
              </a:ext>
            </a:extLst>
          </p:cNvPr>
          <p:cNvSpPr txBox="1"/>
          <p:nvPr/>
        </p:nvSpPr>
        <p:spPr>
          <a:xfrm>
            <a:off x="322590" y="345691"/>
            <a:ext cx="8065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Свободные инвестиционные площадки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4" name="Picture 2" descr="https://tulunadm.ru/pub/img/QA/588/Ploshhadka_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412776"/>
            <a:ext cx="3659405" cy="3528392"/>
          </a:xfrm>
          <a:prstGeom prst="rect">
            <a:avLst/>
          </a:prstGeom>
          <a:noFill/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995936" y="908720"/>
          <a:ext cx="4344144" cy="5654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2128"/>
                <a:gridCol w="3192016"/>
              </a:tblGrid>
              <a:tr h="35506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 площадки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Характеристики площадки</a:t>
                      </a:r>
                      <a:endParaRPr lang="ru-RU" sz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 площадки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Иркутская область, г. Тулун, ул. Совхозная (район маслозавода)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Удаленность:</a:t>
                      </a:r>
                    </a:p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областного центра г. Иркутска, км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областного центра – 408 км.</a:t>
                      </a:r>
                    </a:p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центра муниципального образования – 4 км.</a:t>
                      </a:r>
                    </a:p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ближайших производственных объектов – в 400м с юго-западной стороны</a:t>
                      </a:r>
                    </a:p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жилой зоны – 100 м.</a:t>
                      </a:r>
                    </a:p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федеральной трассы – 800 м.</a:t>
                      </a:r>
                    </a:p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6. От ж/д станции (Тулун)- 1,1 км.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Правовой статус площадки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Вид собственности – отсутствует</a:t>
                      </a:r>
                    </a:p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Условия предоставления в пользование – аренда, продажа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Сведения о земельном </a:t>
                      </a:r>
                      <a:r>
                        <a:rPr lang="ru-RU" sz="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участке</a:t>
                      </a:r>
                      <a:endParaRPr lang="ru-RU" sz="9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Площадь </a:t>
                      </a: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территории – 30,5 га.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Территориальная зона – производственная зона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Категория земель – земли населенных пунктов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5506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Наличие подъездных путей (описание, км</a:t>
                      </a:r>
                      <a:r>
                        <a:rPr lang="ru-RU" sz="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9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Автомобильная </a:t>
                      </a: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дорога – имеется (асфальт) Р-255 «Сибирь»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Железнодорожные пути (ВСЖД) – в 400 м.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Характеристика территории </a:t>
                      </a:r>
                      <a:r>
                        <a:rPr lang="ru-RU" sz="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площадки</a:t>
                      </a:r>
                      <a:endParaRPr lang="ru-RU" sz="9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Ограждение – отсутствует</a:t>
                      </a:r>
                    </a:p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Строения незавершенные строительством – отсутствуют</a:t>
                      </a:r>
                    </a:p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Возможность расширения – отсутствует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Наличие обременений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Обременения – отсутствуют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Характеристика инфраструктуры (описание, мощности, в т.ч. свободные мощности)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Теплоснабжение – отсутствует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Водоснабжение – отсутствует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Канализация – отсутствует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Электрические сети – ЛЭП проходит в 300м от земельного участка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Газ – отсутствует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Связь – отсутствует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79974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161" y="0"/>
            <a:ext cx="9144000" cy="6857999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xmlns="" id="{9159A92D-6084-4D93-99F9-F1F97A67D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xmlns="" id="{9A1CBA59-1CB7-4960-A402-00CF88BB2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" y="4008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B1DE3D9-E55C-4DA1-873E-07891C006823}"/>
              </a:ext>
            </a:extLst>
          </p:cNvPr>
          <p:cNvSpPr txBox="1"/>
          <p:nvPr/>
        </p:nvSpPr>
        <p:spPr>
          <a:xfrm>
            <a:off x="325122" y="6175843"/>
            <a:ext cx="338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T Norms Medium" panose="02000803030000020003" pitchFamily="50" charset="-52"/>
              </a:rPr>
              <a:t>Микрорайон Березовая роща</a:t>
            </a:r>
            <a:endParaRPr lang="ru-RU" dirty="0">
              <a:solidFill>
                <a:schemeClr val="bg1"/>
              </a:solidFill>
              <a:latin typeface="TT Norms Medium" panose="02000803030000020003" pitchFamily="50" charset="-52"/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xmlns="" id="{C7850286-B3B0-46E5-9847-8F8680FCA2E3}"/>
              </a:ext>
            </a:extLst>
          </p:cNvPr>
          <p:cNvSpPr txBox="1"/>
          <p:nvPr/>
        </p:nvSpPr>
        <p:spPr>
          <a:xfrm>
            <a:off x="322590" y="345691"/>
            <a:ext cx="8065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Свободные инвестиционные площадки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995936" y="908720"/>
          <a:ext cx="4344144" cy="5623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2128"/>
                <a:gridCol w="3192016"/>
              </a:tblGrid>
              <a:tr h="35506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 площадки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Характеристики площадки</a:t>
                      </a:r>
                      <a:endParaRPr lang="ru-RU" sz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Характеристика площадки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Площадь территории – 30,7 га.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Ограждение – отсутствует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Строения незавершенные строительством – отсутствуют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Возможность расширения – отсутствует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Адрес: Иркутская область, г. Тулун, ул. Трактовая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Удаленность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 областного центра – 408 км.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 центра муниципального образования – 3,8 км.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 ближайших производственных объектов – в 400м с северной стороны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 жилой зоны – 500 м.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 федеральной трассы – 800 м.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 ж/д станции (Тулун) – 3 км.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Наличие подъездных путей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Автомобильная дорога – имеется (асфальт) Р-255 «Сибирь»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Железнодорожные пути (ВСЖД) – в 2,3 км.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Правовой статус площадки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Вид собственности – отсутствует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Условия предоставления в пользование – аренда, продажа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Обременения – отсутствуют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Категория земель – земли населенных пунктов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Территориальная зона – производственная зона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Характеристика инфраструктуры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Теплоснабжение – отсутствует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Водоснабжение – отсутствует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Канализация – отсутствует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Электрические сети* – ЛЭП проходит в 300 м. от земельного участка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Газ – отсутствует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Связь – отсутствует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Характеристика площадки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Площадь территории – 30,7 га.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Ограждение – отсутствует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Строения незавершенные строительством – отсутствуют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Возможность расширения – отсутствует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Адрес: Иркутская область, г. Тулун, ул. Трактовая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1746" name="Picture 2" descr="https://tulunadm.ru/pub/img/QA/588/N4_Traktovay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970" y="1124744"/>
            <a:ext cx="3659370" cy="36004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51520" y="6165304"/>
            <a:ext cx="36724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* - при условии технологического присоединения </a:t>
            </a:r>
            <a:r>
              <a:rPr lang="ru-RU" sz="8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энергопринимающих</a:t>
            </a:r>
            <a:r>
              <a:rPr lang="ru-RU" sz="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устройств по индивидуальному проекту</a:t>
            </a:r>
            <a:endParaRPr lang="ru-RU" sz="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8663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xmlns="" id="{9159A92D-6084-4D93-99F9-F1F97A67D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xmlns="" id="{9A1CBA59-1CB7-4960-A402-00CF88BB2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" y="4008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B1DE3D9-E55C-4DA1-873E-07891C006823}"/>
              </a:ext>
            </a:extLst>
          </p:cNvPr>
          <p:cNvSpPr txBox="1"/>
          <p:nvPr/>
        </p:nvSpPr>
        <p:spPr>
          <a:xfrm>
            <a:off x="325122" y="6175843"/>
            <a:ext cx="338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T Norms Medium" panose="02000803030000020003" pitchFamily="50" charset="-52"/>
              </a:rPr>
              <a:t>Микрорайон Березовая роща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xmlns="" id="{1315E65D-894A-4DAA-AF82-F42CE9383B75}"/>
              </a:ext>
            </a:extLst>
          </p:cNvPr>
          <p:cNvSpPr txBox="1"/>
          <p:nvPr/>
        </p:nvSpPr>
        <p:spPr>
          <a:xfrm>
            <a:off x="322590" y="345691"/>
            <a:ext cx="8065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Свободные инвестиционные площадки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995936" y="908720"/>
          <a:ext cx="4344144" cy="5623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2128"/>
                <a:gridCol w="3192016"/>
              </a:tblGrid>
              <a:tr h="35506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 площадки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Характеристики площадки</a:t>
                      </a:r>
                      <a:endParaRPr lang="ru-RU" sz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Характеристика площадки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Площадь территории – 222 га.</a:t>
                      </a:r>
                    </a:p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Ограждение – отсутствует</a:t>
                      </a:r>
                    </a:p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Строения незавершенные строительством – отсутствуют</a:t>
                      </a:r>
                    </a:p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Возможность расширения – отсутствует</a:t>
                      </a:r>
                    </a:p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 Адрес: Иркутская область, г. Тулун, мкр. ЛЭП-500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Удаленность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От областного центра – 408 км.</a:t>
                      </a:r>
                    </a:p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От центра муниципального образования – 8,5 км.</a:t>
                      </a:r>
                    </a:p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От ближайших производственных объектов – в 500м с северной стороны КОС</a:t>
                      </a:r>
                    </a:p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От жилой зоны – 1,2 км.</a:t>
                      </a:r>
                    </a:p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 От федеральной трассы – 4 км.</a:t>
                      </a:r>
                    </a:p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6. От ж/д станции (Нюра) – 2,3 км.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Наличие подъездных путей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Автомобильная дорога – имеется (гравийная)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Железнодорожные пути (ВСЖД) – в 10 м.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Правовой статус площадки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Вид собственности – отсутствует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Условия предоставления в пользование – аренда, продажа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Обременения – отсутствуют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Категория земель – земли населенных пунктов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Территориальная зона – производственная зона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Характеристика инфраструктуры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Теплоснабжение – отсутствует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Водоснабжение – отсутствует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Канализация – в 500 м. КОС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Электрические сети* – В-35кВт (I категория) проходит в 10 м. от земельного участка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Газ – отсутствует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Связь – отсутствует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Характеристика площадки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Площадь территории – 222 га.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Ограждение – отсутствует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Строения незавершенные строительством – отсутствуют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Возможность расширения – отсутствует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 Адрес: Иркутская область, г. Тулун, </a:t>
                      </a:r>
                      <a:r>
                        <a:rPr lang="ru-RU" sz="9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мкр</a:t>
                      </a: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ЛЭП-500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9698" name="Picture 2" descr="https://tulunadm.ru/pub/img/QA/588/N5_LEP_5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24744"/>
            <a:ext cx="3681799" cy="3672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56175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xmlns="" id="{9159A92D-6084-4D93-99F9-F1F97A67D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xmlns="" id="{9A1CBA59-1CB7-4960-A402-00CF88BB2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" y="4008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B1DE3D9-E55C-4DA1-873E-07891C006823}"/>
              </a:ext>
            </a:extLst>
          </p:cNvPr>
          <p:cNvSpPr txBox="1"/>
          <p:nvPr/>
        </p:nvSpPr>
        <p:spPr>
          <a:xfrm>
            <a:off x="325122" y="6175843"/>
            <a:ext cx="338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T Norms Medium" panose="02000803030000020003" pitchFamily="50" charset="-52"/>
              </a:rPr>
              <a:t>Микрорайон Березовая роща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79BE6CE-7EB1-4E83-977B-A1DE8FB14D23}"/>
              </a:ext>
            </a:extLst>
          </p:cNvPr>
          <p:cNvSpPr txBox="1"/>
          <p:nvPr/>
        </p:nvSpPr>
        <p:spPr>
          <a:xfrm>
            <a:off x="7380312" y="54452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xmlns="" id="{A9443A79-B9F3-4247-8718-B3AAB5D4734D}"/>
              </a:ext>
            </a:extLst>
          </p:cNvPr>
          <p:cNvSpPr txBox="1"/>
          <p:nvPr/>
        </p:nvSpPr>
        <p:spPr>
          <a:xfrm>
            <a:off x="322590" y="345691"/>
            <a:ext cx="8065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Свободные инвестиционные площадки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2" descr="https://tulunadm.ru/pub/img/QA/588/Ploshhadka_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908720"/>
            <a:ext cx="3514379" cy="4248472"/>
          </a:xfrm>
          <a:prstGeom prst="rect">
            <a:avLst/>
          </a:prstGeom>
          <a:noFill/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3995936" y="908720"/>
          <a:ext cx="4344144" cy="5654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2128"/>
                <a:gridCol w="3192016"/>
              </a:tblGrid>
              <a:tr h="35506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 площадки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Характеристики площадки</a:t>
                      </a:r>
                      <a:endParaRPr lang="ru-RU" sz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 площадки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Иркутская область, г. Тулун, мкр. Сосновый бор, по а/д на д. Гадалей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Удаленность:</a:t>
                      </a:r>
                    </a:p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областного центра г. Иркутска, км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областного центра – 408 км.</a:t>
                      </a:r>
                    </a:p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центра муниципального образования – 5,8 км.</a:t>
                      </a:r>
                    </a:p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ближайших производственных объектов – в 500м с северной стороны котельная мкр. Угольщиков</a:t>
                      </a:r>
                    </a:p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жилой зоны – 150 м.</a:t>
                      </a:r>
                    </a:p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федеральной трассы – 1,9 км.</a:t>
                      </a:r>
                    </a:p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ж/д станции (Нюра)- 5,1 км.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Правовой статус площадки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Вид собственности – отсутствует</a:t>
                      </a:r>
                    </a:p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Условия предоставления в пользование – аренда, продажа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Сведения о земельном </a:t>
                      </a:r>
                      <a:r>
                        <a:rPr lang="ru-RU" sz="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участке</a:t>
                      </a:r>
                      <a:endParaRPr lang="ru-RU" sz="9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Площадь </a:t>
                      </a: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территории – 5,3 га.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Территориальная зона – производственная зона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Категория земель – земли населенных пунктов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5506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Наличие подъездных путей (описание, км</a:t>
                      </a:r>
                      <a:r>
                        <a:rPr lang="ru-RU" sz="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9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Автомобильная </a:t>
                      </a: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дорога – имеется (асфальт)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Железнодорожные пути (ВСЖД) – в 5 м.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Характеристика территории </a:t>
                      </a:r>
                      <a:r>
                        <a:rPr lang="ru-RU" sz="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площадки</a:t>
                      </a:r>
                      <a:endParaRPr lang="ru-RU" sz="9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Ограждение – отсутствует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Строения незавершенные строительством – отсутствуют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Возможность расширения – отсутствует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Наличие обременений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Обременения – отсутствуют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Характеристика инфраструктуры (описание, мощности, в т.ч. свободные мощности)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Теплоснабжение – в 500м котельная </a:t>
                      </a:r>
                      <a:r>
                        <a:rPr lang="ru-RU" sz="9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мкр</a:t>
                      </a: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Угольщиков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Водоснабжение – в 500м котельная </a:t>
                      </a:r>
                      <a:r>
                        <a:rPr lang="ru-RU" sz="9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мкр</a:t>
                      </a: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Угольщиков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Канализация – отсутствует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Электрические сети – ЛЭП проходит в 50м от земельного участка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Газ – отсутствует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Связь – отсутствует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06909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xmlns="" id="{9159A92D-6084-4D93-99F9-F1F97A67D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xmlns="" id="{9A1CBA59-1CB7-4960-A402-00CF88BB2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" y="4008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B1DE3D9-E55C-4DA1-873E-07891C006823}"/>
              </a:ext>
            </a:extLst>
          </p:cNvPr>
          <p:cNvSpPr txBox="1"/>
          <p:nvPr/>
        </p:nvSpPr>
        <p:spPr>
          <a:xfrm>
            <a:off x="325122" y="6175843"/>
            <a:ext cx="338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T Norms Medium" panose="02000803030000020003" pitchFamily="50" charset="-52"/>
              </a:rPr>
              <a:t>Микрорайон Березовая роща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79BE6CE-7EB1-4E83-977B-A1DE8FB14D23}"/>
              </a:ext>
            </a:extLst>
          </p:cNvPr>
          <p:cNvSpPr txBox="1"/>
          <p:nvPr/>
        </p:nvSpPr>
        <p:spPr>
          <a:xfrm>
            <a:off x="7380312" y="54452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17575EF-C23C-4784-AD00-72CACEDCECFE}"/>
              </a:ext>
            </a:extLst>
          </p:cNvPr>
          <p:cNvSpPr/>
          <p:nvPr/>
        </p:nvSpPr>
        <p:spPr>
          <a:xfrm>
            <a:off x="2286000" y="22748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xmlns="" id="{FE86C605-B71C-4693-8C9F-F0A82191AF86}"/>
              </a:ext>
            </a:extLst>
          </p:cNvPr>
          <p:cNvSpPr txBox="1"/>
          <p:nvPr/>
        </p:nvSpPr>
        <p:spPr>
          <a:xfrm>
            <a:off x="322590" y="345691"/>
            <a:ext cx="8065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Свободные инвестиционные площадки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 descr="https://tulunadm.ru/pub/img/QA/588/Ploshhadka_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268760"/>
            <a:ext cx="3628027" cy="3888432"/>
          </a:xfrm>
          <a:prstGeom prst="rect">
            <a:avLst/>
          </a:prstGeom>
          <a:noFill/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3995936" y="836712"/>
          <a:ext cx="4344144" cy="5791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2128"/>
                <a:gridCol w="3192016"/>
              </a:tblGrid>
              <a:tr h="35506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 площадки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Характеристики площадки</a:t>
                      </a:r>
                      <a:endParaRPr lang="ru-RU" sz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 площадки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Иркутская область, г. Тулун, м/у пос. Железнодорожников и а/д «Вилюй»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Удаленность:</a:t>
                      </a:r>
                    </a:p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областного центра г. Иркутска, км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областного центра – 408 км.</a:t>
                      </a:r>
                    </a:p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центра муниципального образования – 3,8 км.</a:t>
                      </a:r>
                    </a:p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ближайших производственных объектов – в 300м с южной стороны и в 550м с восточной стороны полигон ТБО</a:t>
                      </a:r>
                    </a:p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жилой зоны – 500 м.</a:t>
                      </a:r>
                    </a:p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федеральной трассы – 1,1 км.</a:t>
                      </a:r>
                    </a:p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ж/д станции (Вокзал)- 3,5 км.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Правовой статус площадки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Вид собственности – отсутствует</a:t>
                      </a:r>
                    </a:p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Условия предоставления в пользование – аренда, продажа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Сведения о земельном </a:t>
                      </a:r>
                      <a:r>
                        <a:rPr lang="ru-RU" sz="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участке</a:t>
                      </a:r>
                      <a:endParaRPr lang="ru-RU" sz="9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Площадь </a:t>
                      </a: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территории – 38,0 га.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Территориальная зона – производственная зона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Категория земель – земли населенных пунктов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5506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Наличие подъездных путей (описание, км</a:t>
                      </a:r>
                      <a:r>
                        <a:rPr lang="ru-RU" sz="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9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Автомобильная </a:t>
                      </a:r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дорога – имеется (гравийная)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Железнодорожные пути (ВСЖД) – в 3 м.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Характеристика территории площадки</a:t>
                      </a:r>
                      <a:r>
                        <a:rPr lang="ru-RU" sz="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endParaRPr lang="ru-RU" sz="9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Ограждение – отсутствует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Строения незавершенные строительством – отсутствуют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Возможность расширения – отсутствует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Наличие обременений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Обременения – отсутствуют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Характеристика инфраструктуры (описание, мощности, в т.ч. свободные мощности)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Теплоснабжение – отсутствует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Водоснабжение – отсутствует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Канализация – отсутствует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Электрические сети – ЛЭП проходит в 1,1 км от земельного участка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Газ – отсутствует</a:t>
                      </a:r>
                    </a:p>
                    <a:p>
                      <a:pPr algn="l" fontAlgn="t"/>
                      <a:r>
                        <a:rPr lang="ru-RU" sz="9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Связь – отсутствует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79964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xmlns="" id="{9159A92D-6084-4D93-99F9-F1F97A67D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xmlns="" id="{9A1CBA59-1CB7-4960-A402-00CF88BB2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" y="4008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B1DE3D9-E55C-4DA1-873E-07891C006823}"/>
              </a:ext>
            </a:extLst>
          </p:cNvPr>
          <p:cNvSpPr txBox="1"/>
          <p:nvPr/>
        </p:nvSpPr>
        <p:spPr>
          <a:xfrm>
            <a:off x="325122" y="6175843"/>
            <a:ext cx="338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T Norms Medium" panose="02000803030000020003" pitchFamily="50" charset="-52"/>
              </a:rPr>
              <a:t>Микрорайон Березовая роща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79BE6CE-7EB1-4E83-977B-A1DE8FB14D23}"/>
              </a:ext>
            </a:extLst>
          </p:cNvPr>
          <p:cNvSpPr txBox="1"/>
          <p:nvPr/>
        </p:nvSpPr>
        <p:spPr>
          <a:xfrm>
            <a:off x="7380312" y="54452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22015A05-B932-48F5-A18D-46D7D02FD254}"/>
              </a:ext>
            </a:extLst>
          </p:cNvPr>
          <p:cNvSpPr/>
          <p:nvPr/>
        </p:nvSpPr>
        <p:spPr>
          <a:xfrm>
            <a:off x="5708372" y="5982309"/>
            <a:ext cx="2598866" cy="51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стадиона «Шахтер»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6FC425E9-83ED-49B1-9099-C75CACCAE947}"/>
              </a:ext>
            </a:extLst>
          </p:cNvPr>
          <p:cNvSpPr/>
          <p:nvPr/>
        </p:nvSpPr>
        <p:spPr>
          <a:xfrm>
            <a:off x="411790" y="4709528"/>
            <a:ext cx="1845570" cy="510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</a:t>
            </a:r>
          </a:p>
          <a:p>
            <a:pPr algn="ctr">
              <a:lnSpc>
                <a:spcPct val="75000"/>
              </a:lnSpc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лыжной базы</a:t>
            </a:r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xmlns="" id="{EEA74D94-EC69-45AA-8FED-DB722E0E9250}"/>
              </a:ext>
            </a:extLst>
          </p:cNvPr>
          <p:cNvSpPr txBox="1"/>
          <p:nvPr/>
        </p:nvSpPr>
        <p:spPr>
          <a:xfrm>
            <a:off x="322590" y="345691"/>
            <a:ext cx="8065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Свободные инвестиционные площадки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3995936" y="908720"/>
          <a:ext cx="4344144" cy="5516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2128"/>
                <a:gridCol w="3192016"/>
              </a:tblGrid>
              <a:tr h="35506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 площадки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Характеристики площадки</a:t>
                      </a:r>
                      <a:endParaRPr lang="ru-RU" sz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Характеристика площадки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Площадь территории – 46,8 га.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Ограждение – отсутствует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Строения незавершенные строительством – отсутствуют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Возможность расширения – отсутствует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Адрес: Иркутская область, г. Тулун, ул. Совхозная, 24г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Кадастровый номер – 38:30:010801:344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Удаленность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 областного центра – 408 км.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центра муниципального образования – 4,5 км.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ближайших производственных объектов – в 100 м. с северо-восточной стороны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 жилой зоны – 500 м.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 федеральной трассы – 0,8 км.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 ж/д станции (Вокзал) – 2,5 км.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Наличие подъездных путей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Автомобильная дорога – 0,05 км. имеется (гравийная)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Железнодорожные пути (ВСЖД) – 0,8 км. (имеется возможность строительства ж/д тупиков)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Правовой статус площадки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Вид собственности – отсутствует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Условия предоставления в пользование – аренда, продажа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Обременения – отсутствуют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Категория земель – земли населенных пунктов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Территориальная зона – производственная зона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Характеристика инфраструктуры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Теплоснабжение – отсутствует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Водоснабжение – отсутствует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Канализация – отсутствует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Электрические сети* – ЛЭП проходит в 0,5 км. от земельного участка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Газ – отсутствует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Связь – отсутствует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Характеристика площадки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Площадь территории – 46,8 га.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Ограждение – отсутствует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Строения незавершенные строительством – отсутствуют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Возможность расширения – отсутствует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Адрес: Иркутская область, г. Тулун, ул. Совхозная, 24г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Кадастровый номер – 38:30:010801:344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3554" name="Picture 2" descr="https://tulunadm.ru/pub/img/QA/588/N8_Sovkhoznay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96752"/>
            <a:ext cx="3548002" cy="3456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80754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xmlns="" id="{9159A92D-6084-4D93-99F9-F1F97A67D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xmlns="" id="{9A1CBA59-1CB7-4960-A402-00CF88BB2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" y="4008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B1DE3D9-E55C-4DA1-873E-07891C006823}"/>
              </a:ext>
            </a:extLst>
          </p:cNvPr>
          <p:cNvSpPr txBox="1"/>
          <p:nvPr/>
        </p:nvSpPr>
        <p:spPr>
          <a:xfrm>
            <a:off x="325122" y="6175843"/>
            <a:ext cx="338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T Norms Medium" panose="02000803030000020003" pitchFamily="50" charset="-52"/>
              </a:rPr>
              <a:t>Микрорайон Березовая роща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79BE6CE-7EB1-4E83-977B-A1DE8FB14D23}"/>
              </a:ext>
            </a:extLst>
          </p:cNvPr>
          <p:cNvSpPr txBox="1"/>
          <p:nvPr/>
        </p:nvSpPr>
        <p:spPr>
          <a:xfrm>
            <a:off x="7380312" y="54452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xmlns="" id="{5D4E9A14-EC02-426A-9CA6-5114AA0838F6}"/>
              </a:ext>
            </a:extLst>
          </p:cNvPr>
          <p:cNvSpPr txBox="1"/>
          <p:nvPr/>
        </p:nvSpPr>
        <p:spPr>
          <a:xfrm>
            <a:off x="322590" y="345691"/>
            <a:ext cx="8065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Свободные инвестиционные площадки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995936" y="764704"/>
          <a:ext cx="4344144" cy="5882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2128"/>
                <a:gridCol w="3192016"/>
              </a:tblGrid>
              <a:tr h="35506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 площадки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Характеристики площадки</a:t>
                      </a:r>
                      <a:endParaRPr lang="ru-RU" sz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Характеристика площадки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Площадь территории – 3,6 га.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Ограждение – отсутствует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Строения незавершенные строительством – присутствуют разрушенные объекты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Возможность расширения – отсутствует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 Адрес: Иркутская область, г. Тулун, пос. Стекольный, территория бывшего стекольного завода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6. Кадастровый номер (квартал) – 38:30:010902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Удаленность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 От областного центра – 408 км.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8.От центра муниципального образования – 1,8 км.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9.От ближайших производственных объектов – в 10м с северной стороны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10. От жилой зоны – 200 м.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11. От федеральной трассы – 0,4 км.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12. От ж/д станции (Вокзал)- 4,5 км.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Наличие подъездных путей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13. Автомобильная дорога – 0,4 км имеется (асфальтированная)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14. Железнодорожные пути (ВСЖД) – 0,01км (имеется возможность строительства ж/д тупиков)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Правовой статус площадки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15. Вид собственности – отсутствует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16. Условия предоставления в пользование – аренда, продажа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17. Обременения – отсутствуют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18. Категория земель – земли населенных пунктов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19. Территориальная зона – производственная зона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Характеристика инфраструктуры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20. Теплоснабжение – 0,4км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21. Водоснабжение – 0,3км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22. Канализация – 0,45км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23. Электрические сети – ПС 110/6 кВ «Стеклозавод» – 0,35км.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24. Газ – отсутствует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25. Связь – отсутствует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Характеристика площадки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Площадь территории – 3,6 га.</a:t>
                      </a:r>
                    </a:p>
                    <a:p>
                      <a:pPr algn="l" fontAlgn="t"/>
                      <a: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Ограждение – отсутствует</a:t>
                      </a:r>
                    </a:p>
                    <a:p>
                      <a:pPr algn="l" fontAlgn="t"/>
                      <a: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Строения незавершенные строительством – присутствуют разрушенные объекты</a:t>
                      </a:r>
                    </a:p>
                    <a:p>
                      <a:pPr algn="l" fontAlgn="t"/>
                      <a: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Возможность расширения – отсутствует</a:t>
                      </a:r>
                    </a:p>
                    <a:p>
                      <a:pPr algn="l" fontAlgn="t"/>
                      <a: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 Адрес: Иркутская область, г. Тулун, пос. Стекольный, территория бывшего стекольного завода</a:t>
                      </a:r>
                    </a:p>
                    <a:p>
                      <a:pPr algn="l" fontAlgn="t"/>
                      <a: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6. Кадастровый номер (квартал) – 38:30:010902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1506" name="Picture 2" descr="https://tulunadm.ru/pub/img/QA/588/Ploshhadka_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340768"/>
            <a:ext cx="3538981" cy="3744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57679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xmlns="" id="{9159A92D-6084-4D93-99F9-F1F97A67D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xmlns="" id="{9A1CBA59-1CB7-4960-A402-00CF88BB2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" y="4008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B1DE3D9-E55C-4DA1-873E-07891C006823}"/>
              </a:ext>
            </a:extLst>
          </p:cNvPr>
          <p:cNvSpPr txBox="1"/>
          <p:nvPr/>
        </p:nvSpPr>
        <p:spPr>
          <a:xfrm>
            <a:off x="325122" y="6175843"/>
            <a:ext cx="338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T Norms Medium" panose="02000803030000020003" pitchFamily="50" charset="-52"/>
              </a:rPr>
              <a:t>Микрорайон Березовая роща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79BE6CE-7EB1-4E83-977B-A1DE8FB14D23}"/>
              </a:ext>
            </a:extLst>
          </p:cNvPr>
          <p:cNvSpPr txBox="1"/>
          <p:nvPr/>
        </p:nvSpPr>
        <p:spPr>
          <a:xfrm>
            <a:off x="7380312" y="54452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B98718A8-4050-4BE7-9FCB-7A8C152DA1D2}"/>
              </a:ext>
            </a:extLst>
          </p:cNvPr>
          <p:cNvSpPr/>
          <p:nvPr/>
        </p:nvSpPr>
        <p:spPr>
          <a:xfrm>
            <a:off x="360963" y="3364044"/>
            <a:ext cx="1697746" cy="717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стелы в м-не Угольщиков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88438003-A182-4DAD-9423-9ADAF62FFE53}"/>
              </a:ext>
            </a:extLst>
          </p:cNvPr>
          <p:cNvSpPr/>
          <p:nvPr/>
        </p:nvSpPr>
        <p:spPr>
          <a:xfrm>
            <a:off x="5264341" y="3091493"/>
            <a:ext cx="1301065" cy="717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Безопасная </a:t>
            </a:r>
          </a:p>
          <a:p>
            <a:pPr>
              <a:lnSpc>
                <a:spcPct val="75000"/>
              </a:lnSpc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дорога </a:t>
            </a:r>
          </a:p>
          <a:p>
            <a:pPr>
              <a:lnSpc>
                <a:spcPct val="75000"/>
              </a:lnSpc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школу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736B8C3B-DEC7-4B68-A6AB-C134C7BFCCF9}"/>
              </a:ext>
            </a:extLst>
          </p:cNvPr>
          <p:cNvSpPr/>
          <p:nvPr/>
        </p:nvSpPr>
        <p:spPr>
          <a:xfrm>
            <a:off x="3235753" y="1412090"/>
            <a:ext cx="1336247" cy="717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 народной сказки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B5850CFD-0263-45DD-83F1-65E83BC426FF}"/>
              </a:ext>
            </a:extLst>
          </p:cNvPr>
          <p:cNvSpPr/>
          <p:nvPr/>
        </p:nvSpPr>
        <p:spPr>
          <a:xfrm>
            <a:off x="5421683" y="5250333"/>
            <a:ext cx="2274375" cy="925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Аллея </a:t>
            </a:r>
          </a:p>
          <a:p>
            <a:pPr>
              <a:lnSpc>
                <a:spcPct val="75000"/>
              </a:lnSpc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м-на Угольщиков до м-на Сосновый бор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876438A2-D007-4505-A9A1-8FF1DE46D085}"/>
              </a:ext>
            </a:extLst>
          </p:cNvPr>
          <p:cNvSpPr/>
          <p:nvPr/>
        </p:nvSpPr>
        <p:spPr>
          <a:xfrm>
            <a:off x="1666896" y="4382181"/>
            <a:ext cx="2306847" cy="302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Крылатые качели</a:t>
            </a: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xmlns="" id="{D15937D0-134F-4C6E-B4CF-FE7C16EA1B3D}"/>
              </a:ext>
            </a:extLst>
          </p:cNvPr>
          <p:cNvSpPr txBox="1"/>
          <p:nvPr/>
        </p:nvSpPr>
        <p:spPr>
          <a:xfrm>
            <a:off x="322590" y="345691"/>
            <a:ext cx="8065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Свободные инвестиционные площадки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3995936" y="836712"/>
          <a:ext cx="4344144" cy="5760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2128"/>
                <a:gridCol w="3192016"/>
              </a:tblGrid>
              <a:tr h="35506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 площадки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Характеристики площадки</a:t>
                      </a:r>
                      <a:endParaRPr lang="ru-RU" sz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Характеристика площадки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Площадь территории – 9,0 га.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Ограждение – отсутствует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Строения незавершенные строительством – отсутствуют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Возможность расширения – отсутствует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 Адрес: Иркутская область, г. Тулун, пос. Стекольный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6. Кадастровый номер (квартал) – 38:30:010902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Удаленность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 От областного центра – 408 км.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8.От центра муниципального образования – 1,8 км.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9.От ближайших производственных объектов – в 50м с северо-восточной стороны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10. От жилой зоны – 70 м.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11. От федеральной трассы – 0,4 км и 0,66 км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12. От ж/д станции (Вокзал)- 4,6 км.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Наличие подъездных путей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13. Автомобильная дорога – 0,01 км имеется (асфальтированная)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14. Железнодорожные пути (ВСЖД) – 0,02км (имеется возможность строительства ж/д тупиков)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Правовой статус площадки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15. Вид собственности – отсутствует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16. Условия предоставления в пользование – аренда, продажа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17. Обременения – на территории имеются лицензированные залежи стекольных песков, которые из-за наличия лицензии находятся в ведении Федерального агенства по недропользованию (Роснедра).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18. Категория земель – земли населенных пунктов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19. Территориальная зона – иные зоны (СН-4), необходим перевод в территориальную зону П-1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Характеристика инфраструктуры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20. Теплоснабжение – 0,7км</a:t>
                      </a:r>
                      <a:b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21. Водоснабжение – 0,7км</a:t>
                      </a:r>
                      <a:b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22. Канализация – 0,48км</a:t>
                      </a:r>
                      <a:b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23. Электрические сети – ПС 110/6 кВ «Стеклозавод» – 0,6км.</a:t>
                      </a:r>
                      <a:b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24. Газ – отсутствует</a:t>
                      </a:r>
                      <a:b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25. Связь – отсутствует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Характеристика площадки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Площадь территории – 9,0 га.</a:t>
                      </a:r>
                    </a:p>
                    <a:p>
                      <a:pPr algn="l" fontAlgn="t"/>
                      <a: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Ограждение – отсутствует</a:t>
                      </a:r>
                    </a:p>
                    <a:p>
                      <a:pPr algn="l" fontAlgn="t"/>
                      <a: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Строения незавершенные строительством – отсутствуют</a:t>
                      </a:r>
                    </a:p>
                    <a:p>
                      <a:pPr algn="l" fontAlgn="t"/>
                      <a: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Возможность расширения – отсутствует</a:t>
                      </a:r>
                    </a:p>
                    <a:p>
                      <a:pPr algn="l" fontAlgn="t"/>
                      <a: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 Адрес: Иркутская область, г. Тулун, пос. Стекольный</a:t>
                      </a:r>
                    </a:p>
                    <a:p>
                      <a:pPr algn="l" fontAlgn="t"/>
                      <a: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6. Кадастровый номер (квартал) – 38:30:010902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9458" name="Picture 2" descr="https://tulunadm.ru/pub/img/QA/588/Ploshhadka_1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340768"/>
            <a:ext cx="3587518" cy="3816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78731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946526"/>
          </a:xfrm>
          <a:prstGeom prst="rect">
            <a:avLst/>
          </a:prstGeom>
          <a:noFill/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xmlns="" id="{9159A92D-6084-4D93-99F9-F1F97A67D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xmlns="" id="{9A1CBA59-1CB7-4960-A402-00CF88BB2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" y="4008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xmlns="" id="{AA59567F-59E5-438C-8869-76D0D73226B9}"/>
              </a:ext>
            </a:extLst>
          </p:cNvPr>
          <p:cNvSpPr txBox="1"/>
          <p:nvPr/>
        </p:nvSpPr>
        <p:spPr>
          <a:xfrm>
            <a:off x="683568" y="332656"/>
            <a:ext cx="7128792" cy="523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Приветственное слово мэра города Тулуна</a:t>
            </a: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10000454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836712"/>
            <a:ext cx="3838926" cy="576064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23528" y="908720"/>
            <a:ext cx="3960440" cy="7340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Уважаемые инвесторы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just">
              <a:spcBef>
                <a:spcPts val="600"/>
              </a:spcBef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Тулун — город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богатой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историей и  промышленным потенциалом.</a:t>
            </a:r>
            <a:endParaRPr lang="ru-RU" sz="16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Мы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рассматриваем инвестиции не просто как приток финансовых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средств, для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 это прежде всего доверие — вера в наш город, в его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будущее. </a:t>
            </a:r>
          </a:p>
          <a:p>
            <a:pPr algn="just">
              <a:spcAft>
                <a:spcPts val="600"/>
              </a:spcAft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возможность создавать новые рабочие места, внедрять передовые технологии и повышать качество жизни наших граждан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Наш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 открыт для честного и взаимовыгодного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партнёрства. 	</a:t>
            </a:r>
          </a:p>
          <a:p>
            <a:pPr algn="just">
              <a:spcAft>
                <a:spcPts val="600"/>
              </a:spcAft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Уверен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что наше сотрудничество будет долгим и взаимовыгодным.</a:t>
            </a:r>
          </a:p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Добро пожаловать в команду строителей будущего нашего города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just"/>
            <a:endParaRPr lang="ru-RU" sz="16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 уважением,</a:t>
            </a:r>
          </a:p>
          <a:p>
            <a:pPr algn="just"/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Михаил Иванович </a:t>
            </a:r>
            <a:r>
              <a:rPr lang="ru-RU" sz="1400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Гильдебрант</a:t>
            </a:r>
            <a:endParaRPr lang="ru-RU" sz="1400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Мэр города Тулуна</a:t>
            </a:r>
            <a:endParaRPr lang="ru-RU" sz="1400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126876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49686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xmlns="" id="{9159A92D-6084-4D93-99F9-F1F97A67D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xmlns="" id="{9A1CBA59-1CB7-4960-A402-00CF88BB2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" y="4008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B1DE3D9-E55C-4DA1-873E-07891C006823}"/>
              </a:ext>
            </a:extLst>
          </p:cNvPr>
          <p:cNvSpPr txBox="1"/>
          <p:nvPr/>
        </p:nvSpPr>
        <p:spPr>
          <a:xfrm>
            <a:off x="325122" y="6175843"/>
            <a:ext cx="338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T Norms Medium" panose="02000803030000020003" pitchFamily="50" charset="-52"/>
              </a:rPr>
              <a:t>Микрорайон Березовая роща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79BE6CE-7EB1-4E83-977B-A1DE8FB14D23}"/>
              </a:ext>
            </a:extLst>
          </p:cNvPr>
          <p:cNvSpPr txBox="1"/>
          <p:nvPr/>
        </p:nvSpPr>
        <p:spPr>
          <a:xfrm>
            <a:off x="7380312" y="54452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B98718A8-4050-4BE7-9FCB-7A8C152DA1D2}"/>
              </a:ext>
            </a:extLst>
          </p:cNvPr>
          <p:cNvSpPr/>
          <p:nvPr/>
        </p:nvSpPr>
        <p:spPr>
          <a:xfrm>
            <a:off x="360963" y="3364044"/>
            <a:ext cx="1697746" cy="717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стелы в м-не Угольщиков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88438003-A182-4DAD-9423-9ADAF62FFE53}"/>
              </a:ext>
            </a:extLst>
          </p:cNvPr>
          <p:cNvSpPr/>
          <p:nvPr/>
        </p:nvSpPr>
        <p:spPr>
          <a:xfrm>
            <a:off x="5264341" y="3091493"/>
            <a:ext cx="1301065" cy="717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Безопасная </a:t>
            </a:r>
          </a:p>
          <a:p>
            <a:pPr>
              <a:lnSpc>
                <a:spcPct val="75000"/>
              </a:lnSpc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дорога </a:t>
            </a:r>
          </a:p>
          <a:p>
            <a:pPr>
              <a:lnSpc>
                <a:spcPct val="75000"/>
              </a:lnSpc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школу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736B8C3B-DEC7-4B68-A6AB-C134C7BFCCF9}"/>
              </a:ext>
            </a:extLst>
          </p:cNvPr>
          <p:cNvSpPr/>
          <p:nvPr/>
        </p:nvSpPr>
        <p:spPr>
          <a:xfrm>
            <a:off x="3235753" y="1412090"/>
            <a:ext cx="1336247" cy="717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 народной сказки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B5850CFD-0263-45DD-83F1-65E83BC426FF}"/>
              </a:ext>
            </a:extLst>
          </p:cNvPr>
          <p:cNvSpPr/>
          <p:nvPr/>
        </p:nvSpPr>
        <p:spPr>
          <a:xfrm>
            <a:off x="5421683" y="5250333"/>
            <a:ext cx="2274375" cy="925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Аллея </a:t>
            </a:r>
          </a:p>
          <a:p>
            <a:pPr>
              <a:lnSpc>
                <a:spcPct val="75000"/>
              </a:lnSpc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м-на Угольщиков до м-на Сосновый бор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876438A2-D007-4505-A9A1-8FF1DE46D085}"/>
              </a:ext>
            </a:extLst>
          </p:cNvPr>
          <p:cNvSpPr/>
          <p:nvPr/>
        </p:nvSpPr>
        <p:spPr>
          <a:xfrm>
            <a:off x="1666896" y="4382181"/>
            <a:ext cx="2306847" cy="302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Крылатые качели</a:t>
            </a: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xmlns="" id="{D15937D0-134F-4C6E-B4CF-FE7C16EA1B3D}"/>
              </a:ext>
            </a:extLst>
          </p:cNvPr>
          <p:cNvSpPr txBox="1"/>
          <p:nvPr/>
        </p:nvSpPr>
        <p:spPr>
          <a:xfrm>
            <a:off x="322590" y="345691"/>
            <a:ext cx="8065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Свободные инвестиционные площадки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3995936" y="836712"/>
          <a:ext cx="4344144" cy="5760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2128"/>
                <a:gridCol w="3192016"/>
              </a:tblGrid>
              <a:tr h="35506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Параметры площадки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Характеристики площадки</a:t>
                      </a:r>
                      <a:endParaRPr lang="ru-RU" sz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Характеристика площадки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Площадь территории – 5,2 га.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Ограждение – отсутствует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Строения незавершенные строительством – отсутствуют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Возможность расширения – отсутствует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 Адрес: Иркутская область, г. Тулун, пос. Стекольный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6. Кадастровый номер (квартал) – 38:30:010902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Удаленность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 От областного центра – 408 км.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8.От центра муниципального образования – 1,8 км.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9.От ближайших производственных объектов – в 70м с северо-западной стороны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10. От жилой зоны – 0,3 м.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11. От федеральной трассы – 0,1 км.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12. От ж/д станции (Вокзал)- 3,8 км.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Наличие подъездных путей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13. Автомобильная дорога – 0,1 км имеется (асфальтированная)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14. Железнодорожные пути (ВСЖД) – 0,1км (имеется возможность строительства ж/д тупиков)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Правовой статус площадки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15. Вид собственности – отсутствует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16. Условия предоставления в пользование – аренда, продажа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17. Обременения – на территории имеются лицензированные залежи стекольных песков, которые из-за наличия лицензии находятся в ведении Федерального агенства по недропользованию (Роснедра).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18. Категория земель – земли населенных пунктов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19. Территориальная зона – иные зоны (СН-4), необходим перевод в территориальную зону П-1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Характеристика инфраструктуры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20. Теплоснабжение – 0,2км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21. Водоснабжение – 0,2км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22. Канализация – 0,67км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23. Электрические сети – ПС 110/6 кВ «Стеклозавод» – 0,1км.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24. Газ – отсутствует</a:t>
                      </a:r>
                    </a:p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25. Связь – отсутствует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Характеристика площадки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Площадь территории – 5,2 га.</a:t>
                      </a:r>
                    </a:p>
                    <a:p>
                      <a:pPr algn="l" fontAlgn="t"/>
                      <a: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Ограждение – отсутствует</a:t>
                      </a:r>
                    </a:p>
                    <a:p>
                      <a:pPr algn="l" fontAlgn="t"/>
                      <a: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Строения незавершенные строительством – отсутствуют</a:t>
                      </a:r>
                    </a:p>
                    <a:p>
                      <a:pPr algn="l" fontAlgn="t"/>
                      <a: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Возможность расширения – отсутствует</a:t>
                      </a:r>
                    </a:p>
                    <a:p>
                      <a:pPr algn="l" fontAlgn="t"/>
                      <a: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 Адрес: Иркутская область, г. Тулун, пос. Стекольный</a:t>
                      </a:r>
                    </a:p>
                    <a:p>
                      <a:pPr algn="l" fontAlgn="t"/>
                      <a:r>
                        <a:rPr lang="ru-RU" sz="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6. Кадастровый номер (квартал) – 38:30:010902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7410" name="Picture 2" descr="https://tulunadm.ru/pub/img/QA/588/Ploshhadka_1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24744"/>
            <a:ext cx="3527644" cy="3672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66958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xmlns="" id="{9159A92D-6084-4D93-99F9-F1F97A67D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xmlns="" id="{9A1CBA59-1CB7-4960-A402-00CF88BB2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" y="4008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B1DE3D9-E55C-4DA1-873E-07891C006823}"/>
              </a:ext>
            </a:extLst>
          </p:cNvPr>
          <p:cNvSpPr txBox="1"/>
          <p:nvPr/>
        </p:nvSpPr>
        <p:spPr>
          <a:xfrm>
            <a:off x="325122" y="6175843"/>
            <a:ext cx="338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T Norms Medium" panose="02000803030000020003" pitchFamily="50" charset="-52"/>
              </a:rPr>
              <a:t>Микрорайон Березовая роща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79BE6CE-7EB1-4E83-977B-A1DE8FB14D23}"/>
              </a:ext>
            </a:extLst>
          </p:cNvPr>
          <p:cNvSpPr txBox="1"/>
          <p:nvPr/>
        </p:nvSpPr>
        <p:spPr>
          <a:xfrm>
            <a:off x="7380312" y="54452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B98718A8-4050-4BE7-9FCB-7A8C152DA1D2}"/>
              </a:ext>
            </a:extLst>
          </p:cNvPr>
          <p:cNvSpPr/>
          <p:nvPr/>
        </p:nvSpPr>
        <p:spPr>
          <a:xfrm>
            <a:off x="360963" y="3364044"/>
            <a:ext cx="1697746" cy="717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стелы в м-не Угольщиков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88438003-A182-4DAD-9423-9ADAF62FFE53}"/>
              </a:ext>
            </a:extLst>
          </p:cNvPr>
          <p:cNvSpPr/>
          <p:nvPr/>
        </p:nvSpPr>
        <p:spPr>
          <a:xfrm>
            <a:off x="5264341" y="3091493"/>
            <a:ext cx="1301065" cy="717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Безопасная </a:t>
            </a:r>
          </a:p>
          <a:p>
            <a:pPr>
              <a:lnSpc>
                <a:spcPct val="75000"/>
              </a:lnSpc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дорога </a:t>
            </a:r>
          </a:p>
          <a:p>
            <a:pPr>
              <a:lnSpc>
                <a:spcPct val="75000"/>
              </a:lnSpc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школу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736B8C3B-DEC7-4B68-A6AB-C134C7BFCCF9}"/>
              </a:ext>
            </a:extLst>
          </p:cNvPr>
          <p:cNvSpPr/>
          <p:nvPr/>
        </p:nvSpPr>
        <p:spPr>
          <a:xfrm>
            <a:off x="3235753" y="1412090"/>
            <a:ext cx="1336247" cy="717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 народной сказки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B5850CFD-0263-45DD-83F1-65E83BC426FF}"/>
              </a:ext>
            </a:extLst>
          </p:cNvPr>
          <p:cNvSpPr/>
          <p:nvPr/>
        </p:nvSpPr>
        <p:spPr>
          <a:xfrm>
            <a:off x="5421683" y="5250333"/>
            <a:ext cx="2274375" cy="925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Аллея </a:t>
            </a:r>
          </a:p>
          <a:p>
            <a:pPr>
              <a:lnSpc>
                <a:spcPct val="75000"/>
              </a:lnSpc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м-на Угольщиков до м-на Сосновый бор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876438A2-D007-4505-A9A1-8FF1DE46D085}"/>
              </a:ext>
            </a:extLst>
          </p:cNvPr>
          <p:cNvSpPr/>
          <p:nvPr/>
        </p:nvSpPr>
        <p:spPr>
          <a:xfrm>
            <a:off x="1666896" y="4382181"/>
            <a:ext cx="2306847" cy="302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Крылатые качели</a:t>
            </a: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xmlns="" id="{D15937D0-134F-4C6E-B4CF-FE7C16EA1B3D}"/>
              </a:ext>
            </a:extLst>
          </p:cNvPr>
          <p:cNvSpPr txBox="1"/>
          <p:nvPr/>
        </p:nvSpPr>
        <p:spPr>
          <a:xfrm>
            <a:off x="322590" y="345691"/>
            <a:ext cx="8065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5536" y="980728"/>
            <a:ext cx="7848872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АО «Корпорация развития Иркутской области»</a:t>
            </a:r>
          </a:p>
          <a:p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664025, Иркутская обл., г. Иркутск, </a:t>
            </a:r>
          </a:p>
          <a:p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ул. Свердлова, 10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оф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8,12</a:t>
            </a:r>
          </a:p>
          <a:p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8 (3952) 22-55-88</a:t>
            </a:r>
          </a:p>
          <a:p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irkutsk@aokrio.ru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4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4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4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Фонд поддержки и развития предпринимательства</a:t>
            </a:r>
          </a:p>
          <a:p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Иркутской области центр «Мой бизнес»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664011, Иркутская обл., г. Иркутск, 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ул. Рабочая, 2а/4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 (3952) 20-21-02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info@fondirk.ru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4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4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4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Администрация города Тулуна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66526, Иркутская обл., г. Тулун,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ул. Ленина, 99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 (39530) 2-16-00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tulun@govirk.ru</a:t>
            </a:r>
          </a:p>
          <a:p>
            <a:endParaRPr lang="en-US" sz="14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4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4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4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8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object 16" descr="Маркер со сплошной заливкой"/>
          <p:cNvPicPr/>
          <p:nvPr/>
        </p:nvPicPr>
        <p:blipFill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-40000"/>
          </a:blip>
          <a:stretch>
            <a:fillRect/>
          </a:stretch>
        </p:blipFill>
        <p:spPr>
          <a:xfrm>
            <a:off x="395536" y="1340768"/>
            <a:ext cx="265175" cy="265175"/>
          </a:xfrm>
          <a:prstGeom prst="rect">
            <a:avLst/>
          </a:prstGeom>
        </p:spPr>
      </p:pic>
      <p:pic>
        <p:nvPicPr>
          <p:cNvPr id="22" name="object 17" descr="Телефонная трубка со сплошной заливкой"/>
          <p:cNvPicPr/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-40000" contrast="-40000"/>
          </a:blip>
          <a:stretch>
            <a:fillRect/>
          </a:stretch>
        </p:blipFill>
        <p:spPr>
          <a:xfrm>
            <a:off x="467544" y="1700808"/>
            <a:ext cx="179997" cy="179997"/>
          </a:xfrm>
          <a:prstGeom prst="rect">
            <a:avLst/>
          </a:prstGeom>
        </p:spPr>
      </p:pic>
      <p:pic>
        <p:nvPicPr>
          <p:cNvPr id="23" name="object 18" descr="Конверт со сплошной заливкой"/>
          <p:cNvPicPr/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-40000" contrast="-40000"/>
          </a:blip>
          <a:stretch>
            <a:fillRect/>
          </a:stretch>
        </p:blipFill>
        <p:spPr>
          <a:xfrm>
            <a:off x="467544" y="1916832"/>
            <a:ext cx="179997" cy="179997"/>
          </a:xfrm>
          <a:prstGeom prst="rect">
            <a:avLst/>
          </a:prstGeom>
        </p:spPr>
      </p:pic>
      <p:pic>
        <p:nvPicPr>
          <p:cNvPr id="24" name="object 16" descr="Маркер со сплошной заливкой"/>
          <p:cNvPicPr/>
          <p:nvPr/>
        </p:nvPicPr>
        <p:blipFill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-40000"/>
          </a:blip>
          <a:stretch>
            <a:fillRect/>
          </a:stretch>
        </p:blipFill>
        <p:spPr>
          <a:xfrm>
            <a:off x="395536" y="3212976"/>
            <a:ext cx="265175" cy="265175"/>
          </a:xfrm>
          <a:prstGeom prst="rect">
            <a:avLst/>
          </a:prstGeom>
        </p:spPr>
      </p:pic>
      <p:pic>
        <p:nvPicPr>
          <p:cNvPr id="27" name="object 17" descr="Телефонная трубка со сплошной заливкой"/>
          <p:cNvPicPr/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-40000" contrast="-40000"/>
          </a:blip>
          <a:stretch>
            <a:fillRect/>
          </a:stretch>
        </p:blipFill>
        <p:spPr>
          <a:xfrm>
            <a:off x="467544" y="3573016"/>
            <a:ext cx="179997" cy="179997"/>
          </a:xfrm>
          <a:prstGeom prst="rect">
            <a:avLst/>
          </a:prstGeom>
        </p:spPr>
      </p:pic>
      <p:pic>
        <p:nvPicPr>
          <p:cNvPr id="28" name="object 18" descr="Конверт со сплошной заливкой"/>
          <p:cNvPicPr/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-40000" contrast="-40000"/>
          </a:blip>
          <a:stretch>
            <a:fillRect/>
          </a:stretch>
        </p:blipFill>
        <p:spPr>
          <a:xfrm>
            <a:off x="467544" y="3861048"/>
            <a:ext cx="179997" cy="179997"/>
          </a:xfrm>
          <a:prstGeom prst="rect">
            <a:avLst/>
          </a:prstGeom>
        </p:spPr>
      </p:pic>
      <p:pic>
        <p:nvPicPr>
          <p:cNvPr id="29" name="object 16" descr="Маркер со сплошной заливкой"/>
          <p:cNvPicPr/>
          <p:nvPr/>
        </p:nvPicPr>
        <p:blipFill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-40000"/>
          </a:blip>
          <a:stretch>
            <a:fillRect/>
          </a:stretch>
        </p:blipFill>
        <p:spPr>
          <a:xfrm>
            <a:off x="395536" y="4941168"/>
            <a:ext cx="265175" cy="265175"/>
          </a:xfrm>
          <a:prstGeom prst="rect">
            <a:avLst/>
          </a:prstGeom>
        </p:spPr>
      </p:pic>
      <p:pic>
        <p:nvPicPr>
          <p:cNvPr id="32" name="object 17" descr="Телефонная трубка со сплошной заливкой"/>
          <p:cNvPicPr/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-40000" contrast="-40000"/>
          </a:blip>
          <a:stretch>
            <a:fillRect/>
          </a:stretch>
        </p:blipFill>
        <p:spPr>
          <a:xfrm>
            <a:off x="467544" y="5301208"/>
            <a:ext cx="179997" cy="179997"/>
          </a:xfrm>
          <a:prstGeom prst="rect">
            <a:avLst/>
          </a:prstGeom>
        </p:spPr>
      </p:pic>
      <p:pic>
        <p:nvPicPr>
          <p:cNvPr id="33" name="object 18" descr="Конверт со сплошной заливкой"/>
          <p:cNvPicPr/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-40000" contrast="-40000"/>
          </a:blip>
          <a:stretch>
            <a:fillRect/>
          </a:stretch>
        </p:blipFill>
        <p:spPr>
          <a:xfrm>
            <a:off x="467544" y="5517232"/>
            <a:ext cx="179997" cy="17999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499992" y="980728"/>
            <a:ext cx="388843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Отдел экономического развития 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665268, Иркутская обл., г. Тулун,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ул. Ленина, 99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 (39530) 2-11-39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econom@tulunadm.ru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4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4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4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Инвестиционный уполномоченный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Якубова Татьяна Борисовна – заместитель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мэра по административным вопросам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 (39530) 4-00-57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adm@tulunadm.ru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object 16" descr="Маркер со сплошной заливкой"/>
          <p:cNvPicPr/>
          <p:nvPr/>
        </p:nvPicPr>
        <p:blipFill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-40000"/>
          </a:blip>
          <a:stretch>
            <a:fillRect/>
          </a:stretch>
        </p:blipFill>
        <p:spPr>
          <a:xfrm>
            <a:off x="4499992" y="1340768"/>
            <a:ext cx="265175" cy="265175"/>
          </a:xfrm>
          <a:prstGeom prst="rect">
            <a:avLst/>
          </a:prstGeom>
        </p:spPr>
      </p:pic>
      <p:pic>
        <p:nvPicPr>
          <p:cNvPr id="37" name="object 17" descr="Телефонная трубка со сплошной заливкой"/>
          <p:cNvPicPr/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-40000" contrast="-40000"/>
          </a:blip>
          <a:stretch>
            <a:fillRect/>
          </a:stretch>
        </p:blipFill>
        <p:spPr>
          <a:xfrm>
            <a:off x="4572000" y="1700808"/>
            <a:ext cx="179997" cy="179997"/>
          </a:xfrm>
          <a:prstGeom prst="rect">
            <a:avLst/>
          </a:prstGeom>
        </p:spPr>
      </p:pic>
      <p:pic>
        <p:nvPicPr>
          <p:cNvPr id="38" name="object 18" descr="Конверт со сплошной заливкой"/>
          <p:cNvPicPr/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-40000" contrast="-40000"/>
          </a:blip>
          <a:stretch>
            <a:fillRect/>
          </a:stretch>
        </p:blipFill>
        <p:spPr>
          <a:xfrm>
            <a:off x="4572000" y="1916832"/>
            <a:ext cx="179997" cy="179997"/>
          </a:xfrm>
          <a:prstGeom prst="rect">
            <a:avLst/>
          </a:prstGeom>
        </p:spPr>
      </p:pic>
      <p:pic>
        <p:nvPicPr>
          <p:cNvPr id="39" name="object 25" descr="Пользователь со сплошной заливкой"/>
          <p:cNvPicPr/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72000" y="3068960"/>
            <a:ext cx="144016" cy="216024"/>
          </a:xfrm>
          <a:prstGeom prst="rect">
            <a:avLst/>
          </a:prstGeom>
        </p:spPr>
      </p:pic>
      <p:pic>
        <p:nvPicPr>
          <p:cNvPr id="40" name="object 17" descr="Телефонная трубка со сплошной заливкой"/>
          <p:cNvPicPr/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-40000" contrast="-40000"/>
          </a:blip>
          <a:stretch>
            <a:fillRect/>
          </a:stretch>
        </p:blipFill>
        <p:spPr>
          <a:xfrm>
            <a:off x="4572000" y="3356992"/>
            <a:ext cx="179997" cy="179997"/>
          </a:xfrm>
          <a:prstGeom prst="rect">
            <a:avLst/>
          </a:prstGeom>
        </p:spPr>
      </p:pic>
      <p:pic>
        <p:nvPicPr>
          <p:cNvPr id="41" name="object 18" descr="Конверт со сплошной заливкой"/>
          <p:cNvPicPr/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-40000" contrast="-40000"/>
          </a:blip>
          <a:stretch>
            <a:fillRect/>
          </a:stretch>
        </p:blipFill>
        <p:spPr>
          <a:xfrm>
            <a:off x="4572000" y="3645024"/>
            <a:ext cx="179997" cy="1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5475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9543" y="0"/>
            <a:ext cx="9144000" cy="6946526"/>
          </a:xfrm>
          <a:prstGeom prst="rect">
            <a:avLst/>
          </a:prstGeom>
          <a:noFill/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xmlns="" id="{9159A92D-6084-4D93-99F9-F1F97A67D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xmlns="" id="{9A1CBA59-1CB7-4960-A402-00CF88BB2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" y="4008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xmlns="" id="{AA59567F-59E5-438C-8869-76D0D73226B9}"/>
              </a:ext>
            </a:extLst>
          </p:cNvPr>
          <p:cNvSpPr txBox="1"/>
          <p:nvPr/>
        </p:nvSpPr>
        <p:spPr>
          <a:xfrm>
            <a:off x="395535" y="345691"/>
            <a:ext cx="7954471" cy="523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</a:t>
            </a: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karta_gorodskogo_okruga_tulu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1196752"/>
            <a:ext cx="4582165" cy="5201376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611560" y="1268760"/>
            <a:ext cx="2438400" cy="804545"/>
          </a:xfrm>
          <a:custGeom>
            <a:avLst/>
            <a:gdLst/>
            <a:ahLst/>
            <a:cxnLst/>
            <a:rect l="l" t="t" r="r" b="b"/>
            <a:pathLst>
              <a:path w="2438400" h="804544">
                <a:moveTo>
                  <a:pt x="0" y="196723"/>
                </a:moveTo>
                <a:lnTo>
                  <a:pt x="5196" y="151595"/>
                </a:lnTo>
                <a:lnTo>
                  <a:pt x="19997" y="110180"/>
                </a:lnTo>
                <a:lnTo>
                  <a:pt x="43222" y="73655"/>
                </a:lnTo>
                <a:lnTo>
                  <a:pt x="73689" y="43197"/>
                </a:lnTo>
                <a:lnTo>
                  <a:pt x="110218" y="19983"/>
                </a:lnTo>
                <a:lnTo>
                  <a:pt x="151627" y="5192"/>
                </a:lnTo>
                <a:lnTo>
                  <a:pt x="196735" y="0"/>
                </a:lnTo>
                <a:lnTo>
                  <a:pt x="2241156" y="0"/>
                </a:lnTo>
                <a:lnTo>
                  <a:pt x="2286283" y="5192"/>
                </a:lnTo>
                <a:lnTo>
                  <a:pt x="2327698" y="19983"/>
                </a:lnTo>
                <a:lnTo>
                  <a:pt x="2364223" y="43197"/>
                </a:lnTo>
                <a:lnTo>
                  <a:pt x="2394681" y="73655"/>
                </a:lnTo>
                <a:lnTo>
                  <a:pt x="2417895" y="110180"/>
                </a:lnTo>
                <a:lnTo>
                  <a:pt x="2432687" y="151595"/>
                </a:lnTo>
                <a:lnTo>
                  <a:pt x="2437879" y="196723"/>
                </a:lnTo>
                <a:lnTo>
                  <a:pt x="2437879" y="607313"/>
                </a:lnTo>
                <a:lnTo>
                  <a:pt x="2432687" y="652441"/>
                </a:lnTo>
                <a:lnTo>
                  <a:pt x="2417895" y="693856"/>
                </a:lnTo>
                <a:lnTo>
                  <a:pt x="2394681" y="730381"/>
                </a:lnTo>
                <a:lnTo>
                  <a:pt x="2364223" y="760839"/>
                </a:lnTo>
                <a:lnTo>
                  <a:pt x="2327698" y="784053"/>
                </a:lnTo>
                <a:lnTo>
                  <a:pt x="2286283" y="798844"/>
                </a:lnTo>
                <a:lnTo>
                  <a:pt x="2241156" y="804037"/>
                </a:lnTo>
                <a:lnTo>
                  <a:pt x="196735" y="804037"/>
                </a:lnTo>
                <a:lnTo>
                  <a:pt x="151627" y="798844"/>
                </a:lnTo>
                <a:lnTo>
                  <a:pt x="110218" y="784053"/>
                </a:lnTo>
                <a:lnTo>
                  <a:pt x="73689" y="760839"/>
                </a:lnTo>
                <a:lnTo>
                  <a:pt x="43222" y="730381"/>
                </a:lnTo>
                <a:lnTo>
                  <a:pt x="19997" y="693856"/>
                </a:lnTo>
                <a:lnTo>
                  <a:pt x="5196" y="652441"/>
                </a:lnTo>
                <a:lnTo>
                  <a:pt x="0" y="607313"/>
                </a:lnTo>
                <a:lnTo>
                  <a:pt x="0" y="196723"/>
                </a:lnTo>
                <a:close/>
              </a:path>
            </a:pathLst>
          </a:custGeom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13" descr="Пользователь со сплошной заливкой"/>
          <p:cNvPicPr/>
          <p:nvPr/>
        </p:nvPicPr>
        <p:blipFill>
          <a:blip r:embed="rId4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99792" y="1484784"/>
            <a:ext cx="239996" cy="2538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7584" y="1340768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37 366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человек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7584" y="1700808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численность населения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6"/>
          <p:cNvSpPr/>
          <p:nvPr/>
        </p:nvSpPr>
        <p:spPr>
          <a:xfrm>
            <a:off x="1619672" y="2492896"/>
            <a:ext cx="2438400" cy="804545"/>
          </a:xfrm>
          <a:custGeom>
            <a:avLst/>
            <a:gdLst/>
            <a:ahLst/>
            <a:cxnLst/>
            <a:rect l="l" t="t" r="r" b="b"/>
            <a:pathLst>
              <a:path w="2438400" h="804544">
                <a:moveTo>
                  <a:pt x="0" y="196723"/>
                </a:moveTo>
                <a:lnTo>
                  <a:pt x="5196" y="151595"/>
                </a:lnTo>
                <a:lnTo>
                  <a:pt x="19997" y="110180"/>
                </a:lnTo>
                <a:lnTo>
                  <a:pt x="43222" y="73655"/>
                </a:lnTo>
                <a:lnTo>
                  <a:pt x="73689" y="43197"/>
                </a:lnTo>
                <a:lnTo>
                  <a:pt x="110218" y="19983"/>
                </a:lnTo>
                <a:lnTo>
                  <a:pt x="151627" y="5192"/>
                </a:lnTo>
                <a:lnTo>
                  <a:pt x="196735" y="0"/>
                </a:lnTo>
                <a:lnTo>
                  <a:pt x="2241156" y="0"/>
                </a:lnTo>
                <a:lnTo>
                  <a:pt x="2286283" y="5192"/>
                </a:lnTo>
                <a:lnTo>
                  <a:pt x="2327698" y="19983"/>
                </a:lnTo>
                <a:lnTo>
                  <a:pt x="2364223" y="43197"/>
                </a:lnTo>
                <a:lnTo>
                  <a:pt x="2394681" y="73655"/>
                </a:lnTo>
                <a:lnTo>
                  <a:pt x="2417895" y="110180"/>
                </a:lnTo>
                <a:lnTo>
                  <a:pt x="2432687" y="151595"/>
                </a:lnTo>
                <a:lnTo>
                  <a:pt x="2437879" y="196723"/>
                </a:lnTo>
                <a:lnTo>
                  <a:pt x="2437879" y="607313"/>
                </a:lnTo>
                <a:lnTo>
                  <a:pt x="2432687" y="652441"/>
                </a:lnTo>
                <a:lnTo>
                  <a:pt x="2417895" y="693856"/>
                </a:lnTo>
                <a:lnTo>
                  <a:pt x="2394681" y="730381"/>
                </a:lnTo>
                <a:lnTo>
                  <a:pt x="2364223" y="760839"/>
                </a:lnTo>
                <a:lnTo>
                  <a:pt x="2327698" y="784053"/>
                </a:lnTo>
                <a:lnTo>
                  <a:pt x="2286283" y="798844"/>
                </a:lnTo>
                <a:lnTo>
                  <a:pt x="2241156" y="804037"/>
                </a:lnTo>
                <a:lnTo>
                  <a:pt x="196735" y="804037"/>
                </a:lnTo>
                <a:lnTo>
                  <a:pt x="151627" y="798844"/>
                </a:lnTo>
                <a:lnTo>
                  <a:pt x="110218" y="784053"/>
                </a:lnTo>
                <a:lnTo>
                  <a:pt x="73689" y="760839"/>
                </a:lnTo>
                <a:lnTo>
                  <a:pt x="43222" y="730381"/>
                </a:lnTo>
                <a:lnTo>
                  <a:pt x="19997" y="693856"/>
                </a:lnTo>
                <a:lnTo>
                  <a:pt x="5196" y="652441"/>
                </a:lnTo>
                <a:lnTo>
                  <a:pt x="0" y="607313"/>
                </a:lnTo>
                <a:lnTo>
                  <a:pt x="0" y="196723"/>
                </a:lnTo>
                <a:close/>
              </a:path>
            </a:pathLst>
          </a:custGeom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24" descr="Переместить со сплошной заливкой"/>
          <p:cNvPicPr/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07904" y="2780928"/>
            <a:ext cx="253842" cy="25384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07704" y="249289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133,5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кв.км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63688" y="2924944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площадь МО 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3568" y="371703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Транспортная доступность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bject 6"/>
          <p:cNvSpPr/>
          <p:nvPr/>
        </p:nvSpPr>
        <p:spPr>
          <a:xfrm>
            <a:off x="395536" y="4365104"/>
            <a:ext cx="4248472" cy="1800200"/>
          </a:xfrm>
          <a:custGeom>
            <a:avLst/>
            <a:gdLst/>
            <a:ahLst/>
            <a:cxnLst/>
            <a:rect l="l" t="t" r="r" b="b"/>
            <a:pathLst>
              <a:path w="2438400" h="804544">
                <a:moveTo>
                  <a:pt x="0" y="196723"/>
                </a:moveTo>
                <a:lnTo>
                  <a:pt x="5196" y="151595"/>
                </a:lnTo>
                <a:lnTo>
                  <a:pt x="19997" y="110180"/>
                </a:lnTo>
                <a:lnTo>
                  <a:pt x="43222" y="73655"/>
                </a:lnTo>
                <a:lnTo>
                  <a:pt x="73689" y="43197"/>
                </a:lnTo>
                <a:lnTo>
                  <a:pt x="110218" y="19983"/>
                </a:lnTo>
                <a:lnTo>
                  <a:pt x="151627" y="5192"/>
                </a:lnTo>
                <a:lnTo>
                  <a:pt x="196735" y="0"/>
                </a:lnTo>
                <a:lnTo>
                  <a:pt x="2241156" y="0"/>
                </a:lnTo>
                <a:lnTo>
                  <a:pt x="2286283" y="5192"/>
                </a:lnTo>
                <a:lnTo>
                  <a:pt x="2327698" y="19983"/>
                </a:lnTo>
                <a:lnTo>
                  <a:pt x="2364223" y="43197"/>
                </a:lnTo>
                <a:lnTo>
                  <a:pt x="2394681" y="73655"/>
                </a:lnTo>
                <a:lnTo>
                  <a:pt x="2417895" y="110180"/>
                </a:lnTo>
                <a:lnTo>
                  <a:pt x="2432687" y="151595"/>
                </a:lnTo>
                <a:lnTo>
                  <a:pt x="2437879" y="196723"/>
                </a:lnTo>
                <a:lnTo>
                  <a:pt x="2437879" y="607313"/>
                </a:lnTo>
                <a:lnTo>
                  <a:pt x="2432687" y="652441"/>
                </a:lnTo>
                <a:lnTo>
                  <a:pt x="2417895" y="693856"/>
                </a:lnTo>
                <a:lnTo>
                  <a:pt x="2394681" y="730381"/>
                </a:lnTo>
                <a:lnTo>
                  <a:pt x="2364223" y="760839"/>
                </a:lnTo>
                <a:lnTo>
                  <a:pt x="2327698" y="784053"/>
                </a:lnTo>
                <a:lnTo>
                  <a:pt x="2286283" y="798844"/>
                </a:lnTo>
                <a:lnTo>
                  <a:pt x="2241156" y="804037"/>
                </a:lnTo>
                <a:lnTo>
                  <a:pt x="196735" y="804037"/>
                </a:lnTo>
                <a:lnTo>
                  <a:pt x="151627" y="798844"/>
                </a:lnTo>
                <a:lnTo>
                  <a:pt x="110218" y="784053"/>
                </a:lnTo>
                <a:lnTo>
                  <a:pt x="73689" y="760839"/>
                </a:lnTo>
                <a:lnTo>
                  <a:pt x="43222" y="730381"/>
                </a:lnTo>
                <a:lnTo>
                  <a:pt x="19997" y="693856"/>
                </a:lnTo>
                <a:lnTo>
                  <a:pt x="5196" y="652441"/>
                </a:lnTo>
                <a:lnTo>
                  <a:pt x="0" y="607313"/>
                </a:lnTo>
                <a:lnTo>
                  <a:pt x="0" y="196723"/>
                </a:lnTo>
                <a:close/>
              </a:path>
            </a:pathLst>
          </a:custGeom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539552" y="4437112"/>
            <a:ext cx="432048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Железная дорога:</a:t>
            </a:r>
          </a:p>
          <a:p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Восточно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Сибирская железная дорога (станция «Тулун» и станция «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Нюра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»)</a:t>
            </a:r>
            <a:endParaRPr lang="ru-RU" sz="8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Федеральные трассы:</a:t>
            </a:r>
          </a:p>
          <a:p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М-53 («Красноярск»- «Иркутск», московский тракт)</a:t>
            </a:r>
          </a:p>
          <a:p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А-331 («Витим», Тулун-Братск-Усть-Кут, далее на Якутск)</a:t>
            </a:r>
          </a:p>
          <a:p>
            <a:endParaRPr lang="ru-RU" sz="16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9938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xmlns="" id="{9159A92D-6084-4D93-99F9-F1F97A67D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xmlns="" id="{9A1CBA59-1CB7-4960-A402-00CF88BB2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" y="4008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xmlns="" id="{E32542BF-A789-48AD-AD6F-D35937B5D624}"/>
              </a:ext>
            </a:extLst>
          </p:cNvPr>
          <p:cNvSpPr txBox="1"/>
          <p:nvPr/>
        </p:nvSpPr>
        <p:spPr>
          <a:xfrm>
            <a:off x="395536" y="345691"/>
            <a:ext cx="7128792" cy="523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Ресурсная база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ject 9"/>
          <p:cNvSpPr/>
          <p:nvPr/>
        </p:nvSpPr>
        <p:spPr>
          <a:xfrm>
            <a:off x="611560" y="1124744"/>
            <a:ext cx="3744416" cy="775970"/>
          </a:xfrm>
          <a:custGeom>
            <a:avLst/>
            <a:gdLst/>
            <a:ahLst/>
            <a:cxnLst/>
            <a:rect l="l" t="t" r="r" b="b"/>
            <a:pathLst>
              <a:path w="4498340" h="775969">
                <a:moveTo>
                  <a:pt x="4283176" y="0"/>
                </a:moveTo>
                <a:lnTo>
                  <a:pt x="214693" y="0"/>
                </a:lnTo>
                <a:lnTo>
                  <a:pt x="165463" y="5664"/>
                </a:lnTo>
                <a:lnTo>
                  <a:pt x="120273" y="21801"/>
                </a:lnTo>
                <a:lnTo>
                  <a:pt x="80410" y="47126"/>
                </a:lnTo>
                <a:lnTo>
                  <a:pt x="47163" y="80355"/>
                </a:lnTo>
                <a:lnTo>
                  <a:pt x="21820" y="120205"/>
                </a:lnTo>
                <a:lnTo>
                  <a:pt x="5669" y="165391"/>
                </a:lnTo>
                <a:lnTo>
                  <a:pt x="0" y="214629"/>
                </a:lnTo>
                <a:lnTo>
                  <a:pt x="0" y="560831"/>
                </a:lnTo>
                <a:lnTo>
                  <a:pt x="5669" y="610077"/>
                </a:lnTo>
                <a:lnTo>
                  <a:pt x="21820" y="655281"/>
                </a:lnTo>
                <a:lnTo>
                  <a:pt x="47163" y="695156"/>
                </a:lnTo>
                <a:lnTo>
                  <a:pt x="80410" y="728412"/>
                </a:lnTo>
                <a:lnTo>
                  <a:pt x="120273" y="753762"/>
                </a:lnTo>
                <a:lnTo>
                  <a:pt x="165463" y="769917"/>
                </a:lnTo>
                <a:lnTo>
                  <a:pt x="214693" y="775588"/>
                </a:lnTo>
                <a:lnTo>
                  <a:pt x="4283176" y="775588"/>
                </a:lnTo>
                <a:lnTo>
                  <a:pt x="4332374" y="769917"/>
                </a:lnTo>
                <a:lnTo>
                  <a:pt x="4377545" y="753762"/>
                </a:lnTo>
                <a:lnTo>
                  <a:pt x="4417397" y="728412"/>
                </a:lnTo>
                <a:lnTo>
                  <a:pt x="4450640" y="695156"/>
                </a:lnTo>
                <a:lnTo>
                  <a:pt x="4475983" y="655281"/>
                </a:lnTo>
                <a:lnTo>
                  <a:pt x="4492135" y="610077"/>
                </a:lnTo>
                <a:lnTo>
                  <a:pt x="4497806" y="560831"/>
                </a:lnTo>
                <a:lnTo>
                  <a:pt x="4497806" y="214629"/>
                </a:lnTo>
                <a:lnTo>
                  <a:pt x="4492135" y="165391"/>
                </a:lnTo>
                <a:lnTo>
                  <a:pt x="4475983" y="120205"/>
                </a:lnTo>
                <a:lnTo>
                  <a:pt x="4450640" y="80355"/>
                </a:lnTo>
                <a:lnTo>
                  <a:pt x="4417397" y="47126"/>
                </a:lnTo>
                <a:lnTo>
                  <a:pt x="4377545" y="21801"/>
                </a:lnTo>
                <a:lnTo>
                  <a:pt x="4332374" y="5664"/>
                </a:lnTo>
                <a:lnTo>
                  <a:pt x="4283176" y="0"/>
                </a:lnTo>
                <a:close/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600" y="1196752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Климат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11560" y="2060848"/>
            <a:ext cx="3744416" cy="1483360"/>
          </a:xfrm>
          <a:custGeom>
            <a:avLst/>
            <a:gdLst/>
            <a:ahLst/>
            <a:cxnLst/>
            <a:rect l="l" t="t" r="r" b="b"/>
            <a:pathLst>
              <a:path w="4498340" h="1483360">
                <a:moveTo>
                  <a:pt x="0" y="196214"/>
                </a:moveTo>
                <a:lnTo>
                  <a:pt x="5182" y="151235"/>
                </a:lnTo>
                <a:lnTo>
                  <a:pt x="19946" y="109940"/>
                </a:lnTo>
                <a:lnTo>
                  <a:pt x="43112" y="73507"/>
                </a:lnTo>
                <a:lnTo>
                  <a:pt x="73503" y="43117"/>
                </a:lnTo>
                <a:lnTo>
                  <a:pt x="109942" y="19949"/>
                </a:lnTo>
                <a:lnTo>
                  <a:pt x="151251" y="5184"/>
                </a:lnTo>
                <a:lnTo>
                  <a:pt x="196253" y="0"/>
                </a:lnTo>
                <a:lnTo>
                  <a:pt x="4301591" y="0"/>
                </a:lnTo>
                <a:lnTo>
                  <a:pt x="4346570" y="5184"/>
                </a:lnTo>
                <a:lnTo>
                  <a:pt x="4387866" y="19949"/>
                </a:lnTo>
                <a:lnTo>
                  <a:pt x="4424299" y="43117"/>
                </a:lnTo>
                <a:lnTo>
                  <a:pt x="4454689" y="73507"/>
                </a:lnTo>
                <a:lnTo>
                  <a:pt x="4477856" y="109940"/>
                </a:lnTo>
                <a:lnTo>
                  <a:pt x="4492622" y="151235"/>
                </a:lnTo>
                <a:lnTo>
                  <a:pt x="4497806" y="196214"/>
                </a:lnTo>
                <a:lnTo>
                  <a:pt x="4497806" y="1286764"/>
                </a:lnTo>
                <a:lnTo>
                  <a:pt x="4492622" y="1331743"/>
                </a:lnTo>
                <a:lnTo>
                  <a:pt x="4477856" y="1373038"/>
                </a:lnTo>
                <a:lnTo>
                  <a:pt x="4454689" y="1409471"/>
                </a:lnTo>
                <a:lnTo>
                  <a:pt x="4424299" y="1439861"/>
                </a:lnTo>
                <a:lnTo>
                  <a:pt x="4387866" y="1463029"/>
                </a:lnTo>
                <a:lnTo>
                  <a:pt x="4346570" y="1477794"/>
                </a:lnTo>
                <a:lnTo>
                  <a:pt x="4301591" y="1482978"/>
                </a:lnTo>
                <a:lnTo>
                  <a:pt x="196253" y="1482978"/>
                </a:lnTo>
                <a:lnTo>
                  <a:pt x="151251" y="1477794"/>
                </a:lnTo>
                <a:lnTo>
                  <a:pt x="109942" y="1463029"/>
                </a:lnTo>
                <a:lnTo>
                  <a:pt x="73503" y="1439861"/>
                </a:lnTo>
                <a:lnTo>
                  <a:pt x="43112" y="1409471"/>
                </a:lnTo>
                <a:lnTo>
                  <a:pt x="19946" y="1373038"/>
                </a:lnTo>
                <a:lnTo>
                  <a:pt x="5182" y="1331743"/>
                </a:lnTo>
                <a:lnTo>
                  <a:pt x="0" y="1286764"/>
                </a:lnTo>
                <a:lnTo>
                  <a:pt x="0" y="196214"/>
                </a:lnTo>
                <a:close/>
              </a:path>
            </a:pathLst>
          </a:custGeom>
          <a:ln w="12699">
            <a:solidFill>
              <a:schemeClr val="accent2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25" descr="Термометр со сплошной заливкой"/>
          <p:cNvPicPr/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27584" y="2492896"/>
            <a:ext cx="152305" cy="336917"/>
          </a:xfrm>
          <a:prstGeom prst="rect">
            <a:avLst/>
          </a:prstGeom>
        </p:spPr>
      </p:pic>
      <p:pic>
        <p:nvPicPr>
          <p:cNvPr id="10" name="object 26" descr="Дождь со сплошной заливкой"/>
          <p:cNvPicPr/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576" y="3068960"/>
            <a:ext cx="258457" cy="2353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99592" y="2060848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резко континентальный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3608" y="2420888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средняя температура</a:t>
            </a:r>
          </a:p>
          <a:p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январе -22,5</a:t>
            </a:r>
            <a:r>
              <a:rPr lang="ru-RU" sz="1200" b="1" spc="-10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℃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в июле +17,1</a:t>
            </a:r>
            <a:r>
              <a:rPr lang="ru-RU" sz="1200" b="1" spc="-10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℃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15616" y="2996952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год выпадает около 356 мм. осадков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bject 9"/>
          <p:cNvSpPr/>
          <p:nvPr/>
        </p:nvSpPr>
        <p:spPr>
          <a:xfrm>
            <a:off x="4572000" y="1124744"/>
            <a:ext cx="3744416" cy="792088"/>
          </a:xfrm>
          <a:custGeom>
            <a:avLst/>
            <a:gdLst/>
            <a:ahLst/>
            <a:cxnLst/>
            <a:rect l="l" t="t" r="r" b="b"/>
            <a:pathLst>
              <a:path w="4498340" h="775969">
                <a:moveTo>
                  <a:pt x="4283176" y="0"/>
                </a:moveTo>
                <a:lnTo>
                  <a:pt x="214693" y="0"/>
                </a:lnTo>
                <a:lnTo>
                  <a:pt x="165463" y="5664"/>
                </a:lnTo>
                <a:lnTo>
                  <a:pt x="120273" y="21801"/>
                </a:lnTo>
                <a:lnTo>
                  <a:pt x="80410" y="47126"/>
                </a:lnTo>
                <a:lnTo>
                  <a:pt x="47163" y="80355"/>
                </a:lnTo>
                <a:lnTo>
                  <a:pt x="21820" y="120205"/>
                </a:lnTo>
                <a:lnTo>
                  <a:pt x="5669" y="165391"/>
                </a:lnTo>
                <a:lnTo>
                  <a:pt x="0" y="214629"/>
                </a:lnTo>
                <a:lnTo>
                  <a:pt x="0" y="560831"/>
                </a:lnTo>
                <a:lnTo>
                  <a:pt x="5669" y="610077"/>
                </a:lnTo>
                <a:lnTo>
                  <a:pt x="21820" y="655281"/>
                </a:lnTo>
                <a:lnTo>
                  <a:pt x="47163" y="695156"/>
                </a:lnTo>
                <a:lnTo>
                  <a:pt x="80410" y="728412"/>
                </a:lnTo>
                <a:lnTo>
                  <a:pt x="120273" y="753762"/>
                </a:lnTo>
                <a:lnTo>
                  <a:pt x="165463" y="769917"/>
                </a:lnTo>
                <a:lnTo>
                  <a:pt x="214693" y="775588"/>
                </a:lnTo>
                <a:lnTo>
                  <a:pt x="4283176" y="775588"/>
                </a:lnTo>
                <a:lnTo>
                  <a:pt x="4332374" y="769917"/>
                </a:lnTo>
                <a:lnTo>
                  <a:pt x="4377545" y="753762"/>
                </a:lnTo>
                <a:lnTo>
                  <a:pt x="4417397" y="728412"/>
                </a:lnTo>
                <a:lnTo>
                  <a:pt x="4450640" y="695156"/>
                </a:lnTo>
                <a:lnTo>
                  <a:pt x="4475983" y="655281"/>
                </a:lnTo>
                <a:lnTo>
                  <a:pt x="4492135" y="610077"/>
                </a:lnTo>
                <a:lnTo>
                  <a:pt x="4497806" y="560831"/>
                </a:lnTo>
                <a:lnTo>
                  <a:pt x="4497806" y="214629"/>
                </a:lnTo>
                <a:lnTo>
                  <a:pt x="4492135" y="165391"/>
                </a:lnTo>
                <a:lnTo>
                  <a:pt x="4475983" y="120205"/>
                </a:lnTo>
                <a:lnTo>
                  <a:pt x="4450640" y="80355"/>
                </a:lnTo>
                <a:lnTo>
                  <a:pt x="4417397" y="47126"/>
                </a:lnTo>
                <a:lnTo>
                  <a:pt x="4377545" y="21801"/>
                </a:lnTo>
                <a:lnTo>
                  <a:pt x="4332374" y="5664"/>
                </a:lnTo>
                <a:lnTo>
                  <a:pt x="4283176" y="0"/>
                </a:lnTo>
                <a:close/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8024" y="1196752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Месторождения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bject 8"/>
          <p:cNvSpPr/>
          <p:nvPr/>
        </p:nvSpPr>
        <p:spPr>
          <a:xfrm>
            <a:off x="4572000" y="2060848"/>
            <a:ext cx="3744416" cy="1483360"/>
          </a:xfrm>
          <a:custGeom>
            <a:avLst/>
            <a:gdLst/>
            <a:ahLst/>
            <a:cxnLst/>
            <a:rect l="l" t="t" r="r" b="b"/>
            <a:pathLst>
              <a:path w="4498340" h="1483360">
                <a:moveTo>
                  <a:pt x="0" y="196214"/>
                </a:moveTo>
                <a:lnTo>
                  <a:pt x="5182" y="151235"/>
                </a:lnTo>
                <a:lnTo>
                  <a:pt x="19946" y="109940"/>
                </a:lnTo>
                <a:lnTo>
                  <a:pt x="43112" y="73507"/>
                </a:lnTo>
                <a:lnTo>
                  <a:pt x="73503" y="43117"/>
                </a:lnTo>
                <a:lnTo>
                  <a:pt x="109942" y="19949"/>
                </a:lnTo>
                <a:lnTo>
                  <a:pt x="151251" y="5184"/>
                </a:lnTo>
                <a:lnTo>
                  <a:pt x="196253" y="0"/>
                </a:lnTo>
                <a:lnTo>
                  <a:pt x="4301591" y="0"/>
                </a:lnTo>
                <a:lnTo>
                  <a:pt x="4346570" y="5184"/>
                </a:lnTo>
                <a:lnTo>
                  <a:pt x="4387866" y="19949"/>
                </a:lnTo>
                <a:lnTo>
                  <a:pt x="4424299" y="43117"/>
                </a:lnTo>
                <a:lnTo>
                  <a:pt x="4454689" y="73507"/>
                </a:lnTo>
                <a:lnTo>
                  <a:pt x="4477856" y="109940"/>
                </a:lnTo>
                <a:lnTo>
                  <a:pt x="4492622" y="151235"/>
                </a:lnTo>
                <a:lnTo>
                  <a:pt x="4497806" y="196214"/>
                </a:lnTo>
                <a:lnTo>
                  <a:pt x="4497806" y="1286764"/>
                </a:lnTo>
                <a:lnTo>
                  <a:pt x="4492622" y="1331743"/>
                </a:lnTo>
                <a:lnTo>
                  <a:pt x="4477856" y="1373038"/>
                </a:lnTo>
                <a:lnTo>
                  <a:pt x="4454689" y="1409471"/>
                </a:lnTo>
                <a:lnTo>
                  <a:pt x="4424299" y="1439861"/>
                </a:lnTo>
                <a:lnTo>
                  <a:pt x="4387866" y="1463029"/>
                </a:lnTo>
                <a:lnTo>
                  <a:pt x="4346570" y="1477794"/>
                </a:lnTo>
                <a:lnTo>
                  <a:pt x="4301591" y="1482978"/>
                </a:lnTo>
                <a:lnTo>
                  <a:pt x="196253" y="1482978"/>
                </a:lnTo>
                <a:lnTo>
                  <a:pt x="151251" y="1477794"/>
                </a:lnTo>
                <a:lnTo>
                  <a:pt x="109942" y="1463029"/>
                </a:lnTo>
                <a:lnTo>
                  <a:pt x="73503" y="1439861"/>
                </a:lnTo>
                <a:lnTo>
                  <a:pt x="43112" y="1409471"/>
                </a:lnTo>
                <a:lnTo>
                  <a:pt x="19946" y="1373038"/>
                </a:lnTo>
                <a:lnTo>
                  <a:pt x="5182" y="1331743"/>
                </a:lnTo>
                <a:lnTo>
                  <a:pt x="0" y="1286764"/>
                </a:lnTo>
                <a:lnTo>
                  <a:pt x="0" y="196214"/>
                </a:lnTo>
                <a:close/>
              </a:path>
            </a:pathLst>
          </a:custGeom>
          <a:ln w="12699">
            <a:solidFill>
              <a:schemeClr val="accent2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TextBox 19"/>
          <p:cNvSpPr txBox="1"/>
          <p:nvPr/>
        </p:nvSpPr>
        <p:spPr>
          <a:xfrm>
            <a:off x="5076056" y="2276872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пески (строительные, стекольные (кварцевые)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object 4" descr="Холмы со сплошной заливкой"/>
          <p:cNvPicPr/>
          <p:nvPr/>
        </p:nvPicPr>
        <p:blipFill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16016" y="2276872"/>
            <a:ext cx="327687" cy="309225"/>
          </a:xfrm>
          <a:prstGeom prst="rect">
            <a:avLst/>
          </a:prstGeom>
        </p:spPr>
      </p:pic>
      <p:pic>
        <p:nvPicPr>
          <p:cNvPr id="22" name="object 3" descr="Золотые слитки со сплошной заливкой"/>
          <p:cNvPicPr/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16016" y="2996952"/>
            <a:ext cx="318456" cy="22615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148064" y="2852936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бурый уголь, глина (тугоплавкая, огнеупорная)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object 9"/>
          <p:cNvSpPr/>
          <p:nvPr/>
        </p:nvSpPr>
        <p:spPr>
          <a:xfrm>
            <a:off x="611560" y="3933056"/>
            <a:ext cx="3744416" cy="792088"/>
          </a:xfrm>
          <a:custGeom>
            <a:avLst/>
            <a:gdLst/>
            <a:ahLst/>
            <a:cxnLst/>
            <a:rect l="l" t="t" r="r" b="b"/>
            <a:pathLst>
              <a:path w="4498340" h="775969">
                <a:moveTo>
                  <a:pt x="4283176" y="0"/>
                </a:moveTo>
                <a:lnTo>
                  <a:pt x="214693" y="0"/>
                </a:lnTo>
                <a:lnTo>
                  <a:pt x="165463" y="5664"/>
                </a:lnTo>
                <a:lnTo>
                  <a:pt x="120273" y="21801"/>
                </a:lnTo>
                <a:lnTo>
                  <a:pt x="80410" y="47126"/>
                </a:lnTo>
                <a:lnTo>
                  <a:pt x="47163" y="80355"/>
                </a:lnTo>
                <a:lnTo>
                  <a:pt x="21820" y="120205"/>
                </a:lnTo>
                <a:lnTo>
                  <a:pt x="5669" y="165391"/>
                </a:lnTo>
                <a:lnTo>
                  <a:pt x="0" y="214629"/>
                </a:lnTo>
                <a:lnTo>
                  <a:pt x="0" y="560831"/>
                </a:lnTo>
                <a:lnTo>
                  <a:pt x="5669" y="610077"/>
                </a:lnTo>
                <a:lnTo>
                  <a:pt x="21820" y="655281"/>
                </a:lnTo>
                <a:lnTo>
                  <a:pt x="47163" y="695156"/>
                </a:lnTo>
                <a:lnTo>
                  <a:pt x="80410" y="728412"/>
                </a:lnTo>
                <a:lnTo>
                  <a:pt x="120273" y="753762"/>
                </a:lnTo>
                <a:lnTo>
                  <a:pt x="165463" y="769917"/>
                </a:lnTo>
                <a:lnTo>
                  <a:pt x="214693" y="775588"/>
                </a:lnTo>
                <a:lnTo>
                  <a:pt x="4283176" y="775588"/>
                </a:lnTo>
                <a:lnTo>
                  <a:pt x="4332374" y="769917"/>
                </a:lnTo>
                <a:lnTo>
                  <a:pt x="4377545" y="753762"/>
                </a:lnTo>
                <a:lnTo>
                  <a:pt x="4417397" y="728412"/>
                </a:lnTo>
                <a:lnTo>
                  <a:pt x="4450640" y="695156"/>
                </a:lnTo>
                <a:lnTo>
                  <a:pt x="4475983" y="655281"/>
                </a:lnTo>
                <a:lnTo>
                  <a:pt x="4492135" y="610077"/>
                </a:lnTo>
                <a:lnTo>
                  <a:pt x="4497806" y="560831"/>
                </a:lnTo>
                <a:lnTo>
                  <a:pt x="4497806" y="214629"/>
                </a:lnTo>
                <a:lnTo>
                  <a:pt x="4492135" y="165391"/>
                </a:lnTo>
                <a:lnTo>
                  <a:pt x="4475983" y="120205"/>
                </a:lnTo>
                <a:lnTo>
                  <a:pt x="4450640" y="80355"/>
                </a:lnTo>
                <a:lnTo>
                  <a:pt x="4417397" y="47126"/>
                </a:lnTo>
                <a:lnTo>
                  <a:pt x="4377545" y="21801"/>
                </a:lnTo>
                <a:lnTo>
                  <a:pt x="4332374" y="5664"/>
                </a:lnTo>
                <a:lnTo>
                  <a:pt x="4283176" y="0"/>
                </a:lnTo>
                <a:close/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object 9"/>
          <p:cNvSpPr/>
          <p:nvPr/>
        </p:nvSpPr>
        <p:spPr>
          <a:xfrm>
            <a:off x="4572000" y="3933056"/>
            <a:ext cx="3744416" cy="792088"/>
          </a:xfrm>
          <a:custGeom>
            <a:avLst/>
            <a:gdLst/>
            <a:ahLst/>
            <a:cxnLst/>
            <a:rect l="l" t="t" r="r" b="b"/>
            <a:pathLst>
              <a:path w="4498340" h="775969">
                <a:moveTo>
                  <a:pt x="4283176" y="0"/>
                </a:moveTo>
                <a:lnTo>
                  <a:pt x="214693" y="0"/>
                </a:lnTo>
                <a:lnTo>
                  <a:pt x="165463" y="5664"/>
                </a:lnTo>
                <a:lnTo>
                  <a:pt x="120273" y="21801"/>
                </a:lnTo>
                <a:lnTo>
                  <a:pt x="80410" y="47126"/>
                </a:lnTo>
                <a:lnTo>
                  <a:pt x="47163" y="80355"/>
                </a:lnTo>
                <a:lnTo>
                  <a:pt x="21820" y="120205"/>
                </a:lnTo>
                <a:lnTo>
                  <a:pt x="5669" y="165391"/>
                </a:lnTo>
                <a:lnTo>
                  <a:pt x="0" y="214629"/>
                </a:lnTo>
                <a:lnTo>
                  <a:pt x="0" y="560831"/>
                </a:lnTo>
                <a:lnTo>
                  <a:pt x="5669" y="610077"/>
                </a:lnTo>
                <a:lnTo>
                  <a:pt x="21820" y="655281"/>
                </a:lnTo>
                <a:lnTo>
                  <a:pt x="47163" y="695156"/>
                </a:lnTo>
                <a:lnTo>
                  <a:pt x="80410" y="728412"/>
                </a:lnTo>
                <a:lnTo>
                  <a:pt x="120273" y="753762"/>
                </a:lnTo>
                <a:lnTo>
                  <a:pt x="165463" y="769917"/>
                </a:lnTo>
                <a:lnTo>
                  <a:pt x="214693" y="775588"/>
                </a:lnTo>
                <a:lnTo>
                  <a:pt x="4283176" y="775588"/>
                </a:lnTo>
                <a:lnTo>
                  <a:pt x="4332374" y="769917"/>
                </a:lnTo>
                <a:lnTo>
                  <a:pt x="4377545" y="753762"/>
                </a:lnTo>
                <a:lnTo>
                  <a:pt x="4417397" y="728412"/>
                </a:lnTo>
                <a:lnTo>
                  <a:pt x="4450640" y="695156"/>
                </a:lnTo>
                <a:lnTo>
                  <a:pt x="4475983" y="655281"/>
                </a:lnTo>
                <a:lnTo>
                  <a:pt x="4492135" y="610077"/>
                </a:lnTo>
                <a:lnTo>
                  <a:pt x="4497806" y="560831"/>
                </a:lnTo>
                <a:lnTo>
                  <a:pt x="4497806" y="214629"/>
                </a:lnTo>
                <a:lnTo>
                  <a:pt x="4492135" y="165391"/>
                </a:lnTo>
                <a:lnTo>
                  <a:pt x="4475983" y="120205"/>
                </a:lnTo>
                <a:lnTo>
                  <a:pt x="4450640" y="80355"/>
                </a:lnTo>
                <a:lnTo>
                  <a:pt x="4417397" y="47126"/>
                </a:lnTo>
                <a:lnTo>
                  <a:pt x="4377545" y="21801"/>
                </a:lnTo>
                <a:lnTo>
                  <a:pt x="4332374" y="5664"/>
                </a:lnTo>
                <a:lnTo>
                  <a:pt x="4283176" y="0"/>
                </a:lnTo>
                <a:close/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6" name="object 8"/>
          <p:cNvSpPr/>
          <p:nvPr/>
        </p:nvSpPr>
        <p:spPr>
          <a:xfrm>
            <a:off x="611560" y="4869160"/>
            <a:ext cx="3744416" cy="1483360"/>
          </a:xfrm>
          <a:custGeom>
            <a:avLst/>
            <a:gdLst/>
            <a:ahLst/>
            <a:cxnLst/>
            <a:rect l="l" t="t" r="r" b="b"/>
            <a:pathLst>
              <a:path w="4498340" h="1483360">
                <a:moveTo>
                  <a:pt x="0" y="196214"/>
                </a:moveTo>
                <a:lnTo>
                  <a:pt x="5182" y="151235"/>
                </a:lnTo>
                <a:lnTo>
                  <a:pt x="19946" y="109940"/>
                </a:lnTo>
                <a:lnTo>
                  <a:pt x="43112" y="73507"/>
                </a:lnTo>
                <a:lnTo>
                  <a:pt x="73503" y="43117"/>
                </a:lnTo>
                <a:lnTo>
                  <a:pt x="109942" y="19949"/>
                </a:lnTo>
                <a:lnTo>
                  <a:pt x="151251" y="5184"/>
                </a:lnTo>
                <a:lnTo>
                  <a:pt x="196253" y="0"/>
                </a:lnTo>
                <a:lnTo>
                  <a:pt x="4301591" y="0"/>
                </a:lnTo>
                <a:lnTo>
                  <a:pt x="4346570" y="5184"/>
                </a:lnTo>
                <a:lnTo>
                  <a:pt x="4387866" y="19949"/>
                </a:lnTo>
                <a:lnTo>
                  <a:pt x="4424299" y="43117"/>
                </a:lnTo>
                <a:lnTo>
                  <a:pt x="4454689" y="73507"/>
                </a:lnTo>
                <a:lnTo>
                  <a:pt x="4477856" y="109940"/>
                </a:lnTo>
                <a:lnTo>
                  <a:pt x="4492622" y="151235"/>
                </a:lnTo>
                <a:lnTo>
                  <a:pt x="4497806" y="196214"/>
                </a:lnTo>
                <a:lnTo>
                  <a:pt x="4497806" y="1286764"/>
                </a:lnTo>
                <a:lnTo>
                  <a:pt x="4492622" y="1331743"/>
                </a:lnTo>
                <a:lnTo>
                  <a:pt x="4477856" y="1373038"/>
                </a:lnTo>
                <a:lnTo>
                  <a:pt x="4454689" y="1409471"/>
                </a:lnTo>
                <a:lnTo>
                  <a:pt x="4424299" y="1439861"/>
                </a:lnTo>
                <a:lnTo>
                  <a:pt x="4387866" y="1463029"/>
                </a:lnTo>
                <a:lnTo>
                  <a:pt x="4346570" y="1477794"/>
                </a:lnTo>
                <a:lnTo>
                  <a:pt x="4301591" y="1482978"/>
                </a:lnTo>
                <a:lnTo>
                  <a:pt x="196253" y="1482978"/>
                </a:lnTo>
                <a:lnTo>
                  <a:pt x="151251" y="1477794"/>
                </a:lnTo>
                <a:lnTo>
                  <a:pt x="109942" y="1463029"/>
                </a:lnTo>
                <a:lnTo>
                  <a:pt x="73503" y="1439861"/>
                </a:lnTo>
                <a:lnTo>
                  <a:pt x="43112" y="1409471"/>
                </a:lnTo>
                <a:lnTo>
                  <a:pt x="19946" y="1373038"/>
                </a:lnTo>
                <a:lnTo>
                  <a:pt x="5182" y="1331743"/>
                </a:lnTo>
                <a:lnTo>
                  <a:pt x="0" y="1286764"/>
                </a:lnTo>
                <a:lnTo>
                  <a:pt x="0" y="196214"/>
                </a:lnTo>
                <a:close/>
              </a:path>
            </a:pathLst>
          </a:custGeom>
          <a:ln w="12699">
            <a:solidFill>
              <a:schemeClr val="accent2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8"/>
          <p:cNvSpPr/>
          <p:nvPr/>
        </p:nvSpPr>
        <p:spPr>
          <a:xfrm>
            <a:off x="4572000" y="4869160"/>
            <a:ext cx="3744416" cy="1483360"/>
          </a:xfrm>
          <a:custGeom>
            <a:avLst/>
            <a:gdLst/>
            <a:ahLst/>
            <a:cxnLst/>
            <a:rect l="l" t="t" r="r" b="b"/>
            <a:pathLst>
              <a:path w="4498340" h="1483360">
                <a:moveTo>
                  <a:pt x="0" y="196214"/>
                </a:moveTo>
                <a:lnTo>
                  <a:pt x="5182" y="151235"/>
                </a:lnTo>
                <a:lnTo>
                  <a:pt x="19946" y="109940"/>
                </a:lnTo>
                <a:lnTo>
                  <a:pt x="43112" y="73507"/>
                </a:lnTo>
                <a:lnTo>
                  <a:pt x="73503" y="43117"/>
                </a:lnTo>
                <a:lnTo>
                  <a:pt x="109942" y="19949"/>
                </a:lnTo>
                <a:lnTo>
                  <a:pt x="151251" y="5184"/>
                </a:lnTo>
                <a:lnTo>
                  <a:pt x="196253" y="0"/>
                </a:lnTo>
                <a:lnTo>
                  <a:pt x="4301591" y="0"/>
                </a:lnTo>
                <a:lnTo>
                  <a:pt x="4346570" y="5184"/>
                </a:lnTo>
                <a:lnTo>
                  <a:pt x="4387866" y="19949"/>
                </a:lnTo>
                <a:lnTo>
                  <a:pt x="4424299" y="43117"/>
                </a:lnTo>
                <a:lnTo>
                  <a:pt x="4454689" y="73507"/>
                </a:lnTo>
                <a:lnTo>
                  <a:pt x="4477856" y="109940"/>
                </a:lnTo>
                <a:lnTo>
                  <a:pt x="4492622" y="151235"/>
                </a:lnTo>
                <a:lnTo>
                  <a:pt x="4497806" y="196214"/>
                </a:lnTo>
                <a:lnTo>
                  <a:pt x="4497806" y="1286764"/>
                </a:lnTo>
                <a:lnTo>
                  <a:pt x="4492622" y="1331743"/>
                </a:lnTo>
                <a:lnTo>
                  <a:pt x="4477856" y="1373038"/>
                </a:lnTo>
                <a:lnTo>
                  <a:pt x="4454689" y="1409471"/>
                </a:lnTo>
                <a:lnTo>
                  <a:pt x="4424299" y="1439861"/>
                </a:lnTo>
                <a:lnTo>
                  <a:pt x="4387866" y="1463029"/>
                </a:lnTo>
                <a:lnTo>
                  <a:pt x="4346570" y="1477794"/>
                </a:lnTo>
                <a:lnTo>
                  <a:pt x="4301591" y="1482978"/>
                </a:lnTo>
                <a:lnTo>
                  <a:pt x="196253" y="1482978"/>
                </a:lnTo>
                <a:lnTo>
                  <a:pt x="151251" y="1477794"/>
                </a:lnTo>
                <a:lnTo>
                  <a:pt x="109942" y="1463029"/>
                </a:lnTo>
                <a:lnTo>
                  <a:pt x="73503" y="1439861"/>
                </a:lnTo>
                <a:lnTo>
                  <a:pt x="43112" y="1409471"/>
                </a:lnTo>
                <a:lnTo>
                  <a:pt x="19946" y="1373038"/>
                </a:lnTo>
                <a:lnTo>
                  <a:pt x="5182" y="1331743"/>
                </a:lnTo>
                <a:lnTo>
                  <a:pt x="0" y="1286764"/>
                </a:lnTo>
                <a:lnTo>
                  <a:pt x="0" y="196214"/>
                </a:lnTo>
                <a:close/>
              </a:path>
            </a:pathLst>
          </a:custGeom>
          <a:ln w="12699">
            <a:solidFill>
              <a:schemeClr val="accent2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TextBox 27"/>
          <p:cNvSpPr txBox="1"/>
          <p:nvPr/>
        </p:nvSpPr>
        <p:spPr>
          <a:xfrm>
            <a:off x="827584" y="4077072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Леса и почва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1560" y="4941168"/>
            <a:ext cx="19442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3515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гектар - общая площадь городских лесов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object 7" descr="Елка со сплошной заливкой"/>
          <p:cNvPicPr/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3568" y="5589240"/>
            <a:ext cx="230765" cy="32768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99592" y="544522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сосновые леса – около 45% от общей площади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object 5" descr="Сельское хозяйство со сплошной заливкой"/>
          <p:cNvPicPr/>
          <p:nvPr/>
        </p:nvPicPr>
        <p:blipFill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83768" y="5445224"/>
            <a:ext cx="323071" cy="30461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771800" y="4797152"/>
            <a:ext cx="180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дерно-подзолистые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почвы</a:t>
            </a:r>
          </a:p>
          <a:p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серые лесные глееватые и глеевые почвы</a:t>
            </a:r>
          </a:p>
          <a:p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элювиальные и делювиальные отложения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32040" y="4077072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Земли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object 37" descr="Производство со сплошной заливкой"/>
          <p:cNvPicPr/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16016" y="5877272"/>
            <a:ext cx="290764" cy="272303"/>
          </a:xfrm>
          <a:prstGeom prst="rect">
            <a:avLst/>
          </a:prstGeom>
        </p:spPr>
      </p:pic>
      <p:pic>
        <p:nvPicPr>
          <p:cNvPr id="38" name="Рисунок 37" descr="apartment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716016" y="5301208"/>
            <a:ext cx="288032" cy="28803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932040" y="4869160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13 353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га. общая площадь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004048" y="5301208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1 730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 – жилая застройка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076056" y="5877272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855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га. – земли промышленности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0109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161" y="0"/>
            <a:ext cx="9144000" cy="6857999"/>
          </a:xfrm>
          <a:prstGeom prst="rect">
            <a:avLst/>
          </a:prstGeom>
          <a:noFill/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xmlns="" id="{9159A92D-6084-4D93-99F9-F1F97A67D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xmlns="" id="{9A1CBA59-1CB7-4960-A402-00CF88BB2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" y="4008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B1DE3D9-E55C-4DA1-873E-07891C006823}"/>
              </a:ext>
            </a:extLst>
          </p:cNvPr>
          <p:cNvSpPr txBox="1"/>
          <p:nvPr/>
        </p:nvSpPr>
        <p:spPr>
          <a:xfrm>
            <a:off x="325122" y="6175843"/>
            <a:ext cx="338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T Norms Medium" panose="02000803030000020003" pitchFamily="50" charset="-52"/>
              </a:rPr>
              <a:t>Микрорайон Березовая роща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3B47778-990C-4AE2-89AF-55A03929D17D}"/>
              </a:ext>
            </a:extLst>
          </p:cNvPr>
          <p:cNvSpPr txBox="1"/>
          <p:nvPr/>
        </p:nvSpPr>
        <p:spPr>
          <a:xfrm>
            <a:off x="755576" y="3807355"/>
            <a:ext cx="1631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«Аистенок</a:t>
            </a:r>
            <a:r>
              <a:rPr lang="ru-RU" sz="1400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2EA60F9-F04E-41F4-8666-6A94C6A1B54E}"/>
              </a:ext>
            </a:extLst>
          </p:cNvPr>
          <p:cNvSpPr txBox="1"/>
          <p:nvPr/>
        </p:nvSpPr>
        <p:spPr>
          <a:xfrm>
            <a:off x="2276779" y="6138025"/>
            <a:ext cx="1631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«Аистенок</a:t>
            </a:r>
            <a:r>
              <a:rPr lang="ru-RU" sz="1400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D206FF2-4751-4FCD-9448-ED9DF78BE1F5}"/>
              </a:ext>
            </a:extLst>
          </p:cNvPr>
          <p:cNvSpPr txBox="1"/>
          <p:nvPr/>
        </p:nvSpPr>
        <p:spPr>
          <a:xfrm>
            <a:off x="4247456" y="3762498"/>
            <a:ext cx="1897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Аллея возле ш. №25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xmlns="" id="{1139ADAE-EA60-49B2-BA02-5408D3F2E6E1}"/>
              </a:ext>
            </a:extLst>
          </p:cNvPr>
          <p:cNvSpPr txBox="1"/>
          <p:nvPr/>
        </p:nvSpPr>
        <p:spPr>
          <a:xfrm>
            <a:off x="322590" y="345691"/>
            <a:ext cx="8065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SWOT -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ject 22"/>
          <p:cNvSpPr/>
          <p:nvPr/>
        </p:nvSpPr>
        <p:spPr>
          <a:xfrm>
            <a:off x="611560" y="908721"/>
            <a:ext cx="3600400" cy="360040"/>
          </a:xfrm>
          <a:custGeom>
            <a:avLst/>
            <a:gdLst/>
            <a:ahLst/>
            <a:cxnLst/>
            <a:rect l="l" t="t" r="r" b="b"/>
            <a:pathLst>
              <a:path w="4498340" h="365125">
                <a:moveTo>
                  <a:pt x="4396841" y="0"/>
                </a:moveTo>
                <a:lnTo>
                  <a:pt x="101015" y="0"/>
                </a:lnTo>
                <a:lnTo>
                  <a:pt x="61695" y="7935"/>
                </a:lnTo>
                <a:lnTo>
                  <a:pt x="29586" y="29575"/>
                </a:lnTo>
                <a:lnTo>
                  <a:pt x="7938" y="61668"/>
                </a:lnTo>
                <a:lnTo>
                  <a:pt x="0" y="100964"/>
                </a:lnTo>
                <a:lnTo>
                  <a:pt x="0" y="263905"/>
                </a:lnTo>
                <a:lnTo>
                  <a:pt x="7938" y="303202"/>
                </a:lnTo>
                <a:lnTo>
                  <a:pt x="29586" y="335295"/>
                </a:lnTo>
                <a:lnTo>
                  <a:pt x="61695" y="356935"/>
                </a:lnTo>
                <a:lnTo>
                  <a:pt x="101015" y="364870"/>
                </a:lnTo>
                <a:lnTo>
                  <a:pt x="4396841" y="364870"/>
                </a:lnTo>
                <a:lnTo>
                  <a:pt x="4436138" y="356935"/>
                </a:lnTo>
                <a:lnTo>
                  <a:pt x="4468231" y="335295"/>
                </a:lnTo>
                <a:lnTo>
                  <a:pt x="4489871" y="303202"/>
                </a:lnTo>
                <a:lnTo>
                  <a:pt x="4497806" y="263905"/>
                </a:lnTo>
                <a:lnTo>
                  <a:pt x="4497806" y="100964"/>
                </a:lnTo>
                <a:lnTo>
                  <a:pt x="4489871" y="61668"/>
                </a:lnTo>
                <a:lnTo>
                  <a:pt x="4468231" y="29575"/>
                </a:lnTo>
                <a:lnTo>
                  <a:pt x="4436138" y="7935"/>
                </a:lnTo>
                <a:lnTo>
                  <a:pt x="4396841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object 22"/>
          <p:cNvSpPr/>
          <p:nvPr/>
        </p:nvSpPr>
        <p:spPr>
          <a:xfrm>
            <a:off x="4716016" y="908721"/>
            <a:ext cx="3498958" cy="360040"/>
          </a:xfrm>
          <a:custGeom>
            <a:avLst/>
            <a:gdLst/>
            <a:ahLst/>
            <a:cxnLst/>
            <a:rect l="l" t="t" r="r" b="b"/>
            <a:pathLst>
              <a:path w="4498340" h="365125">
                <a:moveTo>
                  <a:pt x="4396841" y="0"/>
                </a:moveTo>
                <a:lnTo>
                  <a:pt x="101015" y="0"/>
                </a:lnTo>
                <a:lnTo>
                  <a:pt x="61695" y="7935"/>
                </a:lnTo>
                <a:lnTo>
                  <a:pt x="29586" y="29575"/>
                </a:lnTo>
                <a:lnTo>
                  <a:pt x="7938" y="61668"/>
                </a:lnTo>
                <a:lnTo>
                  <a:pt x="0" y="100964"/>
                </a:lnTo>
                <a:lnTo>
                  <a:pt x="0" y="263905"/>
                </a:lnTo>
                <a:lnTo>
                  <a:pt x="7938" y="303202"/>
                </a:lnTo>
                <a:lnTo>
                  <a:pt x="29586" y="335295"/>
                </a:lnTo>
                <a:lnTo>
                  <a:pt x="61695" y="356935"/>
                </a:lnTo>
                <a:lnTo>
                  <a:pt x="101015" y="364870"/>
                </a:lnTo>
                <a:lnTo>
                  <a:pt x="4396841" y="364870"/>
                </a:lnTo>
                <a:lnTo>
                  <a:pt x="4436138" y="356935"/>
                </a:lnTo>
                <a:lnTo>
                  <a:pt x="4468231" y="335295"/>
                </a:lnTo>
                <a:lnTo>
                  <a:pt x="4489871" y="303202"/>
                </a:lnTo>
                <a:lnTo>
                  <a:pt x="4497806" y="263905"/>
                </a:lnTo>
                <a:lnTo>
                  <a:pt x="4497806" y="100964"/>
                </a:lnTo>
                <a:lnTo>
                  <a:pt x="4489871" y="61668"/>
                </a:lnTo>
                <a:lnTo>
                  <a:pt x="4468231" y="29575"/>
                </a:lnTo>
                <a:lnTo>
                  <a:pt x="4436138" y="7935"/>
                </a:lnTo>
                <a:lnTo>
                  <a:pt x="4396841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object 15"/>
          <p:cNvSpPr/>
          <p:nvPr/>
        </p:nvSpPr>
        <p:spPr>
          <a:xfrm>
            <a:off x="611560" y="1412776"/>
            <a:ext cx="3600400" cy="1904364"/>
          </a:xfrm>
          <a:custGeom>
            <a:avLst/>
            <a:gdLst/>
            <a:ahLst/>
            <a:cxnLst/>
            <a:rect l="l" t="t" r="r" b="b"/>
            <a:pathLst>
              <a:path w="4544695" h="1904364">
                <a:moveTo>
                  <a:pt x="0" y="251967"/>
                </a:moveTo>
                <a:lnTo>
                  <a:pt x="4059" y="206667"/>
                </a:lnTo>
                <a:lnTo>
                  <a:pt x="15764" y="164034"/>
                </a:lnTo>
                <a:lnTo>
                  <a:pt x="34402" y="124779"/>
                </a:lnTo>
                <a:lnTo>
                  <a:pt x="59262" y="89614"/>
                </a:lnTo>
                <a:lnTo>
                  <a:pt x="89632" y="59248"/>
                </a:lnTo>
                <a:lnTo>
                  <a:pt x="124800" y="34393"/>
                </a:lnTo>
                <a:lnTo>
                  <a:pt x="164055" y="15759"/>
                </a:lnTo>
                <a:lnTo>
                  <a:pt x="206686" y="4058"/>
                </a:lnTo>
                <a:lnTo>
                  <a:pt x="251980" y="0"/>
                </a:lnTo>
                <a:lnTo>
                  <a:pt x="4292561" y="0"/>
                </a:lnTo>
                <a:lnTo>
                  <a:pt x="4337862" y="4058"/>
                </a:lnTo>
                <a:lnTo>
                  <a:pt x="4380495" y="15759"/>
                </a:lnTo>
                <a:lnTo>
                  <a:pt x="4419750" y="34393"/>
                </a:lnTo>
                <a:lnTo>
                  <a:pt x="4454915" y="59248"/>
                </a:lnTo>
                <a:lnTo>
                  <a:pt x="4485281" y="89614"/>
                </a:lnTo>
                <a:lnTo>
                  <a:pt x="4510136" y="124779"/>
                </a:lnTo>
                <a:lnTo>
                  <a:pt x="4528770" y="164034"/>
                </a:lnTo>
                <a:lnTo>
                  <a:pt x="4540471" y="206667"/>
                </a:lnTo>
                <a:lnTo>
                  <a:pt x="4544529" y="251967"/>
                </a:lnTo>
                <a:lnTo>
                  <a:pt x="4544529" y="1652269"/>
                </a:lnTo>
                <a:lnTo>
                  <a:pt x="4540471" y="1697570"/>
                </a:lnTo>
                <a:lnTo>
                  <a:pt x="4528770" y="1740203"/>
                </a:lnTo>
                <a:lnTo>
                  <a:pt x="4510136" y="1779458"/>
                </a:lnTo>
                <a:lnTo>
                  <a:pt x="4485281" y="1814623"/>
                </a:lnTo>
                <a:lnTo>
                  <a:pt x="4454915" y="1844989"/>
                </a:lnTo>
                <a:lnTo>
                  <a:pt x="4419750" y="1869844"/>
                </a:lnTo>
                <a:lnTo>
                  <a:pt x="4380495" y="1888478"/>
                </a:lnTo>
                <a:lnTo>
                  <a:pt x="4337862" y="1900179"/>
                </a:lnTo>
                <a:lnTo>
                  <a:pt x="4292561" y="1904237"/>
                </a:lnTo>
                <a:lnTo>
                  <a:pt x="251980" y="1904237"/>
                </a:lnTo>
                <a:lnTo>
                  <a:pt x="206686" y="1900179"/>
                </a:lnTo>
                <a:lnTo>
                  <a:pt x="164055" y="1888478"/>
                </a:lnTo>
                <a:lnTo>
                  <a:pt x="124800" y="1869844"/>
                </a:lnTo>
                <a:lnTo>
                  <a:pt x="89632" y="1844989"/>
                </a:lnTo>
                <a:lnTo>
                  <a:pt x="59262" y="1814623"/>
                </a:lnTo>
                <a:lnTo>
                  <a:pt x="34402" y="1779458"/>
                </a:lnTo>
                <a:lnTo>
                  <a:pt x="15764" y="1740203"/>
                </a:lnTo>
                <a:lnTo>
                  <a:pt x="4059" y="1697570"/>
                </a:lnTo>
                <a:lnTo>
                  <a:pt x="0" y="1652269"/>
                </a:lnTo>
                <a:lnTo>
                  <a:pt x="0" y="251967"/>
                </a:lnTo>
                <a:close/>
              </a:path>
            </a:pathLst>
          </a:custGeom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5"/>
          <p:cNvSpPr/>
          <p:nvPr/>
        </p:nvSpPr>
        <p:spPr>
          <a:xfrm>
            <a:off x="4716016" y="1412776"/>
            <a:ext cx="3600400" cy="1904364"/>
          </a:xfrm>
          <a:custGeom>
            <a:avLst/>
            <a:gdLst/>
            <a:ahLst/>
            <a:cxnLst/>
            <a:rect l="l" t="t" r="r" b="b"/>
            <a:pathLst>
              <a:path w="4544695" h="1904364">
                <a:moveTo>
                  <a:pt x="0" y="251967"/>
                </a:moveTo>
                <a:lnTo>
                  <a:pt x="4059" y="206667"/>
                </a:lnTo>
                <a:lnTo>
                  <a:pt x="15764" y="164034"/>
                </a:lnTo>
                <a:lnTo>
                  <a:pt x="34402" y="124779"/>
                </a:lnTo>
                <a:lnTo>
                  <a:pt x="59262" y="89614"/>
                </a:lnTo>
                <a:lnTo>
                  <a:pt x="89632" y="59248"/>
                </a:lnTo>
                <a:lnTo>
                  <a:pt x="124800" y="34393"/>
                </a:lnTo>
                <a:lnTo>
                  <a:pt x="164055" y="15759"/>
                </a:lnTo>
                <a:lnTo>
                  <a:pt x="206686" y="4058"/>
                </a:lnTo>
                <a:lnTo>
                  <a:pt x="251980" y="0"/>
                </a:lnTo>
                <a:lnTo>
                  <a:pt x="4292561" y="0"/>
                </a:lnTo>
                <a:lnTo>
                  <a:pt x="4337862" y="4058"/>
                </a:lnTo>
                <a:lnTo>
                  <a:pt x="4380495" y="15759"/>
                </a:lnTo>
                <a:lnTo>
                  <a:pt x="4419750" y="34393"/>
                </a:lnTo>
                <a:lnTo>
                  <a:pt x="4454915" y="59248"/>
                </a:lnTo>
                <a:lnTo>
                  <a:pt x="4485281" y="89614"/>
                </a:lnTo>
                <a:lnTo>
                  <a:pt x="4510136" y="124779"/>
                </a:lnTo>
                <a:lnTo>
                  <a:pt x="4528770" y="164034"/>
                </a:lnTo>
                <a:lnTo>
                  <a:pt x="4540471" y="206667"/>
                </a:lnTo>
                <a:lnTo>
                  <a:pt x="4544529" y="251967"/>
                </a:lnTo>
                <a:lnTo>
                  <a:pt x="4544529" y="1652269"/>
                </a:lnTo>
                <a:lnTo>
                  <a:pt x="4540471" y="1697570"/>
                </a:lnTo>
                <a:lnTo>
                  <a:pt x="4528770" y="1740203"/>
                </a:lnTo>
                <a:lnTo>
                  <a:pt x="4510136" y="1779458"/>
                </a:lnTo>
                <a:lnTo>
                  <a:pt x="4485281" y="1814623"/>
                </a:lnTo>
                <a:lnTo>
                  <a:pt x="4454915" y="1844989"/>
                </a:lnTo>
                <a:lnTo>
                  <a:pt x="4419750" y="1869844"/>
                </a:lnTo>
                <a:lnTo>
                  <a:pt x="4380495" y="1888478"/>
                </a:lnTo>
                <a:lnTo>
                  <a:pt x="4337862" y="1900179"/>
                </a:lnTo>
                <a:lnTo>
                  <a:pt x="4292561" y="1904237"/>
                </a:lnTo>
                <a:lnTo>
                  <a:pt x="251980" y="1904237"/>
                </a:lnTo>
                <a:lnTo>
                  <a:pt x="206686" y="1900179"/>
                </a:lnTo>
                <a:lnTo>
                  <a:pt x="164055" y="1888478"/>
                </a:lnTo>
                <a:lnTo>
                  <a:pt x="124800" y="1869844"/>
                </a:lnTo>
                <a:lnTo>
                  <a:pt x="89632" y="1844989"/>
                </a:lnTo>
                <a:lnTo>
                  <a:pt x="59262" y="1814623"/>
                </a:lnTo>
                <a:lnTo>
                  <a:pt x="34402" y="1779458"/>
                </a:lnTo>
                <a:lnTo>
                  <a:pt x="15764" y="1740203"/>
                </a:lnTo>
                <a:lnTo>
                  <a:pt x="4059" y="1697570"/>
                </a:lnTo>
                <a:lnTo>
                  <a:pt x="0" y="1652269"/>
                </a:lnTo>
                <a:lnTo>
                  <a:pt x="0" y="251967"/>
                </a:lnTo>
                <a:close/>
              </a:path>
            </a:pathLst>
          </a:custGeom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2"/>
          <p:cNvSpPr/>
          <p:nvPr/>
        </p:nvSpPr>
        <p:spPr>
          <a:xfrm>
            <a:off x="611560" y="3645024"/>
            <a:ext cx="3600400" cy="360040"/>
          </a:xfrm>
          <a:custGeom>
            <a:avLst/>
            <a:gdLst/>
            <a:ahLst/>
            <a:cxnLst/>
            <a:rect l="l" t="t" r="r" b="b"/>
            <a:pathLst>
              <a:path w="4498340" h="365125">
                <a:moveTo>
                  <a:pt x="4396841" y="0"/>
                </a:moveTo>
                <a:lnTo>
                  <a:pt x="101015" y="0"/>
                </a:lnTo>
                <a:lnTo>
                  <a:pt x="61695" y="7935"/>
                </a:lnTo>
                <a:lnTo>
                  <a:pt x="29586" y="29575"/>
                </a:lnTo>
                <a:lnTo>
                  <a:pt x="7938" y="61668"/>
                </a:lnTo>
                <a:lnTo>
                  <a:pt x="0" y="100964"/>
                </a:lnTo>
                <a:lnTo>
                  <a:pt x="0" y="263905"/>
                </a:lnTo>
                <a:lnTo>
                  <a:pt x="7938" y="303202"/>
                </a:lnTo>
                <a:lnTo>
                  <a:pt x="29586" y="335295"/>
                </a:lnTo>
                <a:lnTo>
                  <a:pt x="61695" y="356935"/>
                </a:lnTo>
                <a:lnTo>
                  <a:pt x="101015" y="364870"/>
                </a:lnTo>
                <a:lnTo>
                  <a:pt x="4396841" y="364870"/>
                </a:lnTo>
                <a:lnTo>
                  <a:pt x="4436138" y="356935"/>
                </a:lnTo>
                <a:lnTo>
                  <a:pt x="4468231" y="335295"/>
                </a:lnTo>
                <a:lnTo>
                  <a:pt x="4489871" y="303202"/>
                </a:lnTo>
                <a:lnTo>
                  <a:pt x="4497806" y="263905"/>
                </a:lnTo>
                <a:lnTo>
                  <a:pt x="4497806" y="100964"/>
                </a:lnTo>
                <a:lnTo>
                  <a:pt x="4489871" y="61668"/>
                </a:lnTo>
                <a:lnTo>
                  <a:pt x="4468231" y="29575"/>
                </a:lnTo>
                <a:lnTo>
                  <a:pt x="4436138" y="7935"/>
                </a:lnTo>
                <a:lnTo>
                  <a:pt x="4396841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" name="object 22"/>
          <p:cNvSpPr/>
          <p:nvPr/>
        </p:nvSpPr>
        <p:spPr>
          <a:xfrm>
            <a:off x="4716016" y="3645024"/>
            <a:ext cx="3600400" cy="360040"/>
          </a:xfrm>
          <a:custGeom>
            <a:avLst/>
            <a:gdLst/>
            <a:ahLst/>
            <a:cxnLst/>
            <a:rect l="l" t="t" r="r" b="b"/>
            <a:pathLst>
              <a:path w="4498340" h="365125">
                <a:moveTo>
                  <a:pt x="4396841" y="0"/>
                </a:moveTo>
                <a:lnTo>
                  <a:pt x="101015" y="0"/>
                </a:lnTo>
                <a:lnTo>
                  <a:pt x="61695" y="7935"/>
                </a:lnTo>
                <a:lnTo>
                  <a:pt x="29586" y="29575"/>
                </a:lnTo>
                <a:lnTo>
                  <a:pt x="7938" y="61668"/>
                </a:lnTo>
                <a:lnTo>
                  <a:pt x="0" y="100964"/>
                </a:lnTo>
                <a:lnTo>
                  <a:pt x="0" y="263905"/>
                </a:lnTo>
                <a:lnTo>
                  <a:pt x="7938" y="303202"/>
                </a:lnTo>
                <a:lnTo>
                  <a:pt x="29586" y="335295"/>
                </a:lnTo>
                <a:lnTo>
                  <a:pt x="61695" y="356935"/>
                </a:lnTo>
                <a:lnTo>
                  <a:pt x="101015" y="364870"/>
                </a:lnTo>
                <a:lnTo>
                  <a:pt x="4396841" y="364870"/>
                </a:lnTo>
                <a:lnTo>
                  <a:pt x="4436138" y="356935"/>
                </a:lnTo>
                <a:lnTo>
                  <a:pt x="4468231" y="335295"/>
                </a:lnTo>
                <a:lnTo>
                  <a:pt x="4489871" y="303202"/>
                </a:lnTo>
                <a:lnTo>
                  <a:pt x="4497806" y="263905"/>
                </a:lnTo>
                <a:lnTo>
                  <a:pt x="4497806" y="100964"/>
                </a:lnTo>
                <a:lnTo>
                  <a:pt x="4489871" y="61668"/>
                </a:lnTo>
                <a:lnTo>
                  <a:pt x="4468231" y="29575"/>
                </a:lnTo>
                <a:lnTo>
                  <a:pt x="4436138" y="7935"/>
                </a:lnTo>
                <a:lnTo>
                  <a:pt x="4396841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3" name="object 15"/>
          <p:cNvSpPr/>
          <p:nvPr/>
        </p:nvSpPr>
        <p:spPr>
          <a:xfrm>
            <a:off x="611560" y="4221088"/>
            <a:ext cx="3600400" cy="1904364"/>
          </a:xfrm>
          <a:custGeom>
            <a:avLst/>
            <a:gdLst/>
            <a:ahLst/>
            <a:cxnLst/>
            <a:rect l="l" t="t" r="r" b="b"/>
            <a:pathLst>
              <a:path w="4544695" h="1904364">
                <a:moveTo>
                  <a:pt x="0" y="251967"/>
                </a:moveTo>
                <a:lnTo>
                  <a:pt x="4059" y="206667"/>
                </a:lnTo>
                <a:lnTo>
                  <a:pt x="15764" y="164034"/>
                </a:lnTo>
                <a:lnTo>
                  <a:pt x="34402" y="124779"/>
                </a:lnTo>
                <a:lnTo>
                  <a:pt x="59262" y="89614"/>
                </a:lnTo>
                <a:lnTo>
                  <a:pt x="89632" y="59248"/>
                </a:lnTo>
                <a:lnTo>
                  <a:pt x="124800" y="34393"/>
                </a:lnTo>
                <a:lnTo>
                  <a:pt x="164055" y="15759"/>
                </a:lnTo>
                <a:lnTo>
                  <a:pt x="206686" y="4058"/>
                </a:lnTo>
                <a:lnTo>
                  <a:pt x="251980" y="0"/>
                </a:lnTo>
                <a:lnTo>
                  <a:pt x="4292561" y="0"/>
                </a:lnTo>
                <a:lnTo>
                  <a:pt x="4337862" y="4058"/>
                </a:lnTo>
                <a:lnTo>
                  <a:pt x="4380495" y="15759"/>
                </a:lnTo>
                <a:lnTo>
                  <a:pt x="4419750" y="34393"/>
                </a:lnTo>
                <a:lnTo>
                  <a:pt x="4454915" y="59248"/>
                </a:lnTo>
                <a:lnTo>
                  <a:pt x="4485281" y="89614"/>
                </a:lnTo>
                <a:lnTo>
                  <a:pt x="4510136" y="124779"/>
                </a:lnTo>
                <a:lnTo>
                  <a:pt x="4528770" y="164034"/>
                </a:lnTo>
                <a:lnTo>
                  <a:pt x="4540471" y="206667"/>
                </a:lnTo>
                <a:lnTo>
                  <a:pt x="4544529" y="251967"/>
                </a:lnTo>
                <a:lnTo>
                  <a:pt x="4544529" y="1652269"/>
                </a:lnTo>
                <a:lnTo>
                  <a:pt x="4540471" y="1697570"/>
                </a:lnTo>
                <a:lnTo>
                  <a:pt x="4528770" y="1740203"/>
                </a:lnTo>
                <a:lnTo>
                  <a:pt x="4510136" y="1779458"/>
                </a:lnTo>
                <a:lnTo>
                  <a:pt x="4485281" y="1814623"/>
                </a:lnTo>
                <a:lnTo>
                  <a:pt x="4454915" y="1844989"/>
                </a:lnTo>
                <a:lnTo>
                  <a:pt x="4419750" y="1869844"/>
                </a:lnTo>
                <a:lnTo>
                  <a:pt x="4380495" y="1888478"/>
                </a:lnTo>
                <a:lnTo>
                  <a:pt x="4337862" y="1900179"/>
                </a:lnTo>
                <a:lnTo>
                  <a:pt x="4292561" y="1904237"/>
                </a:lnTo>
                <a:lnTo>
                  <a:pt x="251980" y="1904237"/>
                </a:lnTo>
                <a:lnTo>
                  <a:pt x="206686" y="1900179"/>
                </a:lnTo>
                <a:lnTo>
                  <a:pt x="164055" y="1888478"/>
                </a:lnTo>
                <a:lnTo>
                  <a:pt x="124800" y="1869844"/>
                </a:lnTo>
                <a:lnTo>
                  <a:pt x="89632" y="1844989"/>
                </a:lnTo>
                <a:lnTo>
                  <a:pt x="59262" y="1814623"/>
                </a:lnTo>
                <a:lnTo>
                  <a:pt x="34402" y="1779458"/>
                </a:lnTo>
                <a:lnTo>
                  <a:pt x="15764" y="1740203"/>
                </a:lnTo>
                <a:lnTo>
                  <a:pt x="4059" y="1697570"/>
                </a:lnTo>
                <a:lnTo>
                  <a:pt x="0" y="1652269"/>
                </a:lnTo>
                <a:lnTo>
                  <a:pt x="0" y="251967"/>
                </a:lnTo>
                <a:close/>
              </a:path>
            </a:pathLst>
          </a:custGeom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5"/>
          <p:cNvSpPr/>
          <p:nvPr/>
        </p:nvSpPr>
        <p:spPr>
          <a:xfrm>
            <a:off x="4644008" y="4221088"/>
            <a:ext cx="3600400" cy="1904364"/>
          </a:xfrm>
          <a:custGeom>
            <a:avLst/>
            <a:gdLst/>
            <a:ahLst/>
            <a:cxnLst/>
            <a:rect l="l" t="t" r="r" b="b"/>
            <a:pathLst>
              <a:path w="4544695" h="1904364">
                <a:moveTo>
                  <a:pt x="0" y="251967"/>
                </a:moveTo>
                <a:lnTo>
                  <a:pt x="4059" y="206667"/>
                </a:lnTo>
                <a:lnTo>
                  <a:pt x="15764" y="164034"/>
                </a:lnTo>
                <a:lnTo>
                  <a:pt x="34402" y="124779"/>
                </a:lnTo>
                <a:lnTo>
                  <a:pt x="59262" y="89614"/>
                </a:lnTo>
                <a:lnTo>
                  <a:pt x="89632" y="59248"/>
                </a:lnTo>
                <a:lnTo>
                  <a:pt x="124800" y="34393"/>
                </a:lnTo>
                <a:lnTo>
                  <a:pt x="164055" y="15759"/>
                </a:lnTo>
                <a:lnTo>
                  <a:pt x="206686" y="4058"/>
                </a:lnTo>
                <a:lnTo>
                  <a:pt x="251980" y="0"/>
                </a:lnTo>
                <a:lnTo>
                  <a:pt x="4292561" y="0"/>
                </a:lnTo>
                <a:lnTo>
                  <a:pt x="4337862" y="4058"/>
                </a:lnTo>
                <a:lnTo>
                  <a:pt x="4380495" y="15759"/>
                </a:lnTo>
                <a:lnTo>
                  <a:pt x="4419750" y="34393"/>
                </a:lnTo>
                <a:lnTo>
                  <a:pt x="4454915" y="59248"/>
                </a:lnTo>
                <a:lnTo>
                  <a:pt x="4485281" y="89614"/>
                </a:lnTo>
                <a:lnTo>
                  <a:pt x="4510136" y="124779"/>
                </a:lnTo>
                <a:lnTo>
                  <a:pt x="4528770" y="164034"/>
                </a:lnTo>
                <a:lnTo>
                  <a:pt x="4540471" y="206667"/>
                </a:lnTo>
                <a:lnTo>
                  <a:pt x="4544529" y="251967"/>
                </a:lnTo>
                <a:lnTo>
                  <a:pt x="4544529" y="1652269"/>
                </a:lnTo>
                <a:lnTo>
                  <a:pt x="4540471" y="1697570"/>
                </a:lnTo>
                <a:lnTo>
                  <a:pt x="4528770" y="1740203"/>
                </a:lnTo>
                <a:lnTo>
                  <a:pt x="4510136" y="1779458"/>
                </a:lnTo>
                <a:lnTo>
                  <a:pt x="4485281" y="1814623"/>
                </a:lnTo>
                <a:lnTo>
                  <a:pt x="4454915" y="1844989"/>
                </a:lnTo>
                <a:lnTo>
                  <a:pt x="4419750" y="1869844"/>
                </a:lnTo>
                <a:lnTo>
                  <a:pt x="4380495" y="1888478"/>
                </a:lnTo>
                <a:lnTo>
                  <a:pt x="4337862" y="1900179"/>
                </a:lnTo>
                <a:lnTo>
                  <a:pt x="4292561" y="1904237"/>
                </a:lnTo>
                <a:lnTo>
                  <a:pt x="251980" y="1904237"/>
                </a:lnTo>
                <a:lnTo>
                  <a:pt x="206686" y="1900179"/>
                </a:lnTo>
                <a:lnTo>
                  <a:pt x="164055" y="1888478"/>
                </a:lnTo>
                <a:lnTo>
                  <a:pt x="124800" y="1869844"/>
                </a:lnTo>
                <a:lnTo>
                  <a:pt x="89632" y="1844989"/>
                </a:lnTo>
                <a:lnTo>
                  <a:pt x="59262" y="1814623"/>
                </a:lnTo>
                <a:lnTo>
                  <a:pt x="34402" y="1779458"/>
                </a:lnTo>
                <a:lnTo>
                  <a:pt x="15764" y="1740203"/>
                </a:lnTo>
                <a:lnTo>
                  <a:pt x="4059" y="1697570"/>
                </a:lnTo>
                <a:lnTo>
                  <a:pt x="0" y="1652269"/>
                </a:lnTo>
                <a:lnTo>
                  <a:pt x="0" y="251967"/>
                </a:lnTo>
                <a:close/>
              </a:path>
            </a:pathLst>
          </a:custGeom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755576" y="836712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Сильные стороны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88024" y="836712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Слабые стороны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3568" y="3573016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Возможности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88024" y="3573016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Угрозы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3568" y="1484784"/>
            <a:ext cx="3528392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Наличие сырьевой базы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Высокий трудовой потенциал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Развитая социальная инфраструктура и городская среда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Выгодное географическое положение</a:t>
            </a:r>
          </a:p>
          <a:p>
            <a:pPr>
              <a:buFont typeface="Arial" pitchFamily="34" charset="0"/>
              <a:buChar char="•"/>
            </a:pPr>
            <a:endParaRPr lang="ru-RU" sz="12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88024" y="1484784"/>
            <a:ext cx="345638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Высокий износ сетей теплоснабжения и водоснабжения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Негативные демографические  процессы, отток молодежи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Недостаточный объем энергоресурсов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3568" y="4221088"/>
            <a:ext cx="3528392" cy="1728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Наличие незанятого в экономике  трудоспособного населения</a:t>
            </a:r>
          </a:p>
          <a:p>
            <a:pPr>
              <a:spcAft>
                <a:spcPts val="500"/>
              </a:spcAft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земельных ресурсов и свободных площадок для развития промышленного производства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свободных инвестиционных площадок (11 площадок)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16016" y="4221088"/>
            <a:ext cx="36724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Конкуренция за инвесторов и инвестиционные проекты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Истощение сырьевой базы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Транспортная логистика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1560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xmlns="" id="{9159A92D-6084-4D93-99F9-F1F97A67D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xmlns="" id="{9A1CBA59-1CB7-4960-A402-00CF88BB2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" y="4008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B1DE3D9-E55C-4DA1-873E-07891C006823}"/>
              </a:ext>
            </a:extLst>
          </p:cNvPr>
          <p:cNvSpPr txBox="1"/>
          <p:nvPr/>
        </p:nvSpPr>
        <p:spPr>
          <a:xfrm>
            <a:off x="325122" y="6175843"/>
            <a:ext cx="338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T Norms Medium" panose="02000803030000020003" pitchFamily="50" charset="-52"/>
              </a:rPr>
              <a:t>Микрорайон Березовая роща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3B47778-990C-4AE2-89AF-55A03929D17D}"/>
              </a:ext>
            </a:extLst>
          </p:cNvPr>
          <p:cNvSpPr txBox="1"/>
          <p:nvPr/>
        </p:nvSpPr>
        <p:spPr>
          <a:xfrm>
            <a:off x="755576" y="3807355"/>
            <a:ext cx="1631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«Аистенок</a:t>
            </a:r>
            <a:r>
              <a:rPr lang="ru-RU" sz="1400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2EA60F9-F04E-41F4-8666-6A94C6A1B54E}"/>
              </a:ext>
            </a:extLst>
          </p:cNvPr>
          <p:cNvSpPr txBox="1"/>
          <p:nvPr/>
        </p:nvSpPr>
        <p:spPr>
          <a:xfrm>
            <a:off x="2276779" y="6138025"/>
            <a:ext cx="1631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«Аистенок</a:t>
            </a:r>
            <a:r>
              <a:rPr lang="ru-RU" sz="1400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D206FF2-4751-4FCD-9448-ED9DF78BE1F5}"/>
              </a:ext>
            </a:extLst>
          </p:cNvPr>
          <p:cNvSpPr txBox="1"/>
          <p:nvPr/>
        </p:nvSpPr>
        <p:spPr>
          <a:xfrm>
            <a:off x="4247456" y="3762498"/>
            <a:ext cx="1897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Аллея возле ш. №25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xmlns="" id="{1139ADAE-EA60-49B2-BA02-5408D3F2E6E1}"/>
              </a:ext>
            </a:extLst>
          </p:cNvPr>
          <p:cNvSpPr txBox="1"/>
          <p:nvPr/>
        </p:nvSpPr>
        <p:spPr>
          <a:xfrm>
            <a:off x="322590" y="345691"/>
            <a:ext cx="80658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социально-экономического развития «Тулун»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15"/>
          <p:cNvSpPr/>
          <p:nvPr/>
        </p:nvSpPr>
        <p:spPr>
          <a:xfrm>
            <a:off x="611560" y="1916832"/>
            <a:ext cx="2808312" cy="1368152"/>
          </a:xfrm>
          <a:custGeom>
            <a:avLst/>
            <a:gdLst/>
            <a:ahLst/>
            <a:cxnLst/>
            <a:rect l="l" t="t" r="r" b="b"/>
            <a:pathLst>
              <a:path w="4544695" h="1904364">
                <a:moveTo>
                  <a:pt x="0" y="251967"/>
                </a:moveTo>
                <a:lnTo>
                  <a:pt x="4059" y="206667"/>
                </a:lnTo>
                <a:lnTo>
                  <a:pt x="15764" y="164034"/>
                </a:lnTo>
                <a:lnTo>
                  <a:pt x="34402" y="124779"/>
                </a:lnTo>
                <a:lnTo>
                  <a:pt x="59262" y="89614"/>
                </a:lnTo>
                <a:lnTo>
                  <a:pt x="89632" y="59248"/>
                </a:lnTo>
                <a:lnTo>
                  <a:pt x="124800" y="34393"/>
                </a:lnTo>
                <a:lnTo>
                  <a:pt x="164055" y="15759"/>
                </a:lnTo>
                <a:lnTo>
                  <a:pt x="206686" y="4058"/>
                </a:lnTo>
                <a:lnTo>
                  <a:pt x="251980" y="0"/>
                </a:lnTo>
                <a:lnTo>
                  <a:pt x="4292561" y="0"/>
                </a:lnTo>
                <a:lnTo>
                  <a:pt x="4337862" y="4058"/>
                </a:lnTo>
                <a:lnTo>
                  <a:pt x="4380495" y="15759"/>
                </a:lnTo>
                <a:lnTo>
                  <a:pt x="4419750" y="34393"/>
                </a:lnTo>
                <a:lnTo>
                  <a:pt x="4454915" y="59248"/>
                </a:lnTo>
                <a:lnTo>
                  <a:pt x="4485281" y="89614"/>
                </a:lnTo>
                <a:lnTo>
                  <a:pt x="4510136" y="124779"/>
                </a:lnTo>
                <a:lnTo>
                  <a:pt x="4528770" y="164034"/>
                </a:lnTo>
                <a:lnTo>
                  <a:pt x="4540471" y="206667"/>
                </a:lnTo>
                <a:lnTo>
                  <a:pt x="4544529" y="251967"/>
                </a:lnTo>
                <a:lnTo>
                  <a:pt x="4544529" y="1652269"/>
                </a:lnTo>
                <a:lnTo>
                  <a:pt x="4540471" y="1697570"/>
                </a:lnTo>
                <a:lnTo>
                  <a:pt x="4528770" y="1740203"/>
                </a:lnTo>
                <a:lnTo>
                  <a:pt x="4510136" y="1779458"/>
                </a:lnTo>
                <a:lnTo>
                  <a:pt x="4485281" y="1814623"/>
                </a:lnTo>
                <a:lnTo>
                  <a:pt x="4454915" y="1844989"/>
                </a:lnTo>
                <a:lnTo>
                  <a:pt x="4419750" y="1869844"/>
                </a:lnTo>
                <a:lnTo>
                  <a:pt x="4380495" y="1888478"/>
                </a:lnTo>
                <a:lnTo>
                  <a:pt x="4337862" y="1900179"/>
                </a:lnTo>
                <a:lnTo>
                  <a:pt x="4292561" y="1904237"/>
                </a:lnTo>
                <a:lnTo>
                  <a:pt x="251980" y="1904237"/>
                </a:lnTo>
                <a:lnTo>
                  <a:pt x="206686" y="1900179"/>
                </a:lnTo>
                <a:lnTo>
                  <a:pt x="164055" y="1888478"/>
                </a:lnTo>
                <a:lnTo>
                  <a:pt x="124800" y="1869844"/>
                </a:lnTo>
                <a:lnTo>
                  <a:pt x="89632" y="1844989"/>
                </a:lnTo>
                <a:lnTo>
                  <a:pt x="59262" y="1814623"/>
                </a:lnTo>
                <a:lnTo>
                  <a:pt x="34402" y="1779458"/>
                </a:lnTo>
                <a:lnTo>
                  <a:pt x="15764" y="1740203"/>
                </a:lnTo>
                <a:lnTo>
                  <a:pt x="4059" y="1697570"/>
                </a:lnTo>
                <a:lnTo>
                  <a:pt x="0" y="1652269"/>
                </a:lnTo>
                <a:lnTo>
                  <a:pt x="0" y="251967"/>
                </a:lnTo>
                <a:close/>
              </a:path>
            </a:pathLst>
          </a:custGeom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683568" y="2204864"/>
            <a:ext cx="280831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45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видов экономической деятельности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bject 15"/>
          <p:cNvSpPr/>
          <p:nvPr/>
        </p:nvSpPr>
        <p:spPr>
          <a:xfrm>
            <a:off x="611560" y="3933056"/>
            <a:ext cx="2808312" cy="1368152"/>
          </a:xfrm>
          <a:custGeom>
            <a:avLst/>
            <a:gdLst/>
            <a:ahLst/>
            <a:cxnLst/>
            <a:rect l="l" t="t" r="r" b="b"/>
            <a:pathLst>
              <a:path w="4544695" h="1904364">
                <a:moveTo>
                  <a:pt x="0" y="251967"/>
                </a:moveTo>
                <a:lnTo>
                  <a:pt x="4059" y="206667"/>
                </a:lnTo>
                <a:lnTo>
                  <a:pt x="15764" y="164034"/>
                </a:lnTo>
                <a:lnTo>
                  <a:pt x="34402" y="124779"/>
                </a:lnTo>
                <a:lnTo>
                  <a:pt x="59262" y="89614"/>
                </a:lnTo>
                <a:lnTo>
                  <a:pt x="89632" y="59248"/>
                </a:lnTo>
                <a:lnTo>
                  <a:pt x="124800" y="34393"/>
                </a:lnTo>
                <a:lnTo>
                  <a:pt x="164055" y="15759"/>
                </a:lnTo>
                <a:lnTo>
                  <a:pt x="206686" y="4058"/>
                </a:lnTo>
                <a:lnTo>
                  <a:pt x="251980" y="0"/>
                </a:lnTo>
                <a:lnTo>
                  <a:pt x="4292561" y="0"/>
                </a:lnTo>
                <a:lnTo>
                  <a:pt x="4337862" y="4058"/>
                </a:lnTo>
                <a:lnTo>
                  <a:pt x="4380495" y="15759"/>
                </a:lnTo>
                <a:lnTo>
                  <a:pt x="4419750" y="34393"/>
                </a:lnTo>
                <a:lnTo>
                  <a:pt x="4454915" y="59248"/>
                </a:lnTo>
                <a:lnTo>
                  <a:pt x="4485281" y="89614"/>
                </a:lnTo>
                <a:lnTo>
                  <a:pt x="4510136" y="124779"/>
                </a:lnTo>
                <a:lnTo>
                  <a:pt x="4528770" y="164034"/>
                </a:lnTo>
                <a:lnTo>
                  <a:pt x="4540471" y="206667"/>
                </a:lnTo>
                <a:lnTo>
                  <a:pt x="4544529" y="251967"/>
                </a:lnTo>
                <a:lnTo>
                  <a:pt x="4544529" y="1652269"/>
                </a:lnTo>
                <a:lnTo>
                  <a:pt x="4540471" y="1697570"/>
                </a:lnTo>
                <a:lnTo>
                  <a:pt x="4528770" y="1740203"/>
                </a:lnTo>
                <a:lnTo>
                  <a:pt x="4510136" y="1779458"/>
                </a:lnTo>
                <a:lnTo>
                  <a:pt x="4485281" y="1814623"/>
                </a:lnTo>
                <a:lnTo>
                  <a:pt x="4454915" y="1844989"/>
                </a:lnTo>
                <a:lnTo>
                  <a:pt x="4419750" y="1869844"/>
                </a:lnTo>
                <a:lnTo>
                  <a:pt x="4380495" y="1888478"/>
                </a:lnTo>
                <a:lnTo>
                  <a:pt x="4337862" y="1900179"/>
                </a:lnTo>
                <a:lnTo>
                  <a:pt x="4292561" y="1904237"/>
                </a:lnTo>
                <a:lnTo>
                  <a:pt x="251980" y="1904237"/>
                </a:lnTo>
                <a:lnTo>
                  <a:pt x="206686" y="1900179"/>
                </a:lnTo>
                <a:lnTo>
                  <a:pt x="164055" y="1888478"/>
                </a:lnTo>
                <a:lnTo>
                  <a:pt x="124800" y="1869844"/>
                </a:lnTo>
                <a:lnTo>
                  <a:pt x="89632" y="1844989"/>
                </a:lnTo>
                <a:lnTo>
                  <a:pt x="59262" y="1814623"/>
                </a:lnTo>
                <a:lnTo>
                  <a:pt x="34402" y="1779458"/>
                </a:lnTo>
                <a:lnTo>
                  <a:pt x="15764" y="1740203"/>
                </a:lnTo>
                <a:lnTo>
                  <a:pt x="4059" y="1697570"/>
                </a:lnTo>
                <a:lnTo>
                  <a:pt x="0" y="1652269"/>
                </a:lnTo>
                <a:lnTo>
                  <a:pt x="0" y="251967"/>
                </a:lnTo>
                <a:close/>
              </a:path>
            </a:pathLst>
          </a:custGeom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TextBox 19"/>
          <p:cNvSpPr txBox="1"/>
          <p:nvPr/>
        </p:nvSpPr>
        <p:spPr>
          <a:xfrm>
            <a:off x="683568" y="4293096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Льготы для резидентов ТОР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615869C1-B730-4B5E-B891-246F48805F2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764704"/>
            <a:ext cx="3567074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7EFFB4A8-A1D0-4D4C-8A67-5E23AA79F26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2132856"/>
            <a:ext cx="2690681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4" descr="D:\UserFiles\Desktop\Отчет мэра\2020\фото\Енисей\20200806_1911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3284984"/>
            <a:ext cx="2375999" cy="31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" descr="D:\UserFiles\Desktop\Отчет мэра\2020\фото\Кедр\20200806_172704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084168" y="4077072"/>
            <a:ext cx="2303992" cy="2387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object 4"/>
          <p:cNvSpPr/>
          <p:nvPr/>
        </p:nvSpPr>
        <p:spPr>
          <a:xfrm>
            <a:off x="251520" y="5949280"/>
            <a:ext cx="3456384" cy="630555"/>
          </a:xfrm>
          <a:custGeom>
            <a:avLst/>
            <a:gdLst/>
            <a:ahLst/>
            <a:cxnLst/>
            <a:rect l="l" t="t" r="r" b="b"/>
            <a:pathLst>
              <a:path w="4785360" h="630554">
                <a:moveTo>
                  <a:pt x="4520565" y="0"/>
                </a:moveTo>
                <a:lnTo>
                  <a:pt x="264617" y="0"/>
                </a:lnTo>
                <a:lnTo>
                  <a:pt x="217053" y="4263"/>
                </a:lnTo>
                <a:lnTo>
                  <a:pt x="172285" y="16555"/>
                </a:lnTo>
                <a:lnTo>
                  <a:pt x="131062" y="36129"/>
                </a:lnTo>
                <a:lnTo>
                  <a:pt x="94129" y="62237"/>
                </a:lnTo>
                <a:lnTo>
                  <a:pt x="62236" y="94131"/>
                </a:lnTo>
                <a:lnTo>
                  <a:pt x="36129" y="131065"/>
                </a:lnTo>
                <a:lnTo>
                  <a:pt x="16555" y="172291"/>
                </a:lnTo>
                <a:lnTo>
                  <a:pt x="4263" y="217062"/>
                </a:lnTo>
                <a:lnTo>
                  <a:pt x="0" y="264629"/>
                </a:lnTo>
                <a:lnTo>
                  <a:pt x="0" y="365391"/>
                </a:lnTo>
                <a:lnTo>
                  <a:pt x="4263" y="412955"/>
                </a:lnTo>
                <a:lnTo>
                  <a:pt x="16555" y="457723"/>
                </a:lnTo>
                <a:lnTo>
                  <a:pt x="36129" y="498946"/>
                </a:lnTo>
                <a:lnTo>
                  <a:pt x="62236" y="535879"/>
                </a:lnTo>
                <a:lnTo>
                  <a:pt x="94129" y="567772"/>
                </a:lnTo>
                <a:lnTo>
                  <a:pt x="131062" y="593879"/>
                </a:lnTo>
                <a:lnTo>
                  <a:pt x="172285" y="613453"/>
                </a:lnTo>
                <a:lnTo>
                  <a:pt x="217053" y="625745"/>
                </a:lnTo>
                <a:lnTo>
                  <a:pt x="264617" y="630008"/>
                </a:lnTo>
                <a:lnTo>
                  <a:pt x="4520565" y="630008"/>
                </a:lnTo>
                <a:lnTo>
                  <a:pt x="4568140" y="625745"/>
                </a:lnTo>
                <a:lnTo>
                  <a:pt x="4612918" y="613453"/>
                </a:lnTo>
                <a:lnTo>
                  <a:pt x="4654150" y="593879"/>
                </a:lnTo>
                <a:lnTo>
                  <a:pt x="4691089" y="567772"/>
                </a:lnTo>
                <a:lnTo>
                  <a:pt x="4722988" y="535879"/>
                </a:lnTo>
                <a:lnTo>
                  <a:pt x="4749099" y="498946"/>
                </a:lnTo>
                <a:lnTo>
                  <a:pt x="4768675" y="457723"/>
                </a:lnTo>
                <a:lnTo>
                  <a:pt x="4780969" y="412955"/>
                </a:lnTo>
                <a:lnTo>
                  <a:pt x="4785233" y="365391"/>
                </a:lnTo>
                <a:lnTo>
                  <a:pt x="4785233" y="264629"/>
                </a:lnTo>
                <a:lnTo>
                  <a:pt x="4780969" y="217062"/>
                </a:lnTo>
                <a:lnTo>
                  <a:pt x="4768675" y="172291"/>
                </a:lnTo>
                <a:lnTo>
                  <a:pt x="4749099" y="131065"/>
                </a:lnTo>
                <a:lnTo>
                  <a:pt x="4722988" y="94131"/>
                </a:lnTo>
                <a:lnTo>
                  <a:pt x="4691089" y="62237"/>
                </a:lnTo>
                <a:lnTo>
                  <a:pt x="4654150" y="36129"/>
                </a:lnTo>
                <a:lnTo>
                  <a:pt x="4612918" y="16555"/>
                </a:lnTo>
                <a:lnTo>
                  <a:pt x="4568140" y="4263"/>
                </a:lnTo>
                <a:lnTo>
                  <a:pt x="4520565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36" descr="Интернет со сплошной заливкой"/>
          <p:cNvPicPr/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3528" y="6093296"/>
            <a:ext cx="359994" cy="35999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83568" y="6021288"/>
            <a:ext cx="30963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Более подробно ознакомиться с информацией на сайте: </a:t>
            </a:r>
            <a:r>
              <a:rPr lang="en-US" sz="9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https</a:t>
            </a:r>
            <a:r>
              <a:rPr lang="en-US" sz="9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://</a:t>
            </a:r>
            <a:r>
              <a:rPr lang="en-US" sz="9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tulunadm.ru/qa/86.html</a:t>
            </a:r>
            <a:r>
              <a:rPr lang="ru-RU" sz="9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Главная / Инвестиционная политика</a:t>
            </a:r>
            <a:endParaRPr lang="ru-RU" sz="9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3766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161" y="-21461"/>
            <a:ext cx="9144000" cy="6857999"/>
          </a:xfrm>
          <a:prstGeom prst="rect">
            <a:avLst/>
          </a:prstGeom>
          <a:noFill/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xmlns="" id="{9159A92D-6084-4D93-99F9-F1F97A67D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xmlns="" id="{9A1CBA59-1CB7-4960-A402-00CF88BB2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" y="4008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B1DE3D9-E55C-4DA1-873E-07891C006823}"/>
              </a:ext>
            </a:extLst>
          </p:cNvPr>
          <p:cNvSpPr txBox="1"/>
          <p:nvPr/>
        </p:nvSpPr>
        <p:spPr>
          <a:xfrm>
            <a:off x="325122" y="6175843"/>
            <a:ext cx="338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T Norms Medium" panose="02000803030000020003" pitchFamily="50" charset="-52"/>
              </a:rPr>
              <a:t>Микрорайон Березовая роща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87B7A96-7F84-4CF3-9010-E3E60AEE34AD}"/>
              </a:ext>
            </a:extLst>
          </p:cNvPr>
          <p:cNvSpPr txBox="1"/>
          <p:nvPr/>
        </p:nvSpPr>
        <p:spPr>
          <a:xfrm>
            <a:off x="6483750" y="3208069"/>
            <a:ext cx="1897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ул. Скальная – А. Ахматовой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A8177E1-4C38-4CCE-88A0-84B6454BD44E}"/>
              </a:ext>
            </a:extLst>
          </p:cNvPr>
          <p:cNvSpPr txBox="1"/>
          <p:nvPr/>
        </p:nvSpPr>
        <p:spPr>
          <a:xfrm>
            <a:off x="478948" y="2858077"/>
            <a:ext cx="1897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Володарского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90114A4-A640-4725-BE3D-D4AE76A882D5}"/>
              </a:ext>
            </a:extLst>
          </p:cNvPr>
          <p:cNvSpPr txBox="1"/>
          <p:nvPr/>
        </p:nvSpPr>
        <p:spPr>
          <a:xfrm>
            <a:off x="6192950" y="6294081"/>
            <a:ext cx="1897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1-я Заречная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898ECD2-641B-40D0-A129-0B7A378711D1}"/>
              </a:ext>
            </a:extLst>
          </p:cNvPr>
          <p:cNvSpPr txBox="1"/>
          <p:nvPr/>
        </p:nvSpPr>
        <p:spPr>
          <a:xfrm>
            <a:off x="5486055" y="195371"/>
            <a:ext cx="2942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solidFill>
                <a:srgbClr val="00D66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219600B-1572-4AE1-AE9F-FFEDF5740042}"/>
              </a:ext>
            </a:extLst>
          </p:cNvPr>
          <p:cNvSpPr txBox="1"/>
          <p:nvPr/>
        </p:nvSpPr>
        <p:spPr>
          <a:xfrm>
            <a:off x="1115616" y="2853646"/>
            <a:ext cx="20642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Володарского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456DA0A4-2316-48B6-BE3A-B1854C23BB0A}"/>
              </a:ext>
            </a:extLst>
          </p:cNvPr>
          <p:cNvSpPr/>
          <p:nvPr/>
        </p:nvSpPr>
        <p:spPr>
          <a:xfrm>
            <a:off x="1144689" y="6216013"/>
            <a:ext cx="1576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Совхозная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8A881929-57C6-43F7-B33B-A5E814DFB5AF}"/>
              </a:ext>
            </a:extLst>
          </p:cNvPr>
          <p:cNvSpPr/>
          <p:nvPr/>
        </p:nvSpPr>
        <p:spPr>
          <a:xfrm>
            <a:off x="5203874" y="6195469"/>
            <a:ext cx="2272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Красноармейская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DCF91FA0-4EF4-452A-8EEC-C8D3000DF8DF}"/>
              </a:ext>
            </a:extLst>
          </p:cNvPr>
          <p:cNvSpPr/>
          <p:nvPr/>
        </p:nvSpPr>
        <p:spPr>
          <a:xfrm>
            <a:off x="6588224" y="958309"/>
            <a:ext cx="1703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Юбилейная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5F28B68C-2FDD-47B9-8A5C-7829015726EC}"/>
              </a:ext>
            </a:extLst>
          </p:cNvPr>
          <p:cNvSpPr/>
          <p:nvPr/>
        </p:nvSpPr>
        <p:spPr>
          <a:xfrm>
            <a:off x="1357233" y="444142"/>
            <a:ext cx="13185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Ленина</a:t>
            </a:r>
          </a:p>
        </p:txBody>
      </p:sp>
      <p:sp>
        <p:nvSpPr>
          <p:cNvPr id="30" name="TextBox 2">
            <a:extLst>
              <a:ext uri="{FF2B5EF4-FFF2-40B4-BE49-F238E27FC236}">
                <a16:creationId xmlns:a16="http://schemas.microsoft.com/office/drawing/2014/main" xmlns="" id="{9C3D72E7-BD47-430F-8A27-488185BCA485}"/>
              </a:ext>
            </a:extLst>
          </p:cNvPr>
          <p:cNvSpPr txBox="1"/>
          <p:nvPr/>
        </p:nvSpPr>
        <p:spPr>
          <a:xfrm>
            <a:off x="323528" y="260648"/>
            <a:ext cx="8065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Льготы ТОР «Тулун»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A1E233E9-8A40-4B76-AFE6-8FF373076FE1}"/>
              </a:ext>
            </a:extLst>
          </p:cNvPr>
          <p:cNvSpPr/>
          <p:nvPr/>
        </p:nvSpPr>
        <p:spPr>
          <a:xfrm>
            <a:off x="1974096" y="5616707"/>
            <a:ext cx="1247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 Речная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77ACBC62-D4D0-48A4-89FB-98F9C08B3D63}"/>
              </a:ext>
            </a:extLst>
          </p:cNvPr>
          <p:cNvSpPr/>
          <p:nvPr/>
        </p:nvSpPr>
        <p:spPr>
          <a:xfrm>
            <a:off x="1974096" y="2952225"/>
            <a:ext cx="1809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 Элеваторная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BC3F91E3-5074-46EC-A7F1-94AB8273F567}"/>
              </a:ext>
            </a:extLst>
          </p:cNvPr>
          <p:cNvSpPr/>
          <p:nvPr/>
        </p:nvSpPr>
        <p:spPr>
          <a:xfrm>
            <a:off x="5644404" y="2891402"/>
            <a:ext cx="1508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Дорожная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5536" y="836712"/>
            <a:ext cx="273630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 на прибыль</a:t>
            </a:r>
          </a:p>
          <a:p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0% -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федеральный бюджет</a:t>
            </a:r>
          </a:p>
          <a:p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0% -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региональный бюджет</a:t>
            </a:r>
          </a:p>
          <a:p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55776" y="1052736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 лет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момента первой прибыли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5536" y="1772816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3% -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федеральный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</a:p>
          <a:p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10% -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региональный бюджет 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27784" y="1700808"/>
            <a:ext cx="151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6-10 лет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момента первой прибыли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7544" y="2852936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 на имущество</a:t>
            </a:r>
            <a:endParaRPr lang="ru-RU" sz="16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0% -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региональный бюджет</a:t>
            </a:r>
          </a:p>
          <a:p>
            <a:endParaRPr lang="ru-RU" sz="12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1,1% -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региональный бюджет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99792" y="2996952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 лет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момента первой прибыли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99792" y="3573016"/>
            <a:ext cx="151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6-10 лет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момента первой прибыли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9552" y="4653136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 на землю</a:t>
            </a:r>
          </a:p>
          <a:p>
            <a:endParaRPr lang="ru-RU" sz="16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0% -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местный бюджет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339752" y="4941168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 лет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момента получения ТОСЭР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72000" y="2060848"/>
            <a:ext cx="352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Страховые взносы в государственные и внебюджетные фонды РФ</a:t>
            </a:r>
          </a:p>
          <a:p>
            <a:endParaRPr lang="ru-RU" sz="16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7,6% - 10 лет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момента получения ТОСЭР</a:t>
            </a:r>
          </a:p>
          <a:p>
            <a:endParaRPr lang="ru-RU" sz="1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6550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xmlns="" id="{9159A92D-6084-4D93-99F9-F1F97A67D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xmlns="" id="{9A1CBA59-1CB7-4960-A402-00CF88BB2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" y="4008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87B7A96-7F84-4CF3-9010-E3E60AEE34AD}"/>
              </a:ext>
            </a:extLst>
          </p:cNvPr>
          <p:cNvSpPr txBox="1"/>
          <p:nvPr/>
        </p:nvSpPr>
        <p:spPr>
          <a:xfrm>
            <a:off x="6483750" y="3208069"/>
            <a:ext cx="1897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ул. Скальная – А. Ахматовой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90114A4-A640-4725-BE3D-D4AE76A882D5}"/>
              </a:ext>
            </a:extLst>
          </p:cNvPr>
          <p:cNvSpPr txBox="1"/>
          <p:nvPr/>
        </p:nvSpPr>
        <p:spPr>
          <a:xfrm>
            <a:off x="6192950" y="6294081"/>
            <a:ext cx="1897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1-я Заречная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898ECD2-641B-40D0-A129-0B7A378711D1}"/>
              </a:ext>
            </a:extLst>
          </p:cNvPr>
          <p:cNvSpPr txBox="1"/>
          <p:nvPr/>
        </p:nvSpPr>
        <p:spPr>
          <a:xfrm>
            <a:off x="5486055" y="195371"/>
            <a:ext cx="2942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solidFill>
                <a:srgbClr val="00D661"/>
              </a:solidFill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8A881929-57C6-43F7-B33B-A5E814DFB5AF}"/>
              </a:ext>
            </a:extLst>
          </p:cNvPr>
          <p:cNvSpPr/>
          <p:nvPr/>
        </p:nvSpPr>
        <p:spPr>
          <a:xfrm>
            <a:off x="5203874" y="6195469"/>
            <a:ext cx="2272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Красноармейская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DCF91FA0-4EF4-452A-8EEC-C8D3000DF8DF}"/>
              </a:ext>
            </a:extLst>
          </p:cNvPr>
          <p:cNvSpPr/>
          <p:nvPr/>
        </p:nvSpPr>
        <p:spPr>
          <a:xfrm>
            <a:off x="6588224" y="958309"/>
            <a:ext cx="1703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Юбилейная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5F28B68C-2FDD-47B9-8A5C-7829015726EC}"/>
              </a:ext>
            </a:extLst>
          </p:cNvPr>
          <p:cNvSpPr/>
          <p:nvPr/>
        </p:nvSpPr>
        <p:spPr>
          <a:xfrm>
            <a:off x="1357233" y="444142"/>
            <a:ext cx="13185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Ленина</a:t>
            </a:r>
          </a:p>
        </p:txBody>
      </p:sp>
      <p:sp>
        <p:nvSpPr>
          <p:cNvPr id="30" name="TextBox 2">
            <a:extLst>
              <a:ext uri="{FF2B5EF4-FFF2-40B4-BE49-F238E27FC236}">
                <a16:creationId xmlns:a16="http://schemas.microsoft.com/office/drawing/2014/main" xmlns="" id="{9C3D72E7-BD47-430F-8A27-488185BCA485}"/>
              </a:ext>
            </a:extLst>
          </p:cNvPr>
          <p:cNvSpPr txBox="1"/>
          <p:nvPr/>
        </p:nvSpPr>
        <p:spPr>
          <a:xfrm>
            <a:off x="315704" y="339720"/>
            <a:ext cx="80658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Инвестиционные проекты, реализуемые резидентами ТОР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77ACBC62-D4D0-48A4-89FB-98F9C08B3D63}"/>
              </a:ext>
            </a:extLst>
          </p:cNvPr>
          <p:cNvSpPr/>
          <p:nvPr/>
        </p:nvSpPr>
        <p:spPr>
          <a:xfrm>
            <a:off x="1949847" y="3100347"/>
            <a:ext cx="1926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 Володарского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A1E233E9-8A40-4B76-AFE6-8FF373076FE1}"/>
              </a:ext>
            </a:extLst>
          </p:cNvPr>
          <p:cNvSpPr/>
          <p:nvPr/>
        </p:nvSpPr>
        <p:spPr>
          <a:xfrm>
            <a:off x="1579864" y="5611365"/>
            <a:ext cx="1887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проезд  Скальная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755576" y="1484784"/>
          <a:ext cx="7056780" cy="496855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352260"/>
                <a:gridCol w="2544284"/>
                <a:gridCol w="2160236"/>
              </a:tblGrid>
              <a:tr h="99371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компании</a:t>
                      </a:r>
                      <a:endParaRPr lang="ru-RU" sz="14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Инвестиционный проект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Инвестиции</a:t>
                      </a:r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  <a:endParaRPr lang="ru-RU" sz="14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9937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ООО «Корпорация Бетона»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Строительство бетонного завода 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19,6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9937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ООО «Енисей»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Создание </a:t>
                      </a:r>
                      <a:r>
                        <a:rPr lang="ru-RU" sz="140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тепличнолесопитомнического</a:t>
                      </a:r>
                      <a:r>
                        <a:rPr lang="ru-RU" sz="14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комплекса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9937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ООО</a:t>
                      </a:r>
                      <a:r>
                        <a:rPr lang="ru-RU" sz="14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«СПЕЦКАМЕНЬСИБИРИ»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Производство изделий из природного камня</a:t>
                      </a:r>
                      <a:r>
                        <a:rPr lang="ru-RU" sz="14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 долерита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12,4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9937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ООО «</a:t>
                      </a:r>
                      <a:r>
                        <a:rPr lang="ru-RU" sz="140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Сиб</a:t>
                      </a:r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– </a:t>
                      </a:r>
                      <a:r>
                        <a:rPr lang="ru-RU" sz="140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Агро</a:t>
                      </a:r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Ойл</a:t>
                      </a:r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Строительство цеха по переработке масленичных культур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420,9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85460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ome\Desktop\СЕЙЧАС\МЭРИЯ\полоса с рамками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xmlns="" id="{9159A92D-6084-4D93-99F9-F1F97A67D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xmlns="" id="{9A1CBA59-1CB7-4960-A402-00CF88BB2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" y="4008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B1DE3D9-E55C-4DA1-873E-07891C006823}"/>
              </a:ext>
            </a:extLst>
          </p:cNvPr>
          <p:cNvSpPr txBox="1"/>
          <p:nvPr/>
        </p:nvSpPr>
        <p:spPr>
          <a:xfrm>
            <a:off x="325122" y="6175843"/>
            <a:ext cx="338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T Norms Medium" panose="02000803030000020003" pitchFamily="50" charset="-52"/>
              </a:rPr>
              <a:t>Микрорайон Березовая роща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xmlns="" id="{49DE6072-AB61-47A0-8C8A-95775D0F6853}"/>
              </a:ext>
            </a:extLst>
          </p:cNvPr>
          <p:cNvSpPr txBox="1"/>
          <p:nvPr/>
        </p:nvSpPr>
        <p:spPr>
          <a:xfrm>
            <a:off x="179512" y="345691"/>
            <a:ext cx="8263182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Свободные инвестиционные площадки</a:t>
            </a:r>
            <a:endParaRPr lang="ru-RU" sz="26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2026-06-24_15-02-4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1196752"/>
            <a:ext cx="3862651" cy="4752528"/>
          </a:xfrm>
          <a:prstGeom prst="rect">
            <a:avLst/>
          </a:prstGeom>
        </p:spPr>
      </p:pic>
      <p:sp>
        <p:nvSpPr>
          <p:cNvPr id="8" name="object 10"/>
          <p:cNvSpPr/>
          <p:nvPr/>
        </p:nvSpPr>
        <p:spPr>
          <a:xfrm>
            <a:off x="323528" y="1052736"/>
            <a:ext cx="3528392" cy="1368152"/>
          </a:xfrm>
          <a:custGeom>
            <a:avLst/>
            <a:gdLst/>
            <a:ahLst/>
            <a:cxnLst/>
            <a:rect l="l" t="t" r="r" b="b"/>
            <a:pathLst>
              <a:path w="4528820" h="1050925">
                <a:moveTo>
                  <a:pt x="0" y="237109"/>
                </a:moveTo>
                <a:lnTo>
                  <a:pt x="4816" y="189327"/>
                </a:lnTo>
                <a:lnTo>
                  <a:pt x="18631" y="144821"/>
                </a:lnTo>
                <a:lnTo>
                  <a:pt x="40490" y="104545"/>
                </a:lnTo>
                <a:lnTo>
                  <a:pt x="69440" y="69453"/>
                </a:lnTo>
                <a:lnTo>
                  <a:pt x="104528" y="40498"/>
                </a:lnTo>
                <a:lnTo>
                  <a:pt x="144800" y="18635"/>
                </a:lnTo>
                <a:lnTo>
                  <a:pt x="189303" y="4817"/>
                </a:lnTo>
                <a:lnTo>
                  <a:pt x="237083" y="0"/>
                </a:lnTo>
                <a:lnTo>
                  <a:pt x="4291304" y="0"/>
                </a:lnTo>
                <a:lnTo>
                  <a:pt x="4339086" y="4817"/>
                </a:lnTo>
                <a:lnTo>
                  <a:pt x="4383591" y="18635"/>
                </a:lnTo>
                <a:lnTo>
                  <a:pt x="4423868" y="40498"/>
                </a:lnTo>
                <a:lnTo>
                  <a:pt x="4458960" y="69453"/>
                </a:lnTo>
                <a:lnTo>
                  <a:pt x="4487915" y="104545"/>
                </a:lnTo>
                <a:lnTo>
                  <a:pt x="4509778" y="144821"/>
                </a:lnTo>
                <a:lnTo>
                  <a:pt x="4523595" y="189327"/>
                </a:lnTo>
                <a:lnTo>
                  <a:pt x="4528413" y="237109"/>
                </a:lnTo>
                <a:lnTo>
                  <a:pt x="4528413" y="813308"/>
                </a:lnTo>
                <a:lnTo>
                  <a:pt x="4523595" y="861089"/>
                </a:lnTo>
                <a:lnTo>
                  <a:pt x="4509778" y="905595"/>
                </a:lnTo>
                <a:lnTo>
                  <a:pt x="4487915" y="945871"/>
                </a:lnTo>
                <a:lnTo>
                  <a:pt x="4458960" y="980963"/>
                </a:lnTo>
                <a:lnTo>
                  <a:pt x="4423868" y="1009918"/>
                </a:lnTo>
                <a:lnTo>
                  <a:pt x="4383591" y="1031781"/>
                </a:lnTo>
                <a:lnTo>
                  <a:pt x="4339086" y="1045599"/>
                </a:lnTo>
                <a:lnTo>
                  <a:pt x="4291304" y="1050416"/>
                </a:lnTo>
                <a:lnTo>
                  <a:pt x="237083" y="1050416"/>
                </a:lnTo>
                <a:lnTo>
                  <a:pt x="189303" y="1045599"/>
                </a:lnTo>
                <a:lnTo>
                  <a:pt x="144800" y="1031781"/>
                </a:lnTo>
                <a:lnTo>
                  <a:pt x="104528" y="1009918"/>
                </a:lnTo>
                <a:lnTo>
                  <a:pt x="69440" y="980963"/>
                </a:lnTo>
                <a:lnTo>
                  <a:pt x="40490" y="945871"/>
                </a:lnTo>
                <a:lnTo>
                  <a:pt x="18631" y="905595"/>
                </a:lnTo>
                <a:lnTo>
                  <a:pt x="4816" y="861089"/>
                </a:lnTo>
                <a:lnTo>
                  <a:pt x="0" y="813308"/>
                </a:lnTo>
                <a:lnTo>
                  <a:pt x="0" y="237109"/>
                </a:lnTo>
                <a:close/>
              </a:path>
            </a:pathLst>
          </a:custGeom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611560" y="1340768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инвестиционных площадок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4"/>
          <p:cNvSpPr/>
          <p:nvPr/>
        </p:nvSpPr>
        <p:spPr>
          <a:xfrm>
            <a:off x="395536" y="5949280"/>
            <a:ext cx="4785360" cy="630555"/>
          </a:xfrm>
          <a:custGeom>
            <a:avLst/>
            <a:gdLst/>
            <a:ahLst/>
            <a:cxnLst/>
            <a:rect l="l" t="t" r="r" b="b"/>
            <a:pathLst>
              <a:path w="4785360" h="630554">
                <a:moveTo>
                  <a:pt x="4520565" y="0"/>
                </a:moveTo>
                <a:lnTo>
                  <a:pt x="264617" y="0"/>
                </a:lnTo>
                <a:lnTo>
                  <a:pt x="217053" y="4263"/>
                </a:lnTo>
                <a:lnTo>
                  <a:pt x="172285" y="16555"/>
                </a:lnTo>
                <a:lnTo>
                  <a:pt x="131062" y="36129"/>
                </a:lnTo>
                <a:lnTo>
                  <a:pt x="94129" y="62237"/>
                </a:lnTo>
                <a:lnTo>
                  <a:pt x="62236" y="94131"/>
                </a:lnTo>
                <a:lnTo>
                  <a:pt x="36129" y="131065"/>
                </a:lnTo>
                <a:lnTo>
                  <a:pt x="16555" y="172291"/>
                </a:lnTo>
                <a:lnTo>
                  <a:pt x="4263" y="217062"/>
                </a:lnTo>
                <a:lnTo>
                  <a:pt x="0" y="264629"/>
                </a:lnTo>
                <a:lnTo>
                  <a:pt x="0" y="365391"/>
                </a:lnTo>
                <a:lnTo>
                  <a:pt x="4263" y="412955"/>
                </a:lnTo>
                <a:lnTo>
                  <a:pt x="16555" y="457723"/>
                </a:lnTo>
                <a:lnTo>
                  <a:pt x="36129" y="498946"/>
                </a:lnTo>
                <a:lnTo>
                  <a:pt x="62236" y="535879"/>
                </a:lnTo>
                <a:lnTo>
                  <a:pt x="94129" y="567772"/>
                </a:lnTo>
                <a:lnTo>
                  <a:pt x="131062" y="593879"/>
                </a:lnTo>
                <a:lnTo>
                  <a:pt x="172285" y="613453"/>
                </a:lnTo>
                <a:lnTo>
                  <a:pt x="217053" y="625745"/>
                </a:lnTo>
                <a:lnTo>
                  <a:pt x="264617" y="630008"/>
                </a:lnTo>
                <a:lnTo>
                  <a:pt x="4520565" y="630008"/>
                </a:lnTo>
                <a:lnTo>
                  <a:pt x="4568140" y="625745"/>
                </a:lnTo>
                <a:lnTo>
                  <a:pt x="4612918" y="613453"/>
                </a:lnTo>
                <a:lnTo>
                  <a:pt x="4654150" y="593879"/>
                </a:lnTo>
                <a:lnTo>
                  <a:pt x="4691089" y="567772"/>
                </a:lnTo>
                <a:lnTo>
                  <a:pt x="4722988" y="535879"/>
                </a:lnTo>
                <a:lnTo>
                  <a:pt x="4749099" y="498946"/>
                </a:lnTo>
                <a:lnTo>
                  <a:pt x="4768675" y="457723"/>
                </a:lnTo>
                <a:lnTo>
                  <a:pt x="4780969" y="412955"/>
                </a:lnTo>
                <a:lnTo>
                  <a:pt x="4785233" y="365391"/>
                </a:lnTo>
                <a:lnTo>
                  <a:pt x="4785233" y="264629"/>
                </a:lnTo>
                <a:lnTo>
                  <a:pt x="4780969" y="217062"/>
                </a:lnTo>
                <a:lnTo>
                  <a:pt x="4768675" y="172291"/>
                </a:lnTo>
                <a:lnTo>
                  <a:pt x="4749099" y="131065"/>
                </a:lnTo>
                <a:lnTo>
                  <a:pt x="4722988" y="94131"/>
                </a:lnTo>
                <a:lnTo>
                  <a:pt x="4691089" y="62237"/>
                </a:lnTo>
                <a:lnTo>
                  <a:pt x="4654150" y="36129"/>
                </a:lnTo>
                <a:lnTo>
                  <a:pt x="4612918" y="16555"/>
                </a:lnTo>
                <a:lnTo>
                  <a:pt x="4568140" y="4263"/>
                </a:lnTo>
                <a:lnTo>
                  <a:pt x="4520565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36" descr="Интернет со сплошной заливкой"/>
          <p:cNvPicPr/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7544" y="6093296"/>
            <a:ext cx="359994" cy="35999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55576" y="5949280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1000" spc="-2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Ознакомиться</a:t>
            </a:r>
            <a:r>
              <a:rPr lang="ru-RU" sz="1000" spc="7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000" spc="-2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spc="-1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реестром</a:t>
            </a:r>
            <a:r>
              <a:rPr lang="ru-RU" sz="1000" spc="1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spc="-2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</a:t>
            </a:r>
            <a:r>
              <a:rPr lang="ru-RU" sz="1000" spc="7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spc="-1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r>
              <a:rPr lang="ru-RU" sz="1000" spc="65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000" spc="-2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spc="-25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округе</a:t>
            </a:r>
            <a:r>
              <a:rPr lang="ru-RU" sz="1000" spc="65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spc="-1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можно</a:t>
            </a:r>
            <a:endParaRPr lang="ru-RU" sz="10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sz="1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ru-RU" sz="1000" spc="-2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сайте</a:t>
            </a:r>
            <a:r>
              <a:rPr lang="ru-RU" sz="1000" spc="5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spc="5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https://tulunadm.ru/qa/169.html</a:t>
            </a:r>
            <a:r>
              <a:rPr lang="ru-RU" sz="1000" spc="5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spc="-1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Главная</a:t>
            </a:r>
            <a:r>
              <a:rPr lang="ru-RU" sz="1000" spc="1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000" spc="-1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spc="-3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имущество</a:t>
            </a:r>
            <a:r>
              <a:rPr lang="ru-RU" sz="1000" spc="7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000" spc="-1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Поддержка предпринимательства/</a:t>
            </a:r>
            <a:endParaRPr lang="ru-RU" sz="10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bject 10"/>
          <p:cNvSpPr/>
          <p:nvPr/>
        </p:nvSpPr>
        <p:spPr>
          <a:xfrm>
            <a:off x="323528" y="2708920"/>
            <a:ext cx="3672408" cy="2592288"/>
          </a:xfrm>
          <a:custGeom>
            <a:avLst/>
            <a:gdLst/>
            <a:ahLst/>
            <a:cxnLst/>
            <a:rect l="l" t="t" r="r" b="b"/>
            <a:pathLst>
              <a:path w="4528820" h="1050925">
                <a:moveTo>
                  <a:pt x="0" y="237109"/>
                </a:moveTo>
                <a:lnTo>
                  <a:pt x="4816" y="189327"/>
                </a:lnTo>
                <a:lnTo>
                  <a:pt x="18631" y="144821"/>
                </a:lnTo>
                <a:lnTo>
                  <a:pt x="40490" y="104545"/>
                </a:lnTo>
                <a:lnTo>
                  <a:pt x="69440" y="69453"/>
                </a:lnTo>
                <a:lnTo>
                  <a:pt x="104528" y="40498"/>
                </a:lnTo>
                <a:lnTo>
                  <a:pt x="144800" y="18635"/>
                </a:lnTo>
                <a:lnTo>
                  <a:pt x="189303" y="4817"/>
                </a:lnTo>
                <a:lnTo>
                  <a:pt x="237083" y="0"/>
                </a:lnTo>
                <a:lnTo>
                  <a:pt x="4291304" y="0"/>
                </a:lnTo>
                <a:lnTo>
                  <a:pt x="4339086" y="4817"/>
                </a:lnTo>
                <a:lnTo>
                  <a:pt x="4383591" y="18635"/>
                </a:lnTo>
                <a:lnTo>
                  <a:pt x="4423868" y="40498"/>
                </a:lnTo>
                <a:lnTo>
                  <a:pt x="4458960" y="69453"/>
                </a:lnTo>
                <a:lnTo>
                  <a:pt x="4487915" y="104545"/>
                </a:lnTo>
                <a:lnTo>
                  <a:pt x="4509778" y="144821"/>
                </a:lnTo>
                <a:lnTo>
                  <a:pt x="4523595" y="189327"/>
                </a:lnTo>
                <a:lnTo>
                  <a:pt x="4528413" y="237109"/>
                </a:lnTo>
                <a:lnTo>
                  <a:pt x="4528413" y="813308"/>
                </a:lnTo>
                <a:lnTo>
                  <a:pt x="4523595" y="861089"/>
                </a:lnTo>
                <a:lnTo>
                  <a:pt x="4509778" y="905595"/>
                </a:lnTo>
                <a:lnTo>
                  <a:pt x="4487915" y="945871"/>
                </a:lnTo>
                <a:lnTo>
                  <a:pt x="4458960" y="980963"/>
                </a:lnTo>
                <a:lnTo>
                  <a:pt x="4423868" y="1009918"/>
                </a:lnTo>
                <a:lnTo>
                  <a:pt x="4383591" y="1031781"/>
                </a:lnTo>
                <a:lnTo>
                  <a:pt x="4339086" y="1045599"/>
                </a:lnTo>
                <a:lnTo>
                  <a:pt x="4291304" y="1050416"/>
                </a:lnTo>
                <a:lnTo>
                  <a:pt x="237083" y="1050416"/>
                </a:lnTo>
                <a:lnTo>
                  <a:pt x="189303" y="1045599"/>
                </a:lnTo>
                <a:lnTo>
                  <a:pt x="144800" y="1031781"/>
                </a:lnTo>
                <a:lnTo>
                  <a:pt x="104528" y="1009918"/>
                </a:lnTo>
                <a:lnTo>
                  <a:pt x="69440" y="980963"/>
                </a:lnTo>
                <a:lnTo>
                  <a:pt x="40490" y="945871"/>
                </a:lnTo>
                <a:lnTo>
                  <a:pt x="18631" y="905595"/>
                </a:lnTo>
                <a:lnTo>
                  <a:pt x="4816" y="861089"/>
                </a:lnTo>
                <a:lnTo>
                  <a:pt x="0" y="813308"/>
                </a:lnTo>
                <a:lnTo>
                  <a:pt x="0" y="237109"/>
                </a:lnTo>
                <a:close/>
              </a:path>
            </a:pathLst>
          </a:custGeom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TextBox 19"/>
          <p:cNvSpPr txBox="1"/>
          <p:nvPr/>
        </p:nvSpPr>
        <p:spPr>
          <a:xfrm>
            <a:off x="899592" y="2708920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Тарифы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object 8" descr="Протекающий кран со сплошной заливкой"/>
          <p:cNvPicPr/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5536" y="3356992"/>
            <a:ext cx="244611" cy="286149"/>
          </a:xfrm>
          <a:prstGeom prst="rect">
            <a:avLst/>
          </a:prstGeom>
        </p:spPr>
      </p:pic>
      <p:pic>
        <p:nvPicPr>
          <p:cNvPr id="22" name="object 8" descr="Протекающий кран со сплошной заливкой"/>
          <p:cNvPicPr/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5536" y="3933056"/>
            <a:ext cx="244611" cy="28614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11560" y="3212976"/>
            <a:ext cx="15121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61,11 руб.</a:t>
            </a:r>
          </a:p>
          <a:p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холодная вода (м3) </a:t>
            </a:r>
            <a:endParaRPr lang="ru-RU" sz="12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1560" y="3861048"/>
            <a:ext cx="14401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326,51 руб.</a:t>
            </a:r>
          </a:p>
          <a:p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горячая вода (м3)</a:t>
            </a:r>
            <a:endParaRPr lang="ru-RU" sz="12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 descr="pngtree-fire-hydrant-line-icon-vector-png-image_6642744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5536" y="4581128"/>
            <a:ext cx="360040" cy="36004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83568" y="4509120"/>
            <a:ext cx="15841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60,10 руб.</a:t>
            </a:r>
          </a:p>
          <a:p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водоотведение (м3)</a:t>
            </a:r>
            <a:endParaRPr lang="ru-RU" sz="12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object 39"/>
          <p:cNvPicPr/>
          <p:nvPr/>
        </p:nvPicPr>
        <p:blipFill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39752" y="3356992"/>
            <a:ext cx="158220" cy="33593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555776" y="3212976"/>
            <a:ext cx="208823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3473,22 руб.</a:t>
            </a:r>
          </a:p>
          <a:p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отопление </a:t>
            </a:r>
          </a:p>
          <a:p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(за ед.энергии)</a:t>
            </a:r>
            <a:endParaRPr lang="ru-RU" sz="12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object 40"/>
          <p:cNvPicPr/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67744" y="4149080"/>
            <a:ext cx="250421" cy="34814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55776" y="4005064"/>
            <a:ext cx="129614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6,41 руб.*</a:t>
            </a:r>
          </a:p>
          <a:p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электроэнергия (кВт ч)</a:t>
            </a:r>
          </a:p>
          <a:p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sz="9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стоимость </a:t>
            </a:r>
            <a:r>
              <a:rPr lang="ru-RU" sz="9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варируется</a:t>
            </a:r>
            <a:r>
              <a:rPr lang="ru-RU" sz="9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от  потребляемой мощности </a:t>
            </a:r>
          </a:p>
          <a:p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2381404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Другая 1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00CCFF"/>
      </a:accent1>
      <a:accent2>
        <a:srgbClr val="00CC00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26458</TotalTime>
  <Words>1903</Words>
  <Application>Microsoft Office PowerPoint</Application>
  <PresentationFormat>Экран (4:3)</PresentationFormat>
  <Paragraphs>666</Paragraphs>
  <Slides>21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 Windows</cp:lastModifiedBy>
  <cp:revision>1147</cp:revision>
  <dcterms:created xsi:type="dcterms:W3CDTF">2021-03-31T03:48:33Z</dcterms:created>
  <dcterms:modified xsi:type="dcterms:W3CDTF">2026-06-26T07:17:17Z</dcterms:modified>
</cp:coreProperties>
</file>