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5" r:id="rId1"/>
  </p:sldMasterIdLst>
  <p:sldIdLst>
    <p:sldId id="256" r:id="rId2"/>
    <p:sldId id="257" r:id="rId3"/>
    <p:sldId id="259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80" d="100"/>
          <a:sy n="80" d="100"/>
        </p:scale>
        <p:origin x="-3234" y="-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6336168"/>
            <a:ext cx="6858000" cy="281728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579144" y="0"/>
            <a:ext cx="2278856" cy="9144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321798" y="4450080"/>
            <a:ext cx="4860036" cy="306832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324788" y="2059749"/>
            <a:ext cx="4860036" cy="23368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04.05.2026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6336168"/>
            <a:ext cx="6858000" cy="281728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579144" y="0"/>
            <a:ext cx="2278856" cy="9144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4778450"/>
            <a:ext cx="4972050" cy="2435151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350" y="3314400"/>
            <a:ext cx="4972050" cy="1422251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2743200" cy="603461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00400" y="2133601"/>
            <a:ext cx="2743200" cy="603461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04.05.2026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7315200"/>
            <a:ext cx="3030141" cy="11176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7315200"/>
            <a:ext cx="3031331" cy="11176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2022550"/>
            <a:ext cx="3030141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022550"/>
            <a:ext cx="3031331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04.05.2026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760"/>
            <a:ext cx="5602986" cy="1524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04.05.2026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04.05.2026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1580704"/>
            <a:ext cx="2400300" cy="973667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85899"/>
            <a:ext cx="2057400" cy="12192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" y="2641600"/>
            <a:ext cx="5314950" cy="508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04.05.2026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117336" y="8562753"/>
            <a:ext cx="571500" cy="486833"/>
          </a:xfrm>
        </p:spPr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67549" y="2274279"/>
            <a:ext cx="2290401" cy="1671744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799221" y="1359876"/>
            <a:ext cx="3086100" cy="54864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167550" y="3998354"/>
            <a:ext cx="2290400" cy="3551309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42900" y="8562753"/>
            <a:ext cx="1600200" cy="486833"/>
          </a:xfrm>
        </p:spPr>
        <p:txBody>
          <a:bodyPr/>
          <a:lstStyle/>
          <a:p>
            <a:fld id="{9B5E2FE2-7EF2-4B4B-9D8B-2CBD343D0132}" type="datetimeFigureOut">
              <a:rPr lang="ru-RU" smtClean="0"/>
              <a:pPr/>
              <a:t>04.05.2026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6336168"/>
            <a:ext cx="6858000" cy="281728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486400" y="0"/>
            <a:ext cx="1371600" cy="9144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56007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342900" y="8562753"/>
            <a:ext cx="1600200" cy="486833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B5E2FE2-7EF2-4B4B-9D8B-2CBD343D0132}" type="datetimeFigureOut">
              <a:rPr lang="ru-RU" smtClean="0"/>
              <a:pPr/>
              <a:t>04.05.2026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343150" y="8562753"/>
            <a:ext cx="2171700" cy="486833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6115050" y="8562753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4017" r:id="rId2"/>
    <p:sldLayoutId id="2147484018" r:id="rId3"/>
    <p:sldLayoutId id="2147484019" r:id="rId4"/>
    <p:sldLayoutId id="2147484020" r:id="rId5"/>
    <p:sldLayoutId id="2147484021" r:id="rId6"/>
    <p:sldLayoutId id="2147484022" r:id="rId7"/>
    <p:sldLayoutId id="2147484023" r:id="rId8"/>
    <p:sldLayoutId id="2147484024" r:id="rId9"/>
    <p:sldLayoutId id="2147484025" r:id="rId10"/>
    <p:sldLayoutId id="2147484026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2" y="1187624"/>
            <a:ext cx="6155932" cy="7524328"/>
          </a:xfrm>
        </p:spPr>
        <p:txBody>
          <a:bodyPr>
            <a:noAutofit/>
          </a:bodyPr>
          <a:lstStyle/>
          <a:p>
            <a:pPr algn="just"/>
            <a:endParaRPr lang="ru-RU" sz="115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15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15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150" dirty="0" smtClean="0">
              <a:latin typeface="Times New Roman" pitchFamily="18" charset="0"/>
              <a:cs typeface="Times New Roman" pitchFamily="18" charset="0"/>
            </a:endParaRPr>
          </a:p>
          <a:p>
            <a:pPr indent="265113" algn="just">
              <a:tabLst>
                <a:tab pos="360363" algn="l"/>
                <a:tab pos="541338" algn="l"/>
                <a:tab pos="722313" algn="l"/>
                <a:tab pos="806450" algn="l"/>
              </a:tabLst>
            </a:pPr>
            <a:r>
              <a:rPr lang="ru-RU" sz="1150" dirty="0" smtClean="0">
                <a:latin typeface="Times New Roman" pitchFamily="18" charset="0"/>
                <a:cs typeface="Times New Roman" pitchFamily="18" charset="0"/>
              </a:rPr>
              <a:t>	Предупреждение производственного травматизма несовершеннолетних  -  комплексная задача, которая регулируется трудовым законодательством РФ. </a:t>
            </a:r>
          </a:p>
          <a:p>
            <a:pPr indent="265113" algn="just">
              <a:tabLst>
                <a:tab pos="360363" algn="l"/>
                <a:tab pos="541338" algn="l"/>
                <a:tab pos="722313" algn="l"/>
                <a:tab pos="806450" algn="l"/>
              </a:tabLst>
            </a:pPr>
            <a:r>
              <a:rPr lang="ru-RU" sz="1150" dirty="0" smtClean="0">
                <a:latin typeface="Times New Roman" pitchFamily="18" charset="0"/>
                <a:cs typeface="Times New Roman" pitchFamily="18" charset="0"/>
              </a:rPr>
              <a:t>	Меры по предупреждению производственного травматизма несовершеннолетних включают комплекс мероприятий, направленных на обеспечение безопасности труда, контроль состояния здоровья работников и соблюдение установленных ограничений.</a:t>
            </a:r>
            <a:r>
              <a:rPr lang="ru-RU" sz="11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5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ОСНОВНЫЕ  МЕРЫ</a:t>
            </a:r>
          </a:p>
          <a:p>
            <a:pPr indent="265113" algn="just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1. Обязательные медицинские осмотры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Согласно статьям 69 и 266 Трудового кодекса РФ, лица в возрасте до 18 лет принимаются на работу только после предварительного обязательного медицинского осмотра. В дальнейшем они ежегодно проходят такой осмотр для контроля состояния здоровья и соответствия работы состоянию здоровья.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indent="265113" algn="just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2. Специальная оценка условий труда (СОУТ)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Рабочие места для несовершеннолетних должны соответствовать требованиям санитарных правил и норм (например, СП 2.2.3670-20,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1.2.3685-21). СОУТ позволяет выявить вредные или опасные факторы производственной среды и трудового процесса. Без её проведения работодатель не может использовать труд несовершеннолетних на конкретном рабочем месте.</a:t>
            </a:r>
          </a:p>
          <a:p>
            <a:pPr indent="265113" algn="just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Инструктажи по охране труда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При приёме на работу работодатель обязан провести с несовершеннолетним 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вводный инструктаж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по программе, разработанной с учётом специфики деятельности организации и утверждённой работодателем. После этого проводится 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первичный инструктаж на рабочем месте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руководителями структурных подразделений. Он включает обучение безопасным методам и приёмам выполнения работ, а также вопросам оказания первой помощи пострадавшим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indent="265113" algn="just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4. Стажировка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Поступившие на работу несовершеннолетние должны пройти стажировку в течение первых 2–14 смен (в зависимости от характера работы и квалификации) под руководством лиц, назначенных приказом работодателя.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indent="265113" algn="just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5. Обеспечение средствами индивидуальной защиты (СИЗ)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На работах, связанных с загрязнением, работникам (в том числе несовершеннолетним) бесплатно выдаются прошедшие обязательную сертификацию или декларирование соответствия специальная одежда, специальная обувь и другие СИЗ, а также смывающие и (или) обезвреживающие средства в соответствии с типовыми нормами, установленными Правительством РФ. </a:t>
            </a:r>
          </a:p>
          <a:p>
            <a:pPr indent="265113" algn="just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6. Ограничения на применение труда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Запрещается привлекать несовершеннолетних к работам с вредными и (или) опасными условиями труда, на подземных работах, а также на работах, выполнение которых может причинить вред их здоровью и нравственному развитию (например, в игорном бизнесе, ночных клубах, на производстве, связанном с торговлей спиртными напитками, табачными изделиями и т. д.). Также установлены ограничения на переноску и перемещение тяжестей вручную — предельно допустимые массы груза зависят от возраста и пола.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289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980728" y="611560"/>
            <a:ext cx="53756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ПРЕДУПРЕЖДЕНИЕ ПРОИЗВОДСТВЕННОГО</a:t>
            </a:r>
            <a:b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ТРАВМАТИЗМА НЕСОВЕРШЕННОЛЕТНИХ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49080" y="251520"/>
            <a:ext cx="252028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ПАМЯТКА ДЛЯ  РАБОТОДАТЕЛЯ</a:t>
            </a:r>
            <a:endParaRPr lang="ru-RU" sz="11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323528"/>
            <a:ext cx="6254452" cy="3024336"/>
          </a:xfrm>
        </p:spPr>
        <p:txBody>
          <a:bodyPr>
            <a:noAutofit/>
          </a:bodyPr>
          <a:lstStyle/>
          <a:p>
            <a:pPr marL="0" indent="265113" algn="just">
              <a:buNone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7.  Соблюдение режимов труда и отдыха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для несовершеннолетних установлена сокращённая продолжительность рабочего времени для работников   в возрасте:: </a:t>
            </a:r>
          </a:p>
          <a:p>
            <a:pPr marL="0" indent="265113" algn="just">
              <a:buNone/>
              <a:tabLst>
                <a:tab pos="360363" algn="l"/>
                <a:tab pos="541338" algn="l"/>
              </a:tabLst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до 16 лет — не более 24 часов в неделю, </a:t>
            </a:r>
          </a:p>
          <a:p>
            <a:pPr marL="0" indent="265113" algn="just">
              <a:buNone/>
              <a:tabLst>
                <a:tab pos="360363" algn="l"/>
                <a:tab pos="541338" algn="l"/>
              </a:tabLst>
            </a:pP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- от 16 до 18 лет — не более 35 часов в неделю. </a:t>
            </a: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b="1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8. Продолжительность ежедневной работы (смены) </a:t>
            </a:r>
            <a:r>
              <a:rPr lang="ru-RU" sz="1150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также ограничена, для  несовершеннолетних работников в возрасте: </a:t>
            </a:r>
            <a:endParaRPr lang="ru-RU" sz="1150" kern="8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-  от 14 до 15 лет — не более 4 часов, </a:t>
            </a:r>
            <a:endParaRPr lang="ru-RU" sz="1150" kern="8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- от 15 до 16 лет — не более 5 часов, </a:t>
            </a:r>
            <a:endParaRPr lang="ru-RU" sz="1150" kern="8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FontTx/>
              <a:buChar char="-"/>
            </a:pPr>
            <a:r>
              <a:rPr lang="ru-RU" sz="1150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от 16 до 18 лет — не более 7 часов.</a:t>
            </a:r>
            <a:r>
              <a:rPr lang="ru-RU" sz="1150" b="1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marL="0" indent="265113" algn="just">
              <a:spcAft>
                <a:spcPts val="0"/>
              </a:spcAft>
              <a:buFontTx/>
              <a:buChar char="-"/>
            </a:pPr>
            <a:endParaRPr lang="ru-RU" sz="1150" b="1" kern="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42888" algn="ctr">
              <a:buNone/>
            </a:pPr>
            <a:r>
              <a:rPr lang="ru-RU" sz="1400" b="1" dirty="0" smtClean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НОРМЫ ДЛЯ ПОДЪЁМА И ПЕРЕМЕЩЕНИЯ ГРУЗОВ ВРУЧНУЮ В ТЕЧЕНИЕ РАБОЧЕЙ СМЕНЫ</a:t>
            </a:r>
          </a:p>
          <a:p>
            <a:pPr marL="0" indent="242888"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 1 марта 2026 года действуют предельные нормы переноски и передвижения тяжестей для несовершеннолетних работников, утверждённые 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Приказом Минтруда России от 10.06.2025 №369н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Приказ действует до 1 марта 2022 года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FontTx/>
              <a:buChar char="-"/>
            </a:pPr>
            <a:endParaRPr lang="ru-RU" sz="1150" b="1" kern="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FontTx/>
              <a:buChar char="-"/>
            </a:pPr>
            <a:endParaRPr lang="ru-RU" sz="1150" kern="8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endParaRPr lang="ru-RU" sz="200" b="1" kern="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332656" y="3635896"/>
          <a:ext cx="6182444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821"/>
                <a:gridCol w="301247"/>
                <a:gridCol w="370122"/>
                <a:gridCol w="556412"/>
                <a:gridCol w="556412"/>
                <a:gridCol w="476925"/>
                <a:gridCol w="476925"/>
                <a:gridCol w="476925"/>
                <a:gridCol w="470655"/>
              </a:tblGrid>
              <a:tr h="37084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Характер работы, показатели тяжести труда</a:t>
                      </a:r>
                    </a:p>
                  </a:txBody>
                  <a:tcPr marL="39370" marR="39370" marT="64770" marB="64770" anchor="ctr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Предельно допустимая масса груза, включая массу тары и упаковки (кг)</a:t>
                      </a:r>
                    </a:p>
                  </a:txBody>
                  <a:tcPr marL="39370" marR="39370" marT="64770" marB="647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Юноши (лет)</a:t>
                      </a:r>
                    </a:p>
                  </a:txBody>
                  <a:tcPr marL="39370" marR="39370" marT="64770" marB="647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Девушки (лет)</a:t>
                      </a:r>
                    </a:p>
                  </a:txBody>
                  <a:tcPr marL="39370" marR="39370" marT="64770" marB="647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 smtClean="0">
                          <a:latin typeface="Times New Roman"/>
                          <a:ea typeface="Times New Roman"/>
                        </a:rPr>
                        <a:t>14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лет 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15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 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 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14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 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16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17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лет</a:t>
                      </a:r>
                    </a:p>
                  </a:txBody>
                  <a:tcPr marL="39370" marR="39370" marT="64770" marB="6477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Подъем и перемещение вручную груза постоянно в течение рабочей смены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9370" marR="39370" marT="64770" marB="64770" anchor="b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Подъем и перемещение груза вручную в течение не более 1/3 рабочей смены: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 dirty="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постоянно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(более 2 раз в час)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11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39370" marR="39370" marT="64770" marB="6477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при чередовании с другой работой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(до 2 раз в час)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24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39370" marR="39370" marT="64770" marB="6477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Суммарная масса груза, перемещаемого в течение смены: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 dirty="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 dirty="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подъем с рабочей поверхности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400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500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1000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1500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180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400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500</a:t>
                      </a:r>
                    </a:p>
                  </a:txBody>
                  <a:tcPr marL="39370" marR="39370" marT="64770" marB="6477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подъем с пола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500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700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90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39370" marR="39370" marT="64770" marB="6477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Перемещение грузов на тележках или в контейнерах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24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39370" marR="39370" marT="64770" marB="6477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323528"/>
            <a:ext cx="6326460" cy="8640959"/>
          </a:xfrm>
        </p:spPr>
        <p:txBody>
          <a:bodyPr>
            <a:noAutofit/>
          </a:bodyPr>
          <a:lstStyle/>
          <a:p>
            <a:pPr marL="0" indent="265113" algn="ctr">
              <a:spcAft>
                <a:spcPts val="0"/>
              </a:spcAft>
              <a:buNone/>
            </a:pPr>
            <a:endParaRPr lang="ru-RU" sz="1000" b="1" kern="0" dirty="0" smtClean="0">
              <a:solidFill>
                <a:srgbClr val="00808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r>
              <a:rPr lang="ru-RU" sz="1400" b="1" kern="0" dirty="0" smtClean="0">
                <a:solidFill>
                  <a:srgbClr val="00808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ДОПОЛНИТЕЛЬНЫЕ МЕРЫ</a:t>
            </a:r>
          </a:p>
          <a:p>
            <a:pPr marL="0" indent="265113" algn="ctr">
              <a:spcAft>
                <a:spcPts val="0"/>
              </a:spcAft>
              <a:buNone/>
            </a:pPr>
            <a:endParaRPr lang="ru-RU" sz="400" b="1" kern="800" dirty="0" smtClean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b="1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Особенности стажировки.</a:t>
            </a:r>
            <a:r>
              <a:rPr lang="ru-RU" sz="1150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 После первичного инструктажа на рабочем месте несовершеннолетний должен пройти стажировку под руководством назначенных приказом работодателя лиц. </a:t>
            </a:r>
            <a:r>
              <a:rPr lang="ru-RU" sz="1150" dirty="0" smtClean="0">
                <a:latin typeface="Times New Roman" pitchFamily="18" charset="0"/>
                <a:cs typeface="Times New Roman" pitchFamily="18" charset="0"/>
              </a:rPr>
              <a:t>Стажировкой работников рабочих профессий по заданию руководителя структурного подразделения могут руководить мастера, бригадиры, инструкторы и квалифицированные рабочие, имеющие стаж практической работы по данной профессии не менее трех лет, или руководители структурных подразделений. К одному руководителю стажировки может быть прикреплено не более двух человек.</a:t>
            </a:r>
            <a:endParaRPr lang="ru-RU" sz="1150" kern="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b="1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Контроль за соблюдением норм.</a:t>
            </a:r>
            <a:r>
              <a:rPr lang="ru-RU" sz="1150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 Работодатель обязан проводить производственный контроль за уровнем факторов производственной среды на рабочих местах, где заняты подростки.</a:t>
            </a:r>
            <a:endParaRPr lang="ru-RU" sz="1150" kern="8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b="1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Соблюдение гарантий при прекращении трудовых отношений.</a:t>
            </a:r>
            <a:r>
              <a:rPr lang="ru-RU" sz="1150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 Расторжение трудового договора с работниками в возрасте до 18 лет по инициативе работодателя (за исключением случая ликвидации организации или прекращения деятельности индивидуального предпринимателя) допускается только с согласия соответствующей государственной инспекции труда и комиссии по делам несовершеннолетних и защите их прав</a:t>
            </a:r>
            <a:r>
              <a:rPr lang="ru-RU" sz="1150" kern="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За нарушения требований охраны труда и иных требований трудового законодательства в отношении несовершеннолетних работодатель может быть привлечён к административной ответственности. Если нарушение правил охраны труда повлекло по неосторожности причинение тяжкого вреда здоровью ребёнка или его смерть, наступает уголовная ответственность.</a:t>
            </a:r>
            <a:endParaRPr lang="ru-RU" sz="1150" kern="8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kern="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Соблюдение всех этих требований является обязательным для работодателей, привлекающих к работе несовершеннолетних, и направлено на минимизацию рисков производственного травматизма и сохранение здоровья молодых работников</a:t>
            </a:r>
          </a:p>
          <a:p>
            <a:pPr marL="0" indent="265113" algn="just">
              <a:spcAft>
                <a:spcPts val="0"/>
              </a:spcAft>
              <a:buNone/>
            </a:pPr>
            <a:endParaRPr lang="ru-RU" sz="400" kern="8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spcAft>
                <a:spcPts val="0"/>
              </a:spcAft>
              <a:buNone/>
            </a:pPr>
            <a:r>
              <a:rPr lang="ru-RU" sz="1400" b="1" kern="800" dirty="0" smtClean="0">
                <a:solidFill>
                  <a:srgbClr val="00808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НЕКОТОРЫЕ ПРАВА НЕСОВЕРШЕННОЛЕТНИХ НА РАБОЧЕМ МЕСТЕ В СООТВЕТСТВИИ С ТК РФ:</a:t>
            </a:r>
          </a:p>
          <a:p>
            <a:pPr marL="0" indent="265113" algn="just">
              <a:spcAft>
                <a:spcPts val="0"/>
              </a:spcAft>
              <a:buNone/>
              <a:tabLst>
                <a:tab pos="360363" algn="l"/>
                <a:tab pos="444500" algn="l"/>
                <a:tab pos="541338" algn="l"/>
                <a:tab pos="625475" algn="l"/>
              </a:tabLst>
            </a:pPr>
            <a:r>
              <a:rPr lang="ru-RU" sz="1150" kern="800" dirty="0" smtClean="0">
                <a:latin typeface="Times New Roman" pitchFamily="18" charset="0"/>
                <a:ea typeface="Calibri"/>
                <a:cs typeface="Times New Roman" pitchFamily="18" charset="0"/>
              </a:rPr>
              <a:t>1.  </a:t>
            </a:r>
            <a:r>
              <a:rPr lang="ru-RU" sz="1150" b="1" kern="800" dirty="0" smtClean="0">
                <a:latin typeface="Times New Roman" pitchFamily="18" charset="0"/>
                <a:ea typeface="Calibri"/>
                <a:cs typeface="Times New Roman" pitchFamily="18" charset="0"/>
              </a:rPr>
              <a:t>Запрет на привлечение к работе</a:t>
            </a:r>
            <a:r>
              <a:rPr lang="ru-RU" sz="1150" kern="800" dirty="0" smtClean="0">
                <a:latin typeface="Times New Roman" pitchFamily="18" charset="0"/>
                <a:ea typeface="Calibri"/>
                <a:cs typeface="Times New Roman" pitchFamily="18" charset="0"/>
              </a:rPr>
              <a:t>, которая может причинить вред здоровью  нравственному развитию (постановление Правительства РФ от 25.02.2000 №163). \</a:t>
            </a:r>
          </a:p>
          <a:p>
            <a:pPr marL="0" indent="265113" algn="just">
              <a:spcAft>
                <a:spcPts val="0"/>
              </a:spcAft>
              <a:buNone/>
              <a:tabLst>
                <a:tab pos="265113" algn="l"/>
                <a:tab pos="360363" algn="l"/>
                <a:tab pos="444500" algn="l"/>
                <a:tab pos="541338" algn="l"/>
                <a:tab pos="625475" algn="l"/>
              </a:tabLst>
            </a:pPr>
            <a:r>
              <a:rPr lang="ru-RU" sz="1150" kern="800" dirty="0" smtClean="0"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ru-RU" sz="1150" b="1" kern="800" dirty="0" smtClean="0">
                <a:latin typeface="Times New Roman" pitchFamily="18" charset="0"/>
                <a:ea typeface="Calibri"/>
                <a:cs typeface="Times New Roman" pitchFamily="18" charset="0"/>
              </a:rPr>
              <a:t>Запрет на направление в служебные командировки</a:t>
            </a:r>
            <a:r>
              <a:rPr lang="ru-RU" sz="1150" kern="800" dirty="0" smtClean="0">
                <a:latin typeface="Times New Roman" pitchFamily="18" charset="0"/>
                <a:ea typeface="Calibri"/>
                <a:cs typeface="Times New Roman" pitchFamily="18" charset="0"/>
              </a:rPr>
              <a:t>, привлечение к сверхурочной работе, работе в ночное время, выходные и нерабочие праздничные дни (статья 268 ТК РФ). </a:t>
            </a:r>
          </a:p>
          <a:p>
            <a:pPr marL="0" indent="265113" algn="just">
              <a:spcAft>
                <a:spcPts val="0"/>
              </a:spcAft>
              <a:buNone/>
              <a:tabLst>
                <a:tab pos="265113" algn="l"/>
                <a:tab pos="360363" algn="l"/>
                <a:tab pos="444500" algn="l"/>
                <a:tab pos="541338" algn="l"/>
                <a:tab pos="625475" algn="l"/>
              </a:tabLst>
            </a:pPr>
            <a:r>
              <a:rPr lang="ru-RU" sz="1150" kern="800" dirty="0" smtClean="0">
                <a:latin typeface="Times New Roman" pitchFamily="18" charset="0"/>
                <a:ea typeface="Calibri"/>
                <a:cs typeface="Times New Roman" pitchFamily="18" charset="0"/>
              </a:rPr>
              <a:t>3. </a:t>
            </a:r>
            <a:r>
              <a:rPr lang="ru-RU" sz="1150" b="1" kern="800" dirty="0" smtClean="0">
                <a:latin typeface="Times New Roman" pitchFamily="18" charset="0"/>
                <a:ea typeface="Calibri"/>
                <a:cs typeface="Times New Roman" pitchFamily="18" charset="0"/>
              </a:rPr>
              <a:t>Право на ежегодный оплачиваемый отпуск</a:t>
            </a:r>
            <a:r>
              <a:rPr lang="ru-RU" sz="1150" kern="800" dirty="0" smtClean="0">
                <a:latin typeface="Times New Roman" pitchFamily="18" charset="0"/>
                <a:ea typeface="Calibri"/>
                <a:cs typeface="Times New Roman" pitchFamily="18" charset="0"/>
              </a:rPr>
              <a:t> (статья 267 ТК РФ) — 31 календарный день, который можно взять в удобное для себя время.  </a:t>
            </a:r>
          </a:p>
          <a:p>
            <a:pPr marL="0" indent="265113" algn="just">
              <a:spcAft>
                <a:spcPts val="0"/>
              </a:spcAft>
              <a:buNone/>
              <a:tabLst>
                <a:tab pos="265113" algn="l"/>
                <a:tab pos="360363" algn="l"/>
                <a:tab pos="444500" algn="l"/>
                <a:tab pos="541338" algn="l"/>
                <a:tab pos="625475" algn="l"/>
              </a:tabLst>
            </a:pPr>
            <a:r>
              <a:rPr lang="ru-RU" sz="1150" kern="800" dirty="0" smtClean="0">
                <a:latin typeface="Times New Roman" pitchFamily="18" charset="0"/>
                <a:ea typeface="Calibri"/>
                <a:cs typeface="Times New Roman" pitchFamily="18" charset="0"/>
              </a:rPr>
              <a:t>4. </a:t>
            </a:r>
            <a:r>
              <a:rPr lang="ru-RU" sz="1150" b="1" kern="800" dirty="0" smtClean="0">
                <a:latin typeface="Times New Roman" pitchFamily="18" charset="0"/>
                <a:ea typeface="Calibri"/>
                <a:cs typeface="Times New Roman" pitchFamily="18" charset="0"/>
              </a:rPr>
              <a:t>Гарантии при расторжении трудового договора</a:t>
            </a:r>
            <a:r>
              <a:rPr lang="ru-RU" sz="1150" kern="800" dirty="0" smtClean="0">
                <a:latin typeface="Times New Roman" pitchFamily="18" charset="0"/>
                <a:ea typeface="Calibri"/>
                <a:cs typeface="Times New Roman" pitchFamily="18" charset="0"/>
              </a:rPr>
              <a:t> (статья 269 ТК РФ) — по инициативе работодателя можно только с согласия государственной инспекции труда и комиссии по делам несовершеннолетних и защите их прав. </a:t>
            </a:r>
          </a:p>
          <a:p>
            <a:endParaRPr lang="ru-RU" sz="11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1313" name="Rectangle 1"/>
          <p:cNvSpPr>
            <a:spLocks noChangeArrowheads="1"/>
          </p:cNvSpPr>
          <p:nvPr/>
        </p:nvSpPr>
        <p:spPr bwMode="auto">
          <a:xfrm>
            <a:off x="404664" y="7529969"/>
            <a:ext cx="612068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100" b="1" dirty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Информация подготовлена  отделом труда Комитета  по экономике  администрации городского округа муниципального образования – «город Тулун».</a:t>
            </a:r>
          </a:p>
          <a:p>
            <a:pPr algn="just"/>
            <a:r>
              <a:rPr lang="ru-RU" sz="1100" b="1" dirty="0" smtClean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Работодатели </a:t>
            </a:r>
            <a:r>
              <a:rPr lang="ru-RU" sz="1100" b="1" dirty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и специалисты организаций и индивидуальных предпринимателей, осуществляющих деятельность на территории города Тулуна могут обратиться за   консультациями по вопросам охраны труда по адресу: г. Тулун,  ул. Ленина, 99 (каб. №6) по телефону: 8(39530) 41-0-56 (эл.адрес.:ohranatruda@tulunadm.ru</a:t>
            </a:r>
            <a:r>
              <a:rPr lang="ru-RU" sz="1100" b="1" dirty="0" smtClean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1100" b="1" dirty="0">
              <a:solidFill>
                <a:srgbClr val="00808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113</TotalTime>
  <Words>261</Words>
  <Application>Microsoft Office PowerPoint</Application>
  <PresentationFormat>Экран (4:3)</PresentationFormat>
  <Paragraphs>134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Техническая</vt:lpstr>
      <vt:lpstr>ПРЕДУПРЕЖДЕНИЕ ПРОИЗВОДСТВЕННОГО ТРАВМАТИЗМА НЕСОВЕРШЕННОЛЕТНИХ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ПРЕДУПРЕЖДЕНИЕ ПРОИЗВОДСТВЕННОГО ТРАВМАТИЗМА НЕСОВЕРШЕННОЛЕТНИХ</dc:title>
  <dc:creator>User</dc:creator>
  <cp:lastModifiedBy>User</cp:lastModifiedBy>
  <cp:revision>8</cp:revision>
  <dcterms:created xsi:type="dcterms:W3CDTF">2026-05-04T02:07:37Z</dcterms:created>
  <dcterms:modified xsi:type="dcterms:W3CDTF">2026-05-04T07:22:00Z</dcterms:modified>
</cp:coreProperties>
</file>