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0" r:id="rId2"/>
    <p:sldId id="259" r:id="rId3"/>
    <p:sldId id="260" r:id="rId4"/>
    <p:sldId id="261" r:id="rId5"/>
    <p:sldId id="262" r:id="rId6"/>
    <p:sldId id="263" r:id="rId7"/>
    <p:sldId id="266" r:id="rId8"/>
    <p:sldId id="267" r:id="rId9"/>
    <p:sldId id="257" r:id="rId10"/>
    <p:sldId id="258" r:id="rId11"/>
    <p:sldId id="272" r:id="rId12"/>
    <p:sldId id="273" r:id="rId13"/>
    <p:sldId id="274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E9865-8776-4D05-A3C9-4E17C0156E0C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008F7-D0BA-457E-B16C-5518D42A910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008F7-D0BA-457E-B16C-5518D42A9106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3760A-84B4-470C-95E6-B327C390E337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AD3AD-78A7-411F-A813-92DF09139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entury" pitchFamily="18" charset="0"/>
              </a:rPr>
              <a:t>85 лет Иркутской области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Autofit/>
          </a:bodyPr>
          <a:lstStyle/>
          <a:p>
            <a:pPr marL="0" indent="531813" algn="just">
              <a:buNone/>
            </a:pPr>
            <a:r>
              <a:rPr lang="ru-RU" sz="2000" dirty="0" smtClean="0">
                <a:latin typeface="Century" pitchFamily="18" charset="0"/>
              </a:rPr>
              <a:t>Неприметное крестьянское село Тулун росло очень медленно и длительно. Только после того, как в 1762 году через Тулун прошел Московский тракт, село стало застраиваться и разрастаться.</a:t>
            </a:r>
          </a:p>
          <a:p>
            <a:pPr marL="0" indent="531813" algn="just">
              <a:buNone/>
            </a:pPr>
            <a:r>
              <a:rPr lang="ru-RU" sz="2000" dirty="0" smtClean="0">
                <a:latin typeface="Century" pitchFamily="18" charset="0"/>
              </a:rPr>
              <a:t>Выгодное положение села на перекрестке трех </a:t>
            </a:r>
            <a:r>
              <a:rPr lang="ru-RU" sz="2000" dirty="0" err="1" smtClean="0">
                <a:latin typeface="Century" pitchFamily="18" charset="0"/>
              </a:rPr>
              <a:t>трактов-Московского</a:t>
            </a:r>
            <a:r>
              <a:rPr lang="ru-RU" sz="2000" dirty="0" smtClean="0">
                <a:latin typeface="Century" pitchFamily="18" charset="0"/>
              </a:rPr>
              <a:t>, </a:t>
            </a:r>
            <a:r>
              <a:rPr lang="ru-RU" sz="2000" dirty="0" err="1" smtClean="0">
                <a:latin typeface="Century" pitchFamily="18" charset="0"/>
              </a:rPr>
              <a:t>Братско-Усть-Кутского</a:t>
            </a:r>
            <a:r>
              <a:rPr lang="ru-RU" sz="2000" dirty="0" smtClean="0">
                <a:latin typeface="Century" pitchFamily="18" charset="0"/>
              </a:rPr>
              <a:t> и </a:t>
            </a:r>
            <a:r>
              <a:rPr lang="ru-RU" sz="2000" dirty="0" err="1" smtClean="0">
                <a:latin typeface="Century" pitchFamily="18" charset="0"/>
              </a:rPr>
              <a:t>Икейского</a:t>
            </a:r>
            <a:r>
              <a:rPr lang="ru-RU" sz="2000" dirty="0" smtClean="0">
                <a:latin typeface="Century" pitchFamily="18" charset="0"/>
              </a:rPr>
              <a:t>, хорошие условия для по</a:t>
            </a:r>
            <a:r>
              <a:rPr lang="ru-RU" sz="2000" dirty="0" smtClean="0">
                <a:latin typeface="Century" pitchFamily="18" charset="0"/>
              </a:rPr>
              <a:t>л</a:t>
            </a:r>
            <a:r>
              <a:rPr lang="ru-RU" sz="2000" dirty="0" smtClean="0">
                <a:latin typeface="Century" pitchFamily="18" charset="0"/>
              </a:rPr>
              <a:t>еводства и скотоводства определили быстрый рост села. </a:t>
            </a:r>
          </a:p>
          <a:p>
            <a:pPr marL="0" indent="531813" algn="just">
              <a:buNone/>
            </a:pPr>
            <a:r>
              <a:rPr lang="ru-RU" sz="2000" dirty="0" smtClean="0">
                <a:latin typeface="Century" pitchFamily="18" charset="0"/>
              </a:rPr>
              <a:t>Постановлением ВЦИК от 05.09.1927 года селение  Тулун преобразовано в город. С этой даты город начинает приобретать свое лицо центра промышленного, административно-торгового и крупного сельскохозяйственного района. Особенно быстро стала развиваться промышленность в послевоенные годы.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тавка 85 лет Ирк обл\прибы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32" t="12977" r="4025" b="42092"/>
          <a:stretch>
            <a:fillRect/>
          </a:stretch>
        </p:blipFill>
        <p:spPr bwMode="auto">
          <a:xfrm>
            <a:off x="1055321" y="980728"/>
            <a:ext cx="7261095" cy="518457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779096" cy="77809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Century" pitchFamily="18" charset="0"/>
              </a:rPr>
              <a:t>Прибыль ( </a:t>
            </a:r>
            <a:r>
              <a:rPr lang="ru-RU" sz="1600" dirty="0">
                <a:latin typeface="Century" pitchFamily="18" charset="0"/>
              </a:rPr>
              <a:t>в тыс. рублях)</a:t>
            </a:r>
            <a:br>
              <a:rPr lang="ru-RU" sz="1600" dirty="0">
                <a:latin typeface="Century" pitchFamily="18" charset="0"/>
              </a:rPr>
            </a:br>
            <a:endParaRPr lang="ru-RU" sz="1600" dirty="0"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Century" pitchFamily="18" charset="0"/>
              </a:rPr>
              <a:t>Восстановленный после наводнения физкультурно-оздоровительный</a:t>
            </a:r>
            <a:br>
              <a:rPr lang="ru-RU" sz="1800" dirty="0" smtClean="0">
                <a:latin typeface="Century" pitchFamily="18" charset="0"/>
              </a:rPr>
            </a:br>
            <a:r>
              <a:rPr lang="ru-RU" sz="1800" dirty="0" smtClean="0">
                <a:latin typeface="Century" pitchFamily="18" charset="0"/>
              </a:rPr>
              <a:t> комплекс «Олимпия»</a:t>
            </a:r>
            <a:br>
              <a:rPr lang="ru-RU" sz="1800" dirty="0" smtClean="0">
                <a:latin typeface="Century" pitchFamily="18" charset="0"/>
              </a:rPr>
            </a:br>
            <a:r>
              <a:rPr lang="ru-RU" sz="1800" dirty="0" smtClean="0">
                <a:latin typeface="Century" pitchFamily="18" charset="0"/>
              </a:rPr>
              <a:t>Хоккейный корт «Медведи»</a:t>
            </a:r>
            <a:endParaRPr lang="ru-RU" sz="1800" dirty="0"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Pictures\ControlCenter4\Scan\CCI05042022_0002.jpg"/>
          <p:cNvPicPr>
            <a:picLocks noChangeAspect="1" noChangeArrowheads="1"/>
          </p:cNvPicPr>
          <p:nvPr/>
        </p:nvPicPr>
        <p:blipFill>
          <a:blip r:embed="rId2" cstate="print"/>
          <a:srcRect l="2751" t="8971" r="12201" b="2811"/>
          <a:stretch>
            <a:fillRect/>
          </a:stretch>
        </p:blipFill>
        <p:spPr bwMode="auto">
          <a:xfrm>
            <a:off x="467544" y="1268760"/>
            <a:ext cx="8424936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Pictures\ControlCenter4\Scan\CCI05042022_0003.jpg"/>
          <p:cNvPicPr>
            <a:picLocks noChangeAspect="1" noChangeArrowheads="1"/>
          </p:cNvPicPr>
          <p:nvPr/>
        </p:nvPicPr>
        <p:blipFill>
          <a:blip r:embed="rId2" cstate="print"/>
          <a:srcRect l="14563" t="7306" b="2811"/>
          <a:stretch>
            <a:fillRect/>
          </a:stretch>
        </p:blipFill>
        <p:spPr bwMode="auto">
          <a:xfrm>
            <a:off x="251520" y="1268760"/>
            <a:ext cx="8640960" cy="532859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60648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Строительство школы «Новая Эра» октябрь 2019 – август 2020 год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27168" cy="70609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" pitchFamily="18" charset="0"/>
              </a:rPr>
              <a:t>Плавательный бассейн «Дельфин»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9218" name="Picture 2" descr="C:\Users\User\Desktop\выставка 85 лет Ирк обл\Плавательный бассейн Дельф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49694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entury" pitchFamily="18" charset="0"/>
              </a:rPr>
              <a:t>Обновленная улица Ленина</a:t>
            </a:r>
            <a:endParaRPr lang="ru-RU" sz="1800" dirty="0">
              <a:latin typeface="Century" pitchFamily="18" charset="0"/>
            </a:endParaRPr>
          </a:p>
        </p:txBody>
      </p:sp>
      <p:pic>
        <p:nvPicPr>
          <p:cNvPr id="12290" name="Picture 2" descr="C:\Users\User\Pictures\ControlCenter4\Scan\CCI05042022_0004.jpg"/>
          <p:cNvPicPr>
            <a:picLocks noChangeAspect="1" noChangeArrowheads="1"/>
          </p:cNvPicPr>
          <p:nvPr/>
        </p:nvPicPr>
        <p:blipFill>
          <a:blip r:embed="rId2" cstate="print"/>
          <a:srcRect t="38765" r="60237" b="33147"/>
          <a:stretch>
            <a:fillRect/>
          </a:stretch>
        </p:blipFill>
        <p:spPr bwMode="auto">
          <a:xfrm>
            <a:off x="683568" y="2924944"/>
            <a:ext cx="3528392" cy="1800200"/>
          </a:xfrm>
          <a:prstGeom prst="rect">
            <a:avLst/>
          </a:prstGeom>
          <a:noFill/>
        </p:spPr>
      </p:pic>
      <p:pic>
        <p:nvPicPr>
          <p:cNvPr id="5" name="Picture 2" descr="C:\Users\User\Pictures\ControlCenter4\Scan\CCI05042022_0004.jpg"/>
          <p:cNvPicPr>
            <a:picLocks noChangeAspect="1" noChangeArrowheads="1"/>
          </p:cNvPicPr>
          <p:nvPr/>
        </p:nvPicPr>
        <p:blipFill>
          <a:blip r:embed="rId3" cstate="print"/>
          <a:srcRect l="787" t="9685" r="60626" b="63350"/>
          <a:stretch>
            <a:fillRect/>
          </a:stretch>
        </p:blipFill>
        <p:spPr bwMode="auto">
          <a:xfrm>
            <a:off x="683568" y="1052736"/>
            <a:ext cx="3528392" cy="1728192"/>
          </a:xfrm>
          <a:prstGeom prst="rect">
            <a:avLst/>
          </a:prstGeom>
          <a:noFill/>
        </p:spPr>
      </p:pic>
      <p:pic>
        <p:nvPicPr>
          <p:cNvPr id="6" name="Picture 2" descr="C:\Users\User\Pictures\ControlCenter4\Scan\CCI05042022_00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69045" r="61151" b="3908"/>
          <a:stretch>
            <a:fillRect/>
          </a:stretch>
        </p:blipFill>
        <p:spPr bwMode="auto">
          <a:xfrm>
            <a:off x="683568" y="4869160"/>
            <a:ext cx="3528392" cy="1656184"/>
          </a:xfrm>
          <a:prstGeom prst="rect">
            <a:avLst/>
          </a:prstGeom>
          <a:noFill/>
        </p:spPr>
      </p:pic>
      <p:pic>
        <p:nvPicPr>
          <p:cNvPr id="7" name="Picture 2" descr="C:\Users\User\Pictures\ControlCenter4\Scan\CCI05042022_0004.jpg"/>
          <p:cNvPicPr>
            <a:picLocks noChangeAspect="1" noChangeArrowheads="1"/>
          </p:cNvPicPr>
          <p:nvPr/>
        </p:nvPicPr>
        <p:blipFill>
          <a:blip r:embed="rId5" cstate="print"/>
          <a:srcRect l="42125" t="10676" r="16925" b="50000"/>
          <a:stretch>
            <a:fillRect/>
          </a:stretch>
        </p:blipFill>
        <p:spPr bwMode="auto">
          <a:xfrm>
            <a:off x="4427984" y="980728"/>
            <a:ext cx="4104456" cy="2880320"/>
          </a:xfrm>
          <a:prstGeom prst="rect">
            <a:avLst/>
          </a:prstGeom>
          <a:noFill/>
        </p:spPr>
      </p:pic>
      <p:pic>
        <p:nvPicPr>
          <p:cNvPr id="8" name="Picture 2" descr="C:\Users\User\Pictures\ControlCenter4\Scan\CCI05042022_0004.jpg"/>
          <p:cNvPicPr>
            <a:picLocks noChangeAspect="1" noChangeArrowheads="1"/>
          </p:cNvPicPr>
          <p:nvPr/>
        </p:nvPicPr>
        <p:blipFill>
          <a:blip r:embed="rId6" cstate="print"/>
          <a:srcRect l="41737" t="52806" r="17314" b="3376"/>
          <a:stretch>
            <a:fillRect/>
          </a:stretch>
        </p:blipFill>
        <p:spPr bwMode="auto">
          <a:xfrm>
            <a:off x="4427984" y="4049688"/>
            <a:ext cx="4104456" cy="2475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Тулунский </a:t>
            </a:r>
            <a:r>
              <a:rPr lang="ru-RU" sz="2400" b="1" dirty="0" err="1" smtClean="0">
                <a:latin typeface="Century" pitchFamily="18" charset="0"/>
              </a:rPr>
              <a:t>лесодеревообрабатывающий</a:t>
            </a:r>
            <a:r>
              <a:rPr lang="ru-RU" sz="2400" b="1" dirty="0" smtClean="0">
                <a:latin typeface="Century" pitchFamily="18" charset="0"/>
              </a:rPr>
              <a:t> комбинат (ЛДК)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4320480" cy="4525963"/>
          </a:xfrm>
        </p:spPr>
        <p:txBody>
          <a:bodyPr>
            <a:normAutofit fontScale="77500" lnSpcReduction="20000"/>
          </a:bodyPr>
          <a:lstStyle/>
          <a:p>
            <a:pPr marL="0" indent="534988" algn="just">
              <a:buNone/>
            </a:pPr>
            <a:r>
              <a:rPr lang="ru-RU" sz="2000" dirty="0" smtClean="0">
                <a:latin typeface="Century" pitchFamily="18" charset="0"/>
              </a:rPr>
              <a:t>27 октября 1927 года </a:t>
            </a:r>
            <a:r>
              <a:rPr lang="ru-RU" sz="2000" dirty="0" smtClean="0">
                <a:latin typeface="Century" pitchFamily="18" charset="0"/>
              </a:rPr>
              <a:t>образован </a:t>
            </a:r>
            <a:r>
              <a:rPr lang="ru-RU" sz="2000" dirty="0" smtClean="0">
                <a:latin typeface="Century" pitchFamily="18" charset="0"/>
              </a:rPr>
              <a:t>маленький лесопильный завод с единственной пилорамой</a:t>
            </a:r>
            <a:r>
              <a:rPr lang="ru-RU" sz="2000" dirty="0" smtClean="0">
                <a:latin typeface="Century" pitchFamily="18" charset="0"/>
              </a:rPr>
              <a:t>. </a:t>
            </a:r>
            <a:r>
              <a:rPr lang="ru-RU" sz="2000" dirty="0" smtClean="0">
                <a:latin typeface="Century" pitchFamily="18" charset="0"/>
              </a:rPr>
              <a:t>В 1968 году это был уже крупнейший </a:t>
            </a:r>
            <a:r>
              <a:rPr lang="ru-RU" sz="2000" dirty="0" err="1" smtClean="0">
                <a:latin typeface="Century" pitchFamily="18" charset="0"/>
              </a:rPr>
              <a:t>лесодеревообрабатывающий</a:t>
            </a:r>
            <a:r>
              <a:rPr lang="ru-RU" sz="2000" dirty="0" smtClean="0">
                <a:latin typeface="Century" pitchFamily="18" charset="0"/>
              </a:rPr>
              <a:t> комбинат. Цех лесопиления </a:t>
            </a:r>
            <a:r>
              <a:rPr lang="ru-RU" sz="2000" dirty="0" smtClean="0">
                <a:latin typeface="Century" pitchFamily="18" charset="0"/>
              </a:rPr>
              <a:t>(</a:t>
            </a:r>
            <a:r>
              <a:rPr lang="ru-RU" sz="2000" dirty="0" err="1" smtClean="0">
                <a:latin typeface="Century" pitchFamily="18" charset="0"/>
              </a:rPr>
              <a:t>лесокорпус</a:t>
            </a:r>
            <a:r>
              <a:rPr lang="ru-RU" sz="2000" dirty="0" smtClean="0">
                <a:latin typeface="Century" pitchFamily="18" charset="0"/>
              </a:rPr>
              <a:t>) вырабатывал </a:t>
            </a:r>
            <a:r>
              <a:rPr lang="ru-RU" sz="2000" dirty="0" smtClean="0">
                <a:latin typeface="Century" pitchFamily="18" charset="0"/>
              </a:rPr>
              <a:t>240-250 тыс. куб. пиломатериалов. Это было в 2 раза больше, чем выдавалось всеми лесозаводами Иркутской области до революции в 1916 году. </a:t>
            </a:r>
            <a:endParaRPr lang="ru-RU" sz="2000" dirty="0" smtClean="0">
              <a:latin typeface="Century" pitchFamily="18" charset="0"/>
            </a:endParaRPr>
          </a:p>
          <a:p>
            <a:pPr marL="0" indent="534988" algn="just">
              <a:buNone/>
            </a:pPr>
            <a:r>
              <a:rPr lang="ru-RU" sz="2000" dirty="0" smtClean="0">
                <a:latin typeface="Century" pitchFamily="18" charset="0"/>
              </a:rPr>
              <a:t>Кроме </a:t>
            </a:r>
            <a:r>
              <a:rPr lang="ru-RU" sz="2000" dirty="0" smtClean="0">
                <a:latin typeface="Century" pitchFamily="18" charset="0"/>
              </a:rPr>
              <a:t>того, комбинат вырабатывал детали домостроения, </a:t>
            </a:r>
            <a:r>
              <a:rPr lang="ru-RU" sz="2000" dirty="0" err="1" smtClean="0">
                <a:latin typeface="Century" pitchFamily="18" charset="0"/>
              </a:rPr>
              <a:t>фиброцементные</a:t>
            </a:r>
            <a:r>
              <a:rPr lang="ru-RU" sz="2000" dirty="0" smtClean="0">
                <a:latin typeface="Century" pitchFamily="18" charset="0"/>
              </a:rPr>
              <a:t> плиты, шпалы, брус и др. Продукция комбината пользовалась большим спросом и шла не только на стройки всей нашей страны, но и на экспорт. К 1968 году комбинат выработал и поставил народному хозяйству более 11 млн. рублей, пиломатериалов и более 15 млн. рублей шпал.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User\Desktop\выставка 85 лет Ирк обл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836712"/>
            <a:ext cx="2663524" cy="4124251"/>
          </a:xfrm>
          <a:prstGeom prst="rect">
            <a:avLst/>
          </a:prstGeom>
          <a:noFill/>
        </p:spPr>
      </p:pic>
      <p:pic>
        <p:nvPicPr>
          <p:cNvPr id="5" name="Picture 3" descr="C:\Users\User\Desktop\выставка 85 лет Ирк обл\лд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221088"/>
            <a:ext cx="3135173" cy="230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25144"/>
            <a:ext cx="3600400" cy="1800200"/>
          </a:xfrm>
        </p:spPr>
        <p:txBody>
          <a:bodyPr>
            <a:noAutofit/>
          </a:bodyPr>
          <a:lstStyle/>
          <a:p>
            <a:pPr marL="0" indent="534988" algn="just">
              <a:buNone/>
            </a:pPr>
            <a:r>
              <a:rPr lang="ru-RU" sz="1400" dirty="0" smtClean="0">
                <a:latin typeface="Century" pitchFamily="18" charset="0"/>
              </a:rPr>
              <a:t>Завод введен в эксплуатацию в августе </a:t>
            </a:r>
            <a:r>
              <a:rPr lang="ru-RU" sz="1400" dirty="0" smtClean="0">
                <a:latin typeface="Century" pitchFamily="18" charset="0"/>
              </a:rPr>
              <a:t>1956 </a:t>
            </a:r>
            <a:r>
              <a:rPr lang="ru-RU" sz="1400" dirty="0" smtClean="0">
                <a:latin typeface="Century" pitchFamily="18" charset="0"/>
              </a:rPr>
              <a:t>года с проектной мощностью 500000 декалитров в год</a:t>
            </a:r>
            <a:r>
              <a:rPr lang="ru-RU" sz="1400" dirty="0" smtClean="0">
                <a:latin typeface="Century" pitchFamily="18" charset="0"/>
              </a:rPr>
              <a:t>.</a:t>
            </a:r>
          </a:p>
          <a:p>
            <a:pPr marL="0" indent="534988" algn="just">
              <a:buNone/>
            </a:pPr>
            <a:r>
              <a:rPr lang="ru-RU" sz="1400" dirty="0" smtClean="0">
                <a:latin typeface="Century" pitchFamily="18" charset="0"/>
              </a:rPr>
              <a:t>До 1991 года гидролизное производство считалось крупной высокорентабельной </a:t>
            </a:r>
            <a:r>
              <a:rPr lang="ru-RU" sz="1400" dirty="0" err="1" smtClean="0">
                <a:latin typeface="Century" pitchFamily="18" charset="0"/>
              </a:rPr>
              <a:t>подотраслью</a:t>
            </a:r>
            <a:r>
              <a:rPr lang="ru-RU" sz="1400" dirty="0" smtClean="0">
                <a:latin typeface="Century" pitchFamily="18" charset="0"/>
              </a:rPr>
              <a:t> микробиологической промышленности </a:t>
            </a:r>
            <a:r>
              <a:rPr lang="ru-RU" sz="1400" dirty="0" smtClean="0">
                <a:latin typeface="Century" pitchFamily="18" charset="0"/>
              </a:rPr>
              <a:t>имеющей свыше 40 заводов, на которых </a:t>
            </a:r>
          </a:p>
        </p:txBody>
      </p:sp>
      <p:pic>
        <p:nvPicPr>
          <p:cNvPr id="5122" name="Picture 2" descr="C:\Users\User\Desktop\выставка 85 лет Ирк обл\тэс тгз.jpg"/>
          <p:cNvPicPr>
            <a:picLocks noChangeAspect="1" noChangeArrowheads="1"/>
          </p:cNvPicPr>
          <p:nvPr/>
        </p:nvPicPr>
        <p:blipFill>
          <a:blip r:embed="rId3" cstate="print"/>
          <a:srcRect b="10081"/>
          <a:stretch>
            <a:fillRect/>
          </a:stretch>
        </p:blipFill>
        <p:spPr bwMode="auto">
          <a:xfrm>
            <a:off x="251520" y="980728"/>
            <a:ext cx="3600401" cy="3528392"/>
          </a:xfrm>
          <a:prstGeom prst="rect">
            <a:avLst/>
          </a:prstGeom>
          <a:noFill/>
        </p:spPr>
      </p:pic>
      <p:pic>
        <p:nvPicPr>
          <p:cNvPr id="5123" name="Picture 3" descr="C:\Users\User\Desktop\выставка 85 лет Ирк обл\фото тгз.jpg"/>
          <p:cNvPicPr>
            <a:picLocks noChangeAspect="1" noChangeArrowheads="1"/>
          </p:cNvPicPr>
          <p:nvPr/>
        </p:nvPicPr>
        <p:blipFill>
          <a:blip r:embed="rId4" cstate="print"/>
          <a:srcRect b="8824"/>
          <a:stretch>
            <a:fillRect/>
          </a:stretch>
        </p:blipFill>
        <p:spPr bwMode="auto">
          <a:xfrm>
            <a:off x="4355976" y="3356992"/>
            <a:ext cx="4514987" cy="3096344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95536" y="0"/>
            <a:ext cx="82296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Тулунский гидролизный завод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980728"/>
            <a:ext cx="46268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" pitchFamily="18" charset="0"/>
              </a:rPr>
              <a:t>выпускалось </a:t>
            </a:r>
            <a:r>
              <a:rPr lang="ru-RU" sz="1400" dirty="0" smtClean="0">
                <a:latin typeface="Century" pitchFamily="18" charset="0"/>
              </a:rPr>
              <a:t>15 млн. дал этилового спирта. В 1992 году завод получил разрешение от Госсанэпиднадзора на применение спирта в пищевых и медицинских целях. </a:t>
            </a:r>
            <a:r>
              <a:rPr lang="ru-RU" sz="1400" dirty="0" smtClean="0">
                <a:latin typeface="Century" pitchFamily="18" charset="0"/>
              </a:rPr>
              <a:t>Тулунский </a:t>
            </a:r>
            <a:r>
              <a:rPr lang="ru-RU" sz="1400" dirty="0" smtClean="0">
                <a:latin typeface="Century" pitchFamily="18" charset="0"/>
              </a:rPr>
              <a:t>гидролизный завод был одним из самых стабильно работающих предприятий микробиологической промышленности России. </a:t>
            </a:r>
          </a:p>
          <a:p>
            <a:pPr indent="534988" algn="just"/>
            <a:r>
              <a:rPr lang="ru-RU" sz="1400" dirty="0" smtClean="0">
                <a:latin typeface="Century" pitchFamily="18" charset="0"/>
              </a:rPr>
              <a:t>К концу 2005 года несет убытки из-за уменьшения выпуска товарной продукции.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941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Тулунский стекольный завод</a:t>
            </a:r>
            <a:endParaRPr lang="ru-RU" sz="2400" b="1" dirty="0">
              <a:latin typeface="Century" pitchFamily="18" charset="0"/>
            </a:endParaRPr>
          </a:p>
        </p:txBody>
      </p:sp>
      <p:pic>
        <p:nvPicPr>
          <p:cNvPr id="2052" name="Picture 4" descr="C:\Users\User\Desktop\выставка 85 лет Ирк обл\летоп ТСЗ.jpg"/>
          <p:cNvPicPr>
            <a:picLocks noChangeAspect="1" noChangeArrowheads="1"/>
          </p:cNvPicPr>
          <p:nvPr/>
        </p:nvPicPr>
        <p:blipFill>
          <a:blip r:embed="rId2" cstate="print"/>
          <a:srcRect l="43182" t="3305" r="6818" b="70252"/>
          <a:stretch>
            <a:fillRect/>
          </a:stretch>
        </p:blipFill>
        <p:spPr bwMode="auto">
          <a:xfrm flipH="1">
            <a:off x="7452320" y="980728"/>
            <a:ext cx="1512168" cy="1152128"/>
          </a:xfrm>
          <a:prstGeom prst="rect">
            <a:avLst/>
          </a:prstGeom>
          <a:noFill/>
        </p:spPr>
      </p:pic>
      <p:pic>
        <p:nvPicPr>
          <p:cNvPr id="2053" name="Picture 5" descr="C:\Users\User\Desktop\выставка 85 лет Ирк обл\отра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3384376" cy="1944216"/>
          </a:xfrm>
          <a:prstGeom prst="rect">
            <a:avLst/>
          </a:prstGeom>
          <a:noFill/>
        </p:spPr>
      </p:pic>
      <p:pic>
        <p:nvPicPr>
          <p:cNvPr id="2054" name="Picture 6" descr="C:\Users\User\Desktop\выставка 85 лет Ирк обл\i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3717032"/>
            <a:ext cx="1521987" cy="1656184"/>
          </a:xfrm>
          <a:prstGeom prst="rect">
            <a:avLst/>
          </a:prstGeom>
          <a:noFill/>
        </p:spPr>
      </p:pic>
      <p:pic>
        <p:nvPicPr>
          <p:cNvPr id="2055" name="Picture 7" descr="C:\Users\User\Desktop\выставка 85 лет Ирк обл\i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52320" y="2204864"/>
            <a:ext cx="1512168" cy="115212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9512" y="980728"/>
            <a:ext cx="35283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1813" algn="just"/>
            <a:r>
              <a:rPr lang="ru-RU" sz="1400" dirty="0" smtClean="0">
                <a:latin typeface="Century" pitchFamily="18" charset="0"/>
              </a:rPr>
              <a:t>В 1963 году – пущен в эксплуатацию стекольный </a:t>
            </a:r>
            <a:r>
              <a:rPr lang="ru-RU" sz="1400" dirty="0" smtClean="0">
                <a:latin typeface="Century" pitchFamily="18" charset="0"/>
              </a:rPr>
              <a:t>завод. Основной </a:t>
            </a:r>
            <a:r>
              <a:rPr lang="ru-RU" sz="1400" dirty="0" smtClean="0">
                <a:latin typeface="Century" pitchFamily="18" charset="0"/>
              </a:rPr>
              <a:t>вид деятельности – производство строительного стекла (оконного и прокатного) и выпуск стеклотары: бутылка, </a:t>
            </a:r>
            <a:r>
              <a:rPr lang="ru-RU" sz="1400" dirty="0" err="1" smtClean="0">
                <a:latin typeface="Century" pitchFamily="18" charset="0"/>
              </a:rPr>
              <a:t>стеклоплафон</a:t>
            </a:r>
            <a:r>
              <a:rPr lang="ru-RU" sz="1400" dirty="0" smtClean="0">
                <a:latin typeface="Century" pitchFamily="18" charset="0"/>
              </a:rPr>
              <a:t>, банка</a:t>
            </a:r>
            <a:r>
              <a:rPr lang="ru-RU" sz="1400" dirty="0" smtClean="0">
                <a:latin typeface="Century" pitchFamily="18" charset="0"/>
              </a:rPr>
              <a:t>.</a:t>
            </a:r>
          </a:p>
          <a:p>
            <a:pPr indent="531813" algn="just"/>
            <a:r>
              <a:rPr lang="ru-RU" sz="1400" dirty="0" smtClean="0">
                <a:latin typeface="Century" pitchFamily="18" charset="0"/>
              </a:rPr>
              <a:t>На полках магазинов Тулуна , Иркутска, </a:t>
            </a:r>
            <a:r>
              <a:rPr lang="ru-RU" sz="1400" dirty="0" err="1" smtClean="0">
                <a:latin typeface="Century" pitchFamily="18" charset="0"/>
              </a:rPr>
              <a:t>Ангарска</a:t>
            </a:r>
            <a:r>
              <a:rPr lang="ru-RU" sz="1400" dirty="0" smtClean="0">
                <a:latin typeface="Century" pitchFamily="18" charset="0"/>
              </a:rPr>
              <a:t>, Братска и других городов области появились сортовая посуда Тулунского стекольного завода</a:t>
            </a:r>
            <a:r>
              <a:rPr lang="ru-RU" sz="1400" dirty="0" smtClean="0">
                <a:latin typeface="Century" pitchFamily="18" charset="0"/>
              </a:rPr>
              <a:t>.</a:t>
            </a:r>
            <a:r>
              <a:rPr lang="ru-RU" sz="1400" dirty="0" smtClean="0">
                <a:latin typeface="Century" pitchFamily="18" charset="0"/>
              </a:rPr>
              <a:t> Проектная мощность за 1968 год освоена на 94,8 %. В последующие годы завод наращивал мощности по выпуску продукции, и в </a:t>
            </a:r>
            <a:r>
              <a:rPr lang="ru-RU" sz="1400" dirty="0" smtClean="0">
                <a:latin typeface="Century" pitchFamily="18" charset="0"/>
              </a:rPr>
              <a:t>первую</a:t>
            </a:r>
            <a:endParaRPr lang="ru-RU" sz="1400" dirty="0" smtClean="0">
              <a:latin typeface="Century" pitchFamily="18" charset="0"/>
            </a:endParaRPr>
          </a:p>
          <a:p>
            <a:pPr indent="531813" algn="just"/>
            <a:endParaRPr lang="ru-RU" sz="1400" dirty="0" smtClean="0">
              <a:latin typeface="Century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51920" y="3573016"/>
            <a:ext cx="352839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Century" pitchFamily="18" charset="0"/>
              </a:rPr>
              <a:t>очередь за счет </a:t>
            </a:r>
            <a:r>
              <a:rPr lang="ru-RU" sz="1400" dirty="0" smtClean="0">
                <a:latin typeface="Century" pitchFamily="18" charset="0"/>
              </a:rPr>
              <a:t>внедрения высокопроизводительной </a:t>
            </a:r>
            <a:r>
              <a:rPr lang="ru-RU" sz="1400" dirty="0" smtClean="0">
                <a:latin typeface="Century" pitchFamily="18" charset="0"/>
              </a:rPr>
              <a:t>техники</a:t>
            </a:r>
            <a:r>
              <a:rPr lang="ru-RU" sz="1400" dirty="0" smtClean="0">
                <a:latin typeface="Century" pitchFamily="18" charset="0"/>
              </a:rPr>
              <a:t>. </a:t>
            </a:r>
            <a:r>
              <a:rPr lang="ru-RU" sz="1400" dirty="0" smtClean="0">
                <a:latin typeface="Century" pitchFamily="18" charset="0"/>
              </a:rPr>
              <a:t>Решением Арбитражного суда Иркутской области от </a:t>
            </a:r>
            <a:r>
              <a:rPr lang="ru-RU" sz="1400" dirty="0" smtClean="0">
                <a:latin typeface="Century" pitchFamily="18" charset="0"/>
              </a:rPr>
              <a:t>завод </a:t>
            </a:r>
            <a:r>
              <a:rPr lang="ru-RU" sz="1400" dirty="0" smtClean="0">
                <a:latin typeface="Century" pitchFamily="18" charset="0"/>
              </a:rPr>
              <a:t>ликвидирован, в связи с невозможностью </a:t>
            </a:r>
            <a:r>
              <a:rPr lang="ru-RU" sz="1400" dirty="0" smtClean="0">
                <a:latin typeface="Century" pitchFamily="18" charset="0"/>
              </a:rPr>
              <a:t>восстановления платежеспособности, недостаточности </a:t>
            </a:r>
            <a:r>
              <a:rPr lang="ru-RU" sz="1400" dirty="0" smtClean="0">
                <a:latin typeface="Century" pitchFamily="18" charset="0"/>
              </a:rPr>
              <a:t>текущих активов для покрытия текущих обязательств, низкой степени ликвидности предприятия.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6" name="Picture 8" descr="C:\Users\User\Desktop\выставка 85 лет Ирк обл\летоп ТСЗ.jpg"/>
          <p:cNvPicPr>
            <a:picLocks noChangeAspect="1" noChangeArrowheads="1"/>
          </p:cNvPicPr>
          <p:nvPr/>
        </p:nvPicPr>
        <p:blipFill>
          <a:blip r:embed="rId6" cstate="print"/>
          <a:srcRect l="44425" t="73665" r="7399" b="3430"/>
          <a:stretch>
            <a:fillRect/>
          </a:stretch>
        </p:blipFill>
        <p:spPr bwMode="auto">
          <a:xfrm>
            <a:off x="3851920" y="980728"/>
            <a:ext cx="352839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Тулунский, </a:t>
            </a:r>
            <a:r>
              <a:rPr lang="ru-RU" sz="2400" b="1" dirty="0" err="1" smtClean="0">
                <a:latin typeface="Century" pitchFamily="18" charset="0"/>
              </a:rPr>
              <a:t>Азейский</a:t>
            </a:r>
            <a:r>
              <a:rPr lang="ru-RU" sz="2400" b="1" dirty="0" smtClean="0">
                <a:latin typeface="Century" pitchFamily="18" charset="0"/>
              </a:rPr>
              <a:t>, </a:t>
            </a:r>
            <a:r>
              <a:rPr lang="ru-RU" sz="2400" b="1" dirty="0" err="1" smtClean="0">
                <a:latin typeface="Century" pitchFamily="18" charset="0"/>
              </a:rPr>
              <a:t>Мугунский</a:t>
            </a:r>
            <a:r>
              <a:rPr lang="ru-RU" sz="2400" b="1" dirty="0" smtClean="0">
                <a:latin typeface="Century" pitchFamily="18" charset="0"/>
              </a:rPr>
              <a:t> угольные разрезы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149080"/>
            <a:ext cx="4392488" cy="4797152"/>
          </a:xfrm>
        </p:spPr>
        <p:txBody>
          <a:bodyPr>
            <a:normAutofit/>
          </a:bodyPr>
          <a:lstStyle/>
          <a:p>
            <a:pPr marL="0" indent="534988" algn="just">
              <a:buNone/>
            </a:pPr>
            <a:r>
              <a:rPr lang="ru-RU" sz="1400" dirty="0" smtClean="0">
                <a:latin typeface="Century" pitchFamily="18" charset="0"/>
              </a:rPr>
              <a:t>Основным видом </a:t>
            </a:r>
            <a:r>
              <a:rPr lang="ru-RU" sz="1400" dirty="0" err="1" smtClean="0">
                <a:latin typeface="Century" pitchFamily="18" charset="0"/>
              </a:rPr>
              <a:t>видом</a:t>
            </a:r>
            <a:r>
              <a:rPr lang="ru-RU" sz="1400" dirty="0" smtClean="0">
                <a:latin typeface="Century" pitchFamily="18" charset="0"/>
              </a:rPr>
              <a:t> деятельности разрезов являлось добыча и реализация бурого угля.</a:t>
            </a:r>
          </a:p>
          <a:p>
            <a:pPr marL="0" indent="534988" algn="just">
              <a:buNone/>
            </a:pPr>
            <a:r>
              <a:rPr lang="ru-RU" sz="1400" dirty="0" smtClean="0">
                <a:latin typeface="Century" pitchFamily="18" charset="0"/>
              </a:rPr>
              <a:t>Разрез «Тулунский» 1960 гг. основными потребителями угля являются централи «</a:t>
            </a:r>
            <a:r>
              <a:rPr lang="ru-RU" sz="1400" dirty="0" err="1" smtClean="0">
                <a:latin typeface="Century" pitchFamily="18" charset="0"/>
              </a:rPr>
              <a:t>Иркутсэнерго</a:t>
            </a:r>
            <a:r>
              <a:rPr lang="ru-RU" sz="1400" dirty="0" smtClean="0">
                <a:latin typeface="Century" pitchFamily="18" charset="0"/>
              </a:rPr>
              <a:t>», а также промышленные и сельскохозяйственные предприятия района</a:t>
            </a:r>
            <a:r>
              <a:rPr lang="en-US" sz="1400" dirty="0" smtClean="0">
                <a:latin typeface="Century" pitchFamily="18" charset="0"/>
              </a:rPr>
              <a:t>:</a:t>
            </a:r>
            <a:r>
              <a:rPr lang="ru-RU" sz="1400" dirty="0" smtClean="0">
                <a:latin typeface="Century" pitchFamily="18" charset="0"/>
              </a:rPr>
              <a:t> Тулунского, </a:t>
            </a:r>
            <a:r>
              <a:rPr lang="ru-RU" sz="1400" dirty="0" err="1" smtClean="0">
                <a:latin typeface="Century" pitchFamily="18" charset="0"/>
              </a:rPr>
              <a:t>Куйтунского</a:t>
            </a:r>
            <a:r>
              <a:rPr lang="ru-RU" sz="1400" dirty="0" smtClean="0">
                <a:latin typeface="Century" pitchFamily="18" charset="0"/>
              </a:rPr>
              <a:t>, </a:t>
            </a:r>
            <a:r>
              <a:rPr lang="ru-RU" sz="1400" dirty="0" err="1" smtClean="0">
                <a:latin typeface="Century" pitchFamily="18" charset="0"/>
              </a:rPr>
              <a:t>Нижнеудинского</a:t>
            </a:r>
            <a:r>
              <a:rPr lang="ru-RU" sz="1400" dirty="0" smtClean="0">
                <a:latin typeface="Century" pitchFamily="18" charset="0"/>
              </a:rPr>
              <a:t> и Братского. С подведением к </a:t>
            </a:r>
            <a:r>
              <a:rPr lang="ru-RU" sz="1400" dirty="0" smtClean="0">
                <a:latin typeface="Century" pitchFamily="18" charset="0"/>
              </a:rPr>
              <a:t>шахте железнодорожного пути, уголь получил выход</a:t>
            </a:r>
          </a:p>
          <a:p>
            <a:pPr>
              <a:buNone/>
            </a:pPr>
            <a:endParaRPr lang="ru-RU" sz="1400" dirty="0"/>
          </a:p>
        </p:txBody>
      </p:sp>
      <p:pic>
        <p:nvPicPr>
          <p:cNvPr id="3076" name="Picture 4" descr="C:\Users\User\Desktop\выставка 85 лет Ирк обл\разре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221088"/>
            <a:ext cx="4176464" cy="2448272"/>
          </a:xfrm>
          <a:prstGeom prst="rect">
            <a:avLst/>
          </a:prstGeom>
          <a:noFill/>
        </p:spPr>
      </p:pic>
      <p:pic>
        <p:nvPicPr>
          <p:cNvPr id="3074" name="Picture 2" descr="C:\Users\User\Desktop\выставка 85 лет Ирк обл\экипаж ЭШ 1590 №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320480" cy="31683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8024" y="836712"/>
            <a:ext cx="41044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entury" pitchFamily="18" charset="0"/>
              </a:rPr>
              <a:t>на </a:t>
            </a:r>
            <a:r>
              <a:rPr lang="ru-RU" sz="1400" dirty="0" err="1" smtClean="0">
                <a:latin typeface="Century" pitchFamily="18" charset="0"/>
              </a:rPr>
              <a:t>Восточно-Сибирскую</a:t>
            </a:r>
            <a:r>
              <a:rPr lang="ru-RU" sz="1400" dirty="0" smtClean="0">
                <a:latin typeface="Century" pitchFamily="18" charset="0"/>
              </a:rPr>
              <a:t> магистраль и его стали вывозить за пределы района и области</a:t>
            </a:r>
            <a:r>
              <a:rPr lang="ru-RU" sz="1400" dirty="0" smtClean="0">
                <a:latin typeface="Century" pitchFamily="18" charset="0"/>
              </a:rPr>
              <a:t>.</a:t>
            </a:r>
          </a:p>
          <a:p>
            <a:pPr indent="531813" algn="just"/>
            <a:r>
              <a:rPr lang="ru-RU" sz="1400" dirty="0" smtClean="0">
                <a:latin typeface="Century" pitchFamily="18" charset="0"/>
              </a:rPr>
              <a:t>Разрез </a:t>
            </a:r>
            <a:r>
              <a:rPr lang="ru-RU" sz="1400" dirty="0" smtClean="0">
                <a:latin typeface="Century" pitchFamily="18" charset="0"/>
              </a:rPr>
              <a:t>«</a:t>
            </a:r>
            <a:r>
              <a:rPr lang="ru-RU" sz="1400" dirty="0" err="1" smtClean="0">
                <a:latin typeface="Century" pitchFamily="18" charset="0"/>
              </a:rPr>
              <a:t>Азейский</a:t>
            </a:r>
            <a:r>
              <a:rPr lang="ru-RU" sz="1400" dirty="0" smtClean="0">
                <a:latin typeface="Century" pitchFamily="18" charset="0"/>
              </a:rPr>
              <a:t>» с 1974 г. становится самым крупным предприятием в </a:t>
            </a:r>
            <a:r>
              <a:rPr lang="ru-RU" sz="1400" dirty="0" err="1" smtClean="0">
                <a:latin typeface="Century" pitchFamily="18" charset="0"/>
              </a:rPr>
              <a:t>Восточно-Сибирском</a:t>
            </a:r>
            <a:r>
              <a:rPr lang="ru-RU" sz="1400" dirty="0" smtClean="0">
                <a:latin typeface="Century" pitchFamily="18" charset="0"/>
              </a:rPr>
              <a:t> производственном объединении по добыче угля. Новая техника открыла дорогу для широкого освоения и новой прогрессивной технологии, научной организации труда и управления. </a:t>
            </a:r>
          </a:p>
          <a:p>
            <a:pPr indent="534988" algn="just"/>
            <a:r>
              <a:rPr lang="ru-RU" sz="1400" dirty="0" smtClean="0">
                <a:latin typeface="Century" pitchFamily="18" charset="0"/>
              </a:rPr>
              <a:t>Разрез «</a:t>
            </a:r>
            <a:r>
              <a:rPr lang="ru-RU" sz="1400" dirty="0" err="1" smtClean="0">
                <a:latin typeface="Century" pitchFamily="18" charset="0"/>
              </a:rPr>
              <a:t>Мугунский</a:t>
            </a:r>
            <a:r>
              <a:rPr lang="ru-RU" sz="1400" dirty="0" smtClean="0">
                <a:latin typeface="Century" pitchFamily="18" charset="0"/>
              </a:rPr>
              <a:t>» Потребителями </a:t>
            </a:r>
            <a:r>
              <a:rPr lang="ru-RU" sz="1400" dirty="0" err="1" smtClean="0">
                <a:latin typeface="Century" pitchFamily="18" charset="0"/>
              </a:rPr>
              <a:t>Мугунских</a:t>
            </a:r>
            <a:r>
              <a:rPr lang="ru-RU" sz="1400" dirty="0" smtClean="0">
                <a:latin typeface="Century" pitchFamily="18" charset="0"/>
              </a:rPr>
              <a:t> углей являлись предприятия энергетики и жилищно-коммунального хозяйства Иркутской, Читинской, Сахалинской областей, Хабаровского края, республики Бурятия.</a:t>
            </a:r>
          </a:p>
          <a:p>
            <a:pPr indent="534988"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Century" pitchFamily="18" charset="0"/>
              </a:rPr>
              <a:t>Строительно</a:t>
            </a:r>
            <a:r>
              <a:rPr lang="ru-RU" sz="2400" b="1" dirty="0" smtClean="0">
                <a:latin typeface="Century" pitchFamily="18" charset="0"/>
              </a:rPr>
              <a:t> - монтажный трест </a:t>
            </a:r>
            <a:r>
              <a:rPr lang="ru-RU" sz="2400" b="1" dirty="0" smtClean="0">
                <a:latin typeface="Century" pitchFamily="18" charset="0"/>
              </a:rPr>
              <a:t>«</a:t>
            </a:r>
            <a:r>
              <a:rPr lang="ru-RU" sz="2400" b="1" dirty="0" err="1" smtClean="0">
                <a:latin typeface="Century" pitchFamily="18" charset="0"/>
              </a:rPr>
              <a:t>Востокпромстрой</a:t>
            </a:r>
            <a:r>
              <a:rPr lang="ru-RU" sz="2400" b="1" dirty="0" smtClean="0">
                <a:latin typeface="Century" pitchFamily="18" charset="0"/>
              </a:rPr>
              <a:t>»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1"/>
            <a:ext cx="4104456" cy="3312367"/>
          </a:xfrm>
        </p:spPr>
        <p:txBody>
          <a:bodyPr>
            <a:normAutofit fontScale="25000" lnSpcReduction="20000"/>
          </a:bodyPr>
          <a:lstStyle/>
          <a:p>
            <a:pPr marL="0" indent="531813" algn="just">
              <a:buNone/>
            </a:pPr>
            <a:r>
              <a:rPr lang="ru-RU" sz="5600" dirty="0" smtClean="0">
                <a:latin typeface="Century" pitchFamily="18" charset="0"/>
              </a:rPr>
              <a:t>Функционировать </a:t>
            </a:r>
            <a:r>
              <a:rPr lang="ru-RU" sz="5600" dirty="0" smtClean="0">
                <a:latin typeface="Century" pitchFamily="18" charset="0"/>
              </a:rPr>
              <a:t>трест начал с февраля 1968 года</a:t>
            </a:r>
            <a:r>
              <a:rPr lang="ru-RU" sz="5600" dirty="0" smtClean="0">
                <a:latin typeface="Century" pitchFamily="18" charset="0"/>
              </a:rPr>
              <a:t>. Необходимость </a:t>
            </a:r>
            <a:r>
              <a:rPr lang="ru-RU" sz="5600" dirty="0" smtClean="0">
                <a:latin typeface="Century" pitchFamily="18" charset="0"/>
              </a:rPr>
              <a:t>организации треста в городе. Тулуне обоснована ростом объемов подрядных </a:t>
            </a:r>
            <a:r>
              <a:rPr lang="ru-RU" sz="5600" dirty="0" err="1" smtClean="0">
                <a:latin typeface="Century" pitchFamily="18" charset="0"/>
              </a:rPr>
              <a:t>строительно</a:t>
            </a:r>
            <a:r>
              <a:rPr lang="ru-RU" sz="5600" dirty="0" smtClean="0">
                <a:latin typeface="Century" pitchFamily="18" charset="0"/>
              </a:rPr>
              <a:t> – монтажных работ в западной части Иркутской области.</a:t>
            </a:r>
          </a:p>
          <a:p>
            <a:pPr marL="0" indent="531813" algn="just">
              <a:buNone/>
            </a:pPr>
            <a:r>
              <a:rPr lang="ru-RU" sz="5600" dirty="0" smtClean="0">
                <a:latin typeface="Century" pitchFamily="18" charset="0"/>
              </a:rPr>
              <a:t>Основными </a:t>
            </a:r>
            <a:r>
              <a:rPr lang="ru-RU" sz="5600" dirty="0" smtClean="0">
                <a:latin typeface="Century" pitchFamily="18" charset="0"/>
              </a:rPr>
              <a:t>функциями и </a:t>
            </a:r>
            <a:r>
              <a:rPr lang="ru-RU" sz="5600" dirty="0" smtClean="0">
                <a:latin typeface="Century" pitchFamily="18" charset="0"/>
              </a:rPr>
              <a:t>задачами треста </a:t>
            </a:r>
            <a:r>
              <a:rPr lang="ru-RU" sz="5600" dirty="0" smtClean="0">
                <a:latin typeface="Century" pitchFamily="18" charset="0"/>
              </a:rPr>
              <a:t>являлись: </a:t>
            </a:r>
          </a:p>
          <a:p>
            <a:pPr marL="0" indent="531813" algn="just">
              <a:buNone/>
            </a:pPr>
            <a:r>
              <a:rPr lang="ru-RU" sz="5600" dirty="0" smtClean="0">
                <a:latin typeface="Century" pitchFamily="18" charset="0"/>
              </a:rPr>
              <a:t>строительство и реконструкция промышленных предприятий, жилищных, гражданских, </a:t>
            </a:r>
            <a:r>
              <a:rPr lang="ru-RU" sz="5600" dirty="0" err="1" smtClean="0">
                <a:latin typeface="Century" pitchFamily="18" charset="0"/>
              </a:rPr>
              <a:t>культбытовых</a:t>
            </a:r>
            <a:r>
              <a:rPr lang="ru-RU" sz="5600" dirty="0" smtClean="0">
                <a:latin typeface="Century" pitchFamily="18" charset="0"/>
              </a:rPr>
              <a:t> и других объектов в соответствии с Государственным планом и обязательствами по договорам подряда при высоком качестве строительства.</a:t>
            </a:r>
          </a:p>
          <a:p>
            <a:pPr marL="0" indent="531813" algn="just">
              <a:buNone/>
            </a:pPr>
            <a:r>
              <a:rPr lang="ru-RU" sz="5600" dirty="0" smtClean="0">
                <a:latin typeface="Century" pitchFamily="18" charset="0"/>
              </a:rPr>
              <a:t>своевременный </a:t>
            </a:r>
            <a:r>
              <a:rPr lang="ru-RU" sz="5600" dirty="0" smtClean="0">
                <a:latin typeface="Century" pitchFamily="18" charset="0"/>
              </a:rPr>
              <a:t>ввод в действие предусмотренных планом и договорами подряда промышленных мощностей, жилой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User\Desktop\выставка 85 лет Ирк обл\вп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233657"/>
            <a:ext cx="3960440" cy="2363695"/>
          </a:xfrm>
          <a:prstGeom prst="rect">
            <a:avLst/>
          </a:prstGeom>
          <a:noFill/>
        </p:spPr>
      </p:pic>
      <p:pic>
        <p:nvPicPr>
          <p:cNvPr id="4101" name="Picture 5" descr="C:\Users\User\Desktop\выставка 85 лет Ирк обл\irk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5085184"/>
            <a:ext cx="2160240" cy="145715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499992" y="900003"/>
            <a:ext cx="4320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entury" pitchFamily="18" charset="0"/>
              </a:rPr>
              <a:t>площади </a:t>
            </a:r>
            <a:r>
              <a:rPr lang="ru-RU" sz="1400" dirty="0" smtClean="0">
                <a:latin typeface="Century" pitchFamily="18" charset="0"/>
              </a:rPr>
              <a:t>и других объектов строительства</a:t>
            </a:r>
            <a:r>
              <a:rPr lang="ru-RU" sz="1400" dirty="0" smtClean="0">
                <a:latin typeface="Century" pitchFamily="18" charset="0"/>
              </a:rPr>
              <a:t>. Улучшение </a:t>
            </a:r>
            <a:r>
              <a:rPr lang="ru-RU" sz="1400" dirty="0" smtClean="0">
                <a:latin typeface="Century" pitchFamily="18" charset="0"/>
              </a:rPr>
              <a:t>инженерной подготовки строительных работ, концентрация трудовых, материальных и финансовых ресурсов на </a:t>
            </a:r>
            <a:r>
              <a:rPr lang="ru-RU" sz="1400" dirty="0" smtClean="0">
                <a:latin typeface="Century" pitchFamily="18" charset="0"/>
              </a:rPr>
              <a:t>наиболее </a:t>
            </a:r>
            <a:r>
              <a:rPr lang="ru-RU" sz="1400" dirty="0" smtClean="0">
                <a:latin typeface="Century" pitchFamily="18" charset="0"/>
              </a:rPr>
              <a:t>важных объектах, внедрение бригадного подряда, поточного метода строительства, применение крупнопанельного домостроения явились причиной успехов строителей в нашем городе. За </a:t>
            </a:r>
            <a:r>
              <a:rPr lang="ru-RU" sz="1400" dirty="0" smtClean="0">
                <a:latin typeface="Century" pitchFamily="18" charset="0"/>
              </a:rPr>
              <a:t>годы 10 пятилетки введено </a:t>
            </a:r>
            <a:r>
              <a:rPr lang="ru-RU" sz="1400" dirty="0" smtClean="0">
                <a:latin typeface="Century" pitchFamily="18" charset="0"/>
              </a:rPr>
              <a:t>в эксплуатацию более 30 объектов различного назначения общей стоимостью 34 млн. рублей. За счет всех источников финансирования построено 78,7 тыс. кв. м. жилья. Сдано в эксплуатацию 6 детских </a:t>
            </a:r>
            <a:r>
              <a:rPr lang="ru-RU" sz="1400" dirty="0" smtClean="0">
                <a:latin typeface="Century" pitchFamily="18" charset="0"/>
              </a:rPr>
              <a:t>садов</a:t>
            </a:r>
            <a:r>
              <a:rPr lang="ru-RU" sz="1400" dirty="0" smtClean="0">
                <a:latin typeface="Century" pitchFamily="18" charset="0"/>
              </a:rPr>
              <a:t>, профилакторий на 100 мест, гостиница на 90 мест, </a:t>
            </a:r>
            <a:r>
              <a:rPr lang="ru-RU" sz="1400" dirty="0" err="1" smtClean="0">
                <a:latin typeface="Century" pitchFamily="18" charset="0"/>
              </a:rPr>
              <a:t>диспетчерско</a:t>
            </a:r>
            <a:r>
              <a:rPr lang="ru-RU" sz="1400" dirty="0" smtClean="0">
                <a:latin typeface="Century" pitchFamily="18" charset="0"/>
              </a:rPr>
              <a:t> – командный пункт с залом ожидания на 35 мест в аэропорту. Сданы в эксплуатацию городские очистные сооружения. Начато строительство моста через р. Ию.</a:t>
            </a:r>
            <a:endParaRPr lang="ru-RU" sz="1400" dirty="0" smtClean="0"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8554" y="5877272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/>
              <a:t>Здание МИФНС №6</a:t>
            </a:r>
          </a:p>
          <a:p>
            <a:r>
              <a:rPr lang="ru-RU" sz="1200" i="1" dirty="0" smtClean="0"/>
              <a:t> (бывшая контора </a:t>
            </a:r>
          </a:p>
          <a:p>
            <a:r>
              <a:rPr lang="ru-RU" sz="1200" i="1" dirty="0" smtClean="0"/>
              <a:t>треста «</a:t>
            </a:r>
            <a:r>
              <a:rPr lang="ru-RU" sz="1200" i="1" dirty="0" err="1" smtClean="0"/>
              <a:t>Востокпромстрой</a:t>
            </a:r>
            <a:r>
              <a:rPr lang="ru-RU" sz="1200" i="1" dirty="0" smtClean="0"/>
              <a:t>»)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Тулунский мясокомбинат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4320480" cy="3096344"/>
          </a:xfrm>
        </p:spPr>
        <p:txBody>
          <a:bodyPr>
            <a:normAutofit/>
          </a:bodyPr>
          <a:lstStyle/>
          <a:p>
            <a:pPr marL="0" indent="531813" algn="just">
              <a:buNone/>
            </a:pPr>
            <a:r>
              <a:rPr lang="ru-RU" sz="1400" dirty="0" smtClean="0">
                <a:latin typeface="Century" pitchFamily="18" charset="0"/>
              </a:rPr>
              <a:t>В /1934/ году был образован Тулунский мясокомбинат «</a:t>
            </a:r>
            <a:r>
              <a:rPr lang="ru-RU" sz="1400" dirty="0" err="1" smtClean="0">
                <a:latin typeface="Century" pitchFamily="18" charset="0"/>
              </a:rPr>
              <a:t>Иркутскмясопром</a:t>
            </a:r>
            <a:r>
              <a:rPr lang="ru-RU" sz="1400" dirty="0" smtClean="0">
                <a:latin typeface="Century" pitchFamily="18" charset="0"/>
              </a:rPr>
              <a:t>», который занимался переработкой мясопродуктов, и изготовлением колбасных изделий, пельменей, котлет. 11 июня 1996 г. Акционерное общество открытого типа «Мясокомбинат Тулунский» был преобразован в открытое акционерное общество мясокомбинат «Тулунский». </a:t>
            </a:r>
          </a:p>
          <a:p>
            <a:pPr marL="0" indent="531813" algn="just">
              <a:buNone/>
            </a:pPr>
            <a:r>
              <a:rPr lang="ru-RU" sz="1400" dirty="0" smtClean="0">
                <a:latin typeface="Century" pitchFamily="18" charset="0"/>
              </a:rPr>
              <a:t>В связи с ухудшением финансового </a:t>
            </a:r>
            <a:r>
              <a:rPr lang="ru-RU" sz="1400" dirty="0" err="1" smtClean="0">
                <a:latin typeface="Century" pitchFamily="18" charset="0"/>
              </a:rPr>
              <a:t>состтоянимя</a:t>
            </a:r>
            <a:r>
              <a:rPr lang="ru-RU" sz="1400" dirty="0" smtClean="0">
                <a:latin typeface="Century" pitchFamily="18" charset="0"/>
              </a:rPr>
              <a:t> комбината 14 июля 2003 года принято решение о ликвидации ОАО мясокомбинат «Тулунский»</a:t>
            </a:r>
            <a:endParaRPr lang="ru-RU" sz="1400" dirty="0">
              <a:latin typeface="Century" pitchFamily="18" charset="0"/>
            </a:endParaRPr>
          </a:p>
        </p:txBody>
      </p:sp>
      <p:pic>
        <p:nvPicPr>
          <p:cNvPr id="6146" name="Picture 2" descr="C:\Users\User\Desktop\выставка 85 лет Ирк обл\мя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980728"/>
            <a:ext cx="3744416" cy="2448272"/>
          </a:xfrm>
          <a:prstGeom prst="rect">
            <a:avLst/>
          </a:prstGeom>
          <a:noFill/>
        </p:spPr>
      </p:pic>
      <p:pic>
        <p:nvPicPr>
          <p:cNvPr id="6147" name="Picture 3" descr="C:\Users\User\Desktop\выставка 85 лет Ирк обл\длрпыщ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4258307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itchFamily="18" charset="0"/>
              </a:rPr>
              <a:t>Тулунский водочный завод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4536504" cy="5400600"/>
          </a:xfrm>
        </p:spPr>
        <p:txBody>
          <a:bodyPr>
            <a:normAutofit fontScale="47500" lnSpcReduction="20000"/>
          </a:bodyPr>
          <a:lstStyle/>
          <a:p>
            <a:pPr marL="0" indent="547688" algn="just">
              <a:lnSpc>
                <a:spcPct val="120000"/>
              </a:lnSpc>
              <a:buNone/>
            </a:pPr>
            <a:r>
              <a:rPr lang="ru-RU" sz="2500" dirty="0" smtClean="0">
                <a:latin typeface="Century" pitchFamily="18" charset="0"/>
              </a:rPr>
              <a:t>11 сентября 1934 года </a:t>
            </a:r>
            <a:r>
              <a:rPr lang="ru-RU" sz="2500" dirty="0" smtClean="0">
                <a:latin typeface="Century" pitchFamily="18" charset="0"/>
              </a:rPr>
              <a:t>образовано </a:t>
            </a:r>
            <a:r>
              <a:rPr lang="ru-RU" sz="2500" dirty="0" smtClean="0">
                <a:latin typeface="Century" pitchFamily="18" charset="0"/>
              </a:rPr>
              <a:t>Главное управление спиртовой и водочной промышленности (</a:t>
            </a:r>
            <a:r>
              <a:rPr lang="ru-RU" sz="2500" dirty="0" err="1" smtClean="0">
                <a:latin typeface="Century" pitchFamily="18" charset="0"/>
              </a:rPr>
              <a:t>Главспирт</a:t>
            </a:r>
            <a:r>
              <a:rPr lang="ru-RU" sz="2500" dirty="0" smtClean="0">
                <a:latin typeface="Century" pitchFamily="18" charset="0"/>
              </a:rPr>
              <a:t>) Народного Комиссариата пищевой промышленности СССР (</a:t>
            </a:r>
            <a:r>
              <a:rPr lang="ru-RU" sz="2500" dirty="0" err="1" smtClean="0">
                <a:latin typeface="Century" pitchFamily="18" charset="0"/>
              </a:rPr>
              <a:t>Наркомпищепром</a:t>
            </a:r>
            <a:r>
              <a:rPr lang="ru-RU" sz="2500" dirty="0" smtClean="0">
                <a:latin typeface="Century" pitchFamily="18" charset="0"/>
              </a:rPr>
              <a:t> СССР). В это время Тулунский спиртоводочный завод стал называться </a:t>
            </a:r>
            <a:r>
              <a:rPr lang="ru-RU" sz="2500" dirty="0" err="1" smtClean="0">
                <a:latin typeface="Century" pitchFamily="18" charset="0"/>
              </a:rPr>
              <a:t>Тулунским</a:t>
            </a:r>
            <a:r>
              <a:rPr lang="ru-RU" sz="2500" dirty="0" smtClean="0">
                <a:latin typeface="Century" pitchFamily="18" charset="0"/>
              </a:rPr>
              <a:t> водочным заводом, </a:t>
            </a:r>
            <a:r>
              <a:rPr lang="ru-RU" sz="2500" dirty="0" smtClean="0">
                <a:latin typeface="Century" pitchFamily="18" charset="0"/>
              </a:rPr>
              <a:t>входил </a:t>
            </a:r>
            <a:r>
              <a:rPr lang="ru-RU" sz="2500" dirty="0" smtClean="0">
                <a:latin typeface="Century" pitchFamily="18" charset="0"/>
              </a:rPr>
              <a:t>в структуру </a:t>
            </a:r>
            <a:r>
              <a:rPr lang="ru-RU" sz="2500" dirty="0" err="1" smtClean="0">
                <a:latin typeface="Century" pitchFamily="18" charset="0"/>
              </a:rPr>
              <a:t>Восточно</a:t>
            </a:r>
            <a:r>
              <a:rPr lang="ru-RU" sz="2500" dirty="0" smtClean="0">
                <a:latin typeface="Century" pitchFamily="18" charset="0"/>
              </a:rPr>
              <a:t> – Сибирского производственного треста спиртовой и водочной промышленности </a:t>
            </a:r>
            <a:r>
              <a:rPr lang="ru-RU" sz="2500" dirty="0" err="1" smtClean="0">
                <a:latin typeface="Century" pitchFamily="18" charset="0"/>
              </a:rPr>
              <a:t>Главспирта</a:t>
            </a:r>
            <a:r>
              <a:rPr lang="ru-RU" sz="2500" dirty="0" smtClean="0">
                <a:latin typeface="Century" pitchFamily="18" charset="0"/>
              </a:rPr>
              <a:t> </a:t>
            </a:r>
            <a:r>
              <a:rPr lang="ru-RU" sz="2500" dirty="0" err="1" smtClean="0">
                <a:latin typeface="Century" pitchFamily="18" charset="0"/>
              </a:rPr>
              <a:t>Наркомпищепрома</a:t>
            </a:r>
            <a:r>
              <a:rPr lang="ru-RU" sz="2500" dirty="0" smtClean="0">
                <a:latin typeface="Century" pitchFamily="18" charset="0"/>
              </a:rPr>
              <a:t> СССР</a:t>
            </a:r>
            <a:r>
              <a:rPr lang="ru-RU" sz="2500" dirty="0" smtClean="0">
                <a:latin typeface="Century" pitchFamily="18" charset="0"/>
              </a:rPr>
              <a:t>. Занимался </a:t>
            </a:r>
            <a:r>
              <a:rPr lang="ru-RU" sz="2500" dirty="0" smtClean="0">
                <a:latin typeface="Century" pitchFamily="18" charset="0"/>
              </a:rPr>
              <a:t>розливом водки и крепленых вин. </a:t>
            </a:r>
            <a:r>
              <a:rPr lang="ru-RU" sz="2500" dirty="0" smtClean="0">
                <a:latin typeface="Century" pitchFamily="18" charset="0"/>
              </a:rPr>
              <a:t>Имел 5 </a:t>
            </a:r>
            <a:r>
              <a:rPr lang="ru-RU" sz="2500" dirty="0" smtClean="0">
                <a:latin typeface="Century" pitchFamily="18" charset="0"/>
              </a:rPr>
              <a:t>торговых точек для реализации </a:t>
            </a:r>
            <a:r>
              <a:rPr lang="ru-RU" sz="2500" dirty="0" smtClean="0">
                <a:latin typeface="Century" pitchFamily="18" charset="0"/>
              </a:rPr>
              <a:t>продукции в </a:t>
            </a:r>
            <a:r>
              <a:rPr lang="ru-RU" sz="2500" dirty="0" smtClean="0">
                <a:latin typeface="Century" pitchFamily="18" charset="0"/>
              </a:rPr>
              <a:t>объемах 64% и 36% Иркутского водочного завода «</a:t>
            </a:r>
            <a:r>
              <a:rPr lang="ru-RU" sz="2500" dirty="0" smtClean="0">
                <a:latin typeface="Century" pitchFamily="18" charset="0"/>
              </a:rPr>
              <a:t>Кедр». </a:t>
            </a:r>
            <a:r>
              <a:rPr lang="ru-RU" sz="2500" dirty="0" smtClean="0">
                <a:latin typeface="Century" pitchFamily="18" charset="0"/>
              </a:rPr>
              <a:t>Простои завода в 2000 году составили 5403 чел./</a:t>
            </a:r>
            <a:r>
              <a:rPr lang="ru-RU" sz="2500" dirty="0" smtClean="0">
                <a:latin typeface="Century" pitchFamily="18" charset="0"/>
              </a:rPr>
              <a:t>дня.</a:t>
            </a:r>
            <a:endParaRPr lang="ru-RU" sz="2500" dirty="0" smtClean="0">
              <a:latin typeface="Century" pitchFamily="18" charset="0"/>
            </a:endParaRPr>
          </a:p>
          <a:p>
            <a:pPr marL="0" indent="547688" algn="just">
              <a:lnSpc>
                <a:spcPct val="120000"/>
              </a:lnSpc>
              <a:buNone/>
            </a:pPr>
            <a:r>
              <a:rPr lang="ru-RU" sz="2500" dirty="0" smtClean="0">
                <a:latin typeface="Century" pitchFamily="18" charset="0"/>
              </a:rPr>
              <a:t>В связи с прекращением действия лицензии на производство, хранение и поставки производственных спиртовых напитков приказом ОАО «Кедр» от 19.07.2006 № 92 с 20.07.2006 года во всех структурных подразделениях акционерного общества, в том числе и на </a:t>
            </a:r>
            <a:r>
              <a:rPr lang="ru-RU" sz="2500" dirty="0" err="1" smtClean="0">
                <a:latin typeface="Century" pitchFamily="18" charset="0"/>
              </a:rPr>
              <a:t>Тулунском</a:t>
            </a:r>
            <a:r>
              <a:rPr lang="ru-RU" sz="2500" dirty="0" smtClean="0">
                <a:latin typeface="Century" pitchFamily="18" charset="0"/>
              </a:rPr>
              <a:t> водочном заводе было начато сокращение численности и штата работников в соответствии с нормами </a:t>
            </a:r>
            <a:r>
              <a:rPr lang="ru-RU" sz="2500" dirty="0" smtClean="0">
                <a:latin typeface="Century" pitchFamily="18" charset="0"/>
              </a:rPr>
              <a:t>трудового законодательства. Производственный процесс на </a:t>
            </a:r>
            <a:r>
              <a:rPr lang="ru-RU" sz="2500" dirty="0" err="1" smtClean="0">
                <a:latin typeface="Century" pitchFamily="18" charset="0"/>
              </a:rPr>
              <a:t>Тулунском</a:t>
            </a:r>
            <a:r>
              <a:rPr lang="ru-RU" sz="2500" dirty="0" smtClean="0">
                <a:latin typeface="Century" pitchFamily="18" charset="0"/>
              </a:rPr>
              <a:t> водочном заводе с августа 2006 года был прекращен полностью.</a:t>
            </a:r>
          </a:p>
        </p:txBody>
      </p:sp>
      <p:pic>
        <p:nvPicPr>
          <p:cNvPr id="8194" name="Picture 2" descr="C:\Users\User\Desktop\выставка 85 лет Ирк обл\i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80728"/>
            <a:ext cx="403244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8680"/>
            <a:ext cx="4114800" cy="490066"/>
          </a:xfrm>
        </p:spPr>
        <p:txBody>
          <a:bodyPr>
            <a:noAutofit/>
          </a:bodyPr>
          <a:lstStyle/>
          <a:p>
            <a:r>
              <a:rPr lang="ru-RU" sz="1600" dirty="0">
                <a:latin typeface="Century" pitchFamily="18" charset="0"/>
              </a:rPr>
              <a:t>Реализация продукции ( в тыс. рублях)</a:t>
            </a:r>
            <a:br>
              <a:rPr lang="ru-RU" sz="1600" dirty="0">
                <a:latin typeface="Century" pitchFamily="18" charset="0"/>
              </a:rPr>
            </a:br>
            <a:endParaRPr lang="ru-RU" sz="1600" dirty="0">
              <a:latin typeface="Century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8109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1046</Words>
  <Application>Microsoft Office PowerPoint</Application>
  <PresentationFormat>Экран (4:3)</PresentationFormat>
  <Paragraphs>46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85 лет Иркутской области</vt:lpstr>
      <vt:lpstr>Тулунский лесодеревообрабатывающий комбинат (ЛДК)</vt:lpstr>
      <vt:lpstr>Слайд 3</vt:lpstr>
      <vt:lpstr>Тулунский стекольный завод</vt:lpstr>
      <vt:lpstr>Тулунский, Азейский, Мугунский угольные разрезы</vt:lpstr>
      <vt:lpstr>Строительно - монтажный трест «Востокпромстрой»</vt:lpstr>
      <vt:lpstr>Тулунский мясокомбинат</vt:lpstr>
      <vt:lpstr>Тулунский водочный завод</vt:lpstr>
      <vt:lpstr>Реализация продукции ( в тыс. рублях) </vt:lpstr>
      <vt:lpstr>Прибыль ( в тыс. рублях) </vt:lpstr>
      <vt:lpstr>Восстановленный после наводнения физкультурно-оздоровительный  комплекс «Олимпия» Хоккейный корт «Медведи»</vt:lpstr>
      <vt:lpstr>Слайд 12</vt:lpstr>
      <vt:lpstr>Плавательный бассейн «Дельфин»</vt:lpstr>
      <vt:lpstr>Обновленная улица Ленина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Windows</dc:creator>
  <cp:lastModifiedBy>User Windows</cp:lastModifiedBy>
  <cp:revision>45</cp:revision>
  <dcterms:created xsi:type="dcterms:W3CDTF">2022-04-04T08:08:25Z</dcterms:created>
  <dcterms:modified xsi:type="dcterms:W3CDTF">2022-04-05T06:30:13Z</dcterms:modified>
</cp:coreProperties>
</file>