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08.09.2022</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789040"/>
            <a:ext cx="7851648" cy="1828800"/>
          </a:xfrm>
        </p:spPr>
        <p:txBody>
          <a:bodyPr>
            <a:normAutofit fontScale="90000"/>
          </a:bodyPr>
          <a:lstStyle/>
          <a:p>
            <a:pPr algn="ctr"/>
            <a:r>
              <a:rPr lang="ru-RU" dirty="0" smtClean="0"/>
              <a:t>Внесение изменений в Правила землепользования и застройки муниципального образования – «город Тулун»</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4355976" y="1700808"/>
            <a:ext cx="4421177" cy="4149105"/>
          </a:xfrm>
          <a:prstGeom prst="rect">
            <a:avLst/>
          </a:prstGeom>
          <a:noFill/>
          <a:ln w="9525">
            <a:noFill/>
            <a:miter lim="800000"/>
            <a:headEnd/>
            <a:tailEnd/>
          </a:ln>
        </p:spPr>
      </p:pic>
      <p:sp>
        <p:nvSpPr>
          <p:cNvPr id="3" name="Содержимое 2"/>
          <p:cNvSpPr>
            <a:spLocks noGrp="1"/>
          </p:cNvSpPr>
          <p:nvPr>
            <p:ph idx="1"/>
          </p:nvPr>
        </p:nvSpPr>
        <p:spPr>
          <a:xfrm>
            <a:off x="395536" y="764704"/>
            <a:ext cx="8229600" cy="4389120"/>
          </a:xfrm>
        </p:spPr>
        <p:txBody>
          <a:bodyPr>
            <a:normAutofit/>
          </a:bodyPr>
          <a:lstStyle/>
          <a:p>
            <a:r>
              <a:rPr lang="ru-RU" sz="2300" dirty="0" smtClean="0"/>
              <a:t>Гаражи в пос.Стекольный рядом с домом по ул.Ермакова,14 с Ж-1 на П-4</a:t>
            </a:r>
            <a:endParaRPr lang="ru-RU" sz="2300" dirty="0"/>
          </a:p>
        </p:txBody>
      </p:sp>
      <p:sp>
        <p:nvSpPr>
          <p:cNvPr id="7" name="TextBox 6"/>
          <p:cNvSpPr txBox="1"/>
          <p:nvPr/>
        </p:nvSpPr>
        <p:spPr>
          <a:xfrm>
            <a:off x="6300192" y="3429000"/>
            <a:ext cx="567784" cy="369332"/>
          </a:xfrm>
          <a:prstGeom prst="rect">
            <a:avLst/>
          </a:prstGeom>
          <a:noFill/>
        </p:spPr>
        <p:txBody>
          <a:bodyPr wrap="none" rtlCol="0">
            <a:spAutoFit/>
          </a:bodyPr>
          <a:lstStyle/>
          <a:p>
            <a:r>
              <a:rPr lang="ru-RU" dirty="0" smtClean="0"/>
              <a:t>П-4</a:t>
            </a:r>
            <a:endParaRPr lang="ru-RU" dirty="0"/>
          </a:p>
        </p:txBody>
      </p:sp>
      <p:pic>
        <p:nvPicPr>
          <p:cNvPr id="12292" name="Picture 4"/>
          <p:cNvPicPr>
            <a:picLocks noChangeAspect="1" noChangeArrowheads="1"/>
          </p:cNvPicPr>
          <p:nvPr/>
        </p:nvPicPr>
        <p:blipFill>
          <a:blip r:embed="rId3" cstate="print"/>
          <a:srcRect/>
          <a:stretch>
            <a:fillRect/>
          </a:stretch>
        </p:blipFill>
        <p:spPr bwMode="auto">
          <a:xfrm>
            <a:off x="611560" y="1628800"/>
            <a:ext cx="4320480" cy="4371653"/>
          </a:xfrm>
          <a:prstGeom prst="rect">
            <a:avLst/>
          </a:prstGeom>
          <a:noFill/>
          <a:ln w="9525">
            <a:noFill/>
            <a:miter lim="800000"/>
            <a:headEnd/>
            <a:tailEnd/>
          </a:ln>
        </p:spPr>
      </p:pic>
      <p:sp>
        <p:nvSpPr>
          <p:cNvPr id="10" name="Полилиния 9"/>
          <p:cNvSpPr/>
          <p:nvPr/>
        </p:nvSpPr>
        <p:spPr>
          <a:xfrm>
            <a:off x="2178424" y="3550024"/>
            <a:ext cx="484094" cy="681317"/>
          </a:xfrm>
          <a:custGeom>
            <a:avLst/>
            <a:gdLst>
              <a:gd name="connsiteX0" fmla="*/ 0 w 484094"/>
              <a:gd name="connsiteY0" fmla="*/ 116541 h 681317"/>
              <a:gd name="connsiteX1" fmla="*/ 251011 w 484094"/>
              <a:gd name="connsiteY1" fmla="*/ 681317 h 681317"/>
              <a:gd name="connsiteX2" fmla="*/ 484094 w 484094"/>
              <a:gd name="connsiteY2" fmla="*/ 564776 h 681317"/>
              <a:gd name="connsiteX3" fmla="*/ 233082 w 484094"/>
              <a:gd name="connsiteY3" fmla="*/ 0 h 681317"/>
              <a:gd name="connsiteX4" fmla="*/ 0 w 484094"/>
              <a:gd name="connsiteY4" fmla="*/ 116541 h 68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94" h="681317">
                <a:moveTo>
                  <a:pt x="0" y="116541"/>
                </a:moveTo>
                <a:lnTo>
                  <a:pt x="251011" y="681317"/>
                </a:lnTo>
                <a:lnTo>
                  <a:pt x="484094" y="564776"/>
                </a:lnTo>
                <a:lnTo>
                  <a:pt x="233082" y="0"/>
                </a:lnTo>
                <a:lnTo>
                  <a:pt x="0" y="116541"/>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4499992" y="1700808"/>
            <a:ext cx="4367932" cy="4458246"/>
          </a:xfrm>
          <a:prstGeom prst="rect">
            <a:avLst/>
          </a:prstGeom>
          <a:noFill/>
          <a:ln w="9525">
            <a:noFill/>
            <a:miter lim="800000"/>
            <a:headEnd/>
            <a:tailEnd/>
          </a:ln>
        </p:spPr>
      </p:pic>
      <p:sp>
        <p:nvSpPr>
          <p:cNvPr id="3" name="Содержимое 2"/>
          <p:cNvSpPr>
            <a:spLocks noGrp="1"/>
          </p:cNvSpPr>
          <p:nvPr>
            <p:ph idx="1"/>
          </p:nvPr>
        </p:nvSpPr>
        <p:spPr>
          <a:xfrm>
            <a:off x="395536" y="908720"/>
            <a:ext cx="8229600" cy="4389120"/>
          </a:xfrm>
        </p:spPr>
        <p:txBody>
          <a:bodyPr>
            <a:normAutofit/>
          </a:bodyPr>
          <a:lstStyle/>
          <a:p>
            <a:r>
              <a:rPr lang="ru-RU" sz="2300" dirty="0" smtClean="0"/>
              <a:t>Гаражи возле дома по ул. Горького, 28 с Ж-3 на П-4</a:t>
            </a:r>
            <a:endParaRPr lang="ru-RU" sz="2300" dirty="0"/>
          </a:p>
        </p:txBody>
      </p:sp>
      <p:sp>
        <p:nvSpPr>
          <p:cNvPr id="7" name="TextBox 6"/>
          <p:cNvSpPr txBox="1"/>
          <p:nvPr/>
        </p:nvSpPr>
        <p:spPr>
          <a:xfrm>
            <a:off x="6372200" y="3717032"/>
            <a:ext cx="567784" cy="369332"/>
          </a:xfrm>
          <a:prstGeom prst="rect">
            <a:avLst/>
          </a:prstGeom>
          <a:noFill/>
        </p:spPr>
        <p:txBody>
          <a:bodyPr wrap="none" rtlCol="0">
            <a:spAutoFit/>
          </a:bodyPr>
          <a:lstStyle/>
          <a:p>
            <a:r>
              <a:rPr lang="ru-RU" dirty="0" smtClean="0"/>
              <a:t>П-4</a:t>
            </a:r>
            <a:endParaRPr lang="ru-RU" dirty="0"/>
          </a:p>
        </p:txBody>
      </p:sp>
      <p:pic>
        <p:nvPicPr>
          <p:cNvPr id="13315" name="Picture 3"/>
          <p:cNvPicPr>
            <a:picLocks noChangeAspect="1" noChangeArrowheads="1"/>
          </p:cNvPicPr>
          <p:nvPr/>
        </p:nvPicPr>
        <p:blipFill>
          <a:blip r:embed="rId3" cstate="print"/>
          <a:srcRect/>
          <a:stretch>
            <a:fillRect/>
          </a:stretch>
        </p:blipFill>
        <p:spPr bwMode="auto">
          <a:xfrm>
            <a:off x="611560" y="1484784"/>
            <a:ext cx="4399995" cy="4832201"/>
          </a:xfrm>
          <a:prstGeom prst="rect">
            <a:avLst/>
          </a:prstGeom>
          <a:noFill/>
          <a:ln w="9525">
            <a:noFill/>
            <a:miter lim="800000"/>
            <a:headEnd/>
            <a:tailEnd/>
          </a:ln>
        </p:spPr>
      </p:pic>
      <p:sp>
        <p:nvSpPr>
          <p:cNvPr id="9" name="Полилиния 8"/>
          <p:cNvSpPr/>
          <p:nvPr/>
        </p:nvSpPr>
        <p:spPr>
          <a:xfrm>
            <a:off x="1954306" y="4141694"/>
            <a:ext cx="1308847" cy="1174377"/>
          </a:xfrm>
          <a:custGeom>
            <a:avLst/>
            <a:gdLst>
              <a:gd name="connsiteX0" fmla="*/ 0 w 1308847"/>
              <a:gd name="connsiteY0" fmla="*/ 1030941 h 1174377"/>
              <a:gd name="connsiteX1" fmla="*/ 1174376 w 1308847"/>
              <a:gd name="connsiteY1" fmla="*/ 0 h 1174377"/>
              <a:gd name="connsiteX2" fmla="*/ 1308847 w 1308847"/>
              <a:gd name="connsiteY2" fmla="*/ 125506 h 1174377"/>
              <a:gd name="connsiteX3" fmla="*/ 116541 w 1308847"/>
              <a:gd name="connsiteY3" fmla="*/ 1174377 h 1174377"/>
              <a:gd name="connsiteX4" fmla="*/ 0 w 1308847"/>
              <a:gd name="connsiteY4" fmla="*/ 1030941 h 117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47" h="1174377">
                <a:moveTo>
                  <a:pt x="0" y="1030941"/>
                </a:moveTo>
                <a:lnTo>
                  <a:pt x="1174376" y="0"/>
                </a:lnTo>
                <a:lnTo>
                  <a:pt x="1308847" y="125506"/>
                </a:lnTo>
                <a:lnTo>
                  <a:pt x="116541" y="1174377"/>
                </a:lnTo>
                <a:lnTo>
                  <a:pt x="0" y="1030941"/>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467544" y="1484784"/>
            <a:ext cx="4501695" cy="4965353"/>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4355976" y="1412776"/>
            <a:ext cx="4288135" cy="5091264"/>
          </a:xfrm>
          <a:prstGeom prst="rect">
            <a:avLst/>
          </a:prstGeom>
          <a:noFill/>
          <a:ln w="9525">
            <a:noFill/>
            <a:miter lim="800000"/>
            <a:headEnd/>
            <a:tailEnd/>
          </a:ln>
        </p:spPr>
      </p:pic>
      <p:sp>
        <p:nvSpPr>
          <p:cNvPr id="3" name="Содержимое 2"/>
          <p:cNvSpPr>
            <a:spLocks noGrp="1"/>
          </p:cNvSpPr>
          <p:nvPr>
            <p:ph idx="1"/>
          </p:nvPr>
        </p:nvSpPr>
        <p:spPr>
          <a:xfrm>
            <a:off x="467544" y="764704"/>
            <a:ext cx="8229600" cy="4389120"/>
          </a:xfrm>
        </p:spPr>
        <p:txBody>
          <a:bodyPr>
            <a:normAutofit/>
          </a:bodyPr>
          <a:lstStyle/>
          <a:p>
            <a:r>
              <a:rPr lang="ru-RU" sz="2300" dirty="0" smtClean="0"/>
              <a:t>Гаражи </a:t>
            </a:r>
            <a:r>
              <a:rPr lang="ru-RU" sz="2300" dirty="0" smtClean="0"/>
              <a:t>по </a:t>
            </a:r>
            <a:r>
              <a:rPr lang="ru-RU" sz="2300" dirty="0" smtClean="0"/>
              <a:t>ул. Горького, 10б с Ж-3 на П-4</a:t>
            </a:r>
            <a:endParaRPr lang="ru-RU" sz="2300" dirty="0"/>
          </a:p>
        </p:txBody>
      </p:sp>
      <p:sp>
        <p:nvSpPr>
          <p:cNvPr id="7" name="TextBox 6"/>
          <p:cNvSpPr txBox="1"/>
          <p:nvPr/>
        </p:nvSpPr>
        <p:spPr>
          <a:xfrm>
            <a:off x="6156176" y="4005064"/>
            <a:ext cx="567784" cy="369332"/>
          </a:xfrm>
          <a:prstGeom prst="rect">
            <a:avLst/>
          </a:prstGeom>
          <a:noFill/>
        </p:spPr>
        <p:txBody>
          <a:bodyPr wrap="none" rtlCol="0">
            <a:spAutoFit/>
          </a:bodyPr>
          <a:lstStyle/>
          <a:p>
            <a:r>
              <a:rPr lang="ru-RU" dirty="0" smtClean="0"/>
              <a:t>П-4</a:t>
            </a:r>
            <a:endParaRPr lang="ru-RU" dirty="0"/>
          </a:p>
        </p:txBody>
      </p:sp>
      <p:sp>
        <p:nvSpPr>
          <p:cNvPr id="10" name="Полилиния 9"/>
          <p:cNvSpPr/>
          <p:nvPr/>
        </p:nvSpPr>
        <p:spPr>
          <a:xfrm>
            <a:off x="1981200" y="3899647"/>
            <a:ext cx="1416424" cy="618565"/>
          </a:xfrm>
          <a:custGeom>
            <a:avLst/>
            <a:gdLst>
              <a:gd name="connsiteX0" fmla="*/ 0 w 1416424"/>
              <a:gd name="connsiteY0" fmla="*/ 286871 h 618565"/>
              <a:gd name="connsiteX1" fmla="*/ 1416424 w 1416424"/>
              <a:gd name="connsiteY1" fmla="*/ 0 h 618565"/>
              <a:gd name="connsiteX2" fmla="*/ 1416424 w 1416424"/>
              <a:gd name="connsiteY2" fmla="*/ 286871 h 618565"/>
              <a:gd name="connsiteX3" fmla="*/ 89647 w 1416424"/>
              <a:gd name="connsiteY3" fmla="*/ 618565 h 618565"/>
              <a:gd name="connsiteX4" fmla="*/ 0 w 1416424"/>
              <a:gd name="connsiteY4" fmla="*/ 286871 h 61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424" h="618565">
                <a:moveTo>
                  <a:pt x="0" y="286871"/>
                </a:moveTo>
                <a:lnTo>
                  <a:pt x="1416424" y="0"/>
                </a:lnTo>
                <a:lnTo>
                  <a:pt x="1416424" y="286871"/>
                </a:lnTo>
                <a:lnTo>
                  <a:pt x="89647" y="618565"/>
                </a:lnTo>
                <a:lnTo>
                  <a:pt x="0" y="286871"/>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4355976" y="1340768"/>
            <a:ext cx="4320480" cy="5201889"/>
          </a:xfrm>
          <a:prstGeom prst="rect">
            <a:avLst/>
          </a:prstGeom>
          <a:noFill/>
          <a:ln w="9525">
            <a:noFill/>
            <a:miter lim="800000"/>
            <a:headEnd/>
            <a:tailEnd/>
          </a:ln>
        </p:spPr>
      </p:pic>
      <p:sp>
        <p:nvSpPr>
          <p:cNvPr id="3" name="Содержимое 2"/>
          <p:cNvSpPr>
            <a:spLocks noGrp="1"/>
          </p:cNvSpPr>
          <p:nvPr>
            <p:ph idx="1"/>
          </p:nvPr>
        </p:nvSpPr>
        <p:spPr>
          <a:xfrm>
            <a:off x="539552" y="836712"/>
            <a:ext cx="8229600" cy="4389120"/>
          </a:xfrm>
        </p:spPr>
        <p:txBody>
          <a:bodyPr>
            <a:normAutofit/>
          </a:bodyPr>
          <a:lstStyle/>
          <a:p>
            <a:r>
              <a:rPr lang="ru-RU" sz="2300" dirty="0" smtClean="0"/>
              <a:t>Гаражи по ул. Кутузова с Ж-1 на П-4</a:t>
            </a:r>
            <a:endParaRPr lang="ru-RU" sz="2300" dirty="0"/>
          </a:p>
        </p:txBody>
      </p:sp>
      <p:sp>
        <p:nvSpPr>
          <p:cNvPr id="7" name="TextBox 6"/>
          <p:cNvSpPr txBox="1"/>
          <p:nvPr/>
        </p:nvSpPr>
        <p:spPr>
          <a:xfrm>
            <a:off x="6372200" y="2708920"/>
            <a:ext cx="567784" cy="369332"/>
          </a:xfrm>
          <a:prstGeom prst="rect">
            <a:avLst/>
          </a:prstGeom>
          <a:noFill/>
        </p:spPr>
        <p:txBody>
          <a:bodyPr wrap="none" rtlCol="0">
            <a:spAutoFit/>
          </a:bodyPr>
          <a:lstStyle/>
          <a:p>
            <a:r>
              <a:rPr lang="ru-RU" dirty="0" smtClean="0"/>
              <a:t>П-4</a:t>
            </a:r>
            <a:endParaRPr lang="ru-RU" dirty="0"/>
          </a:p>
        </p:txBody>
      </p:sp>
      <p:pic>
        <p:nvPicPr>
          <p:cNvPr id="15363" name="Picture 3"/>
          <p:cNvPicPr>
            <a:picLocks noChangeAspect="1" noChangeArrowheads="1"/>
          </p:cNvPicPr>
          <p:nvPr/>
        </p:nvPicPr>
        <p:blipFill>
          <a:blip r:embed="rId3" cstate="print"/>
          <a:srcRect/>
          <a:stretch>
            <a:fillRect/>
          </a:stretch>
        </p:blipFill>
        <p:spPr bwMode="auto">
          <a:xfrm>
            <a:off x="899592" y="1484784"/>
            <a:ext cx="3960440" cy="4970388"/>
          </a:xfrm>
          <a:prstGeom prst="rect">
            <a:avLst/>
          </a:prstGeom>
          <a:noFill/>
          <a:ln w="9525">
            <a:noFill/>
            <a:miter lim="800000"/>
            <a:headEnd/>
            <a:tailEnd/>
          </a:ln>
        </p:spPr>
      </p:pic>
      <p:sp>
        <p:nvSpPr>
          <p:cNvPr id="10" name="Полилиния 9"/>
          <p:cNvSpPr/>
          <p:nvPr/>
        </p:nvSpPr>
        <p:spPr>
          <a:xfrm>
            <a:off x="3030071" y="2841812"/>
            <a:ext cx="358588" cy="1237129"/>
          </a:xfrm>
          <a:custGeom>
            <a:avLst/>
            <a:gdLst>
              <a:gd name="connsiteX0" fmla="*/ 170329 w 358588"/>
              <a:gd name="connsiteY0" fmla="*/ 0 h 1237129"/>
              <a:gd name="connsiteX1" fmla="*/ 358588 w 358588"/>
              <a:gd name="connsiteY1" fmla="*/ 17929 h 1237129"/>
              <a:gd name="connsiteX2" fmla="*/ 179294 w 358588"/>
              <a:gd name="connsiteY2" fmla="*/ 1237129 h 1237129"/>
              <a:gd name="connsiteX3" fmla="*/ 0 w 358588"/>
              <a:gd name="connsiteY3" fmla="*/ 1219200 h 1237129"/>
              <a:gd name="connsiteX4" fmla="*/ 170329 w 358588"/>
              <a:gd name="connsiteY4" fmla="*/ 0 h 123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88" h="1237129">
                <a:moveTo>
                  <a:pt x="170329" y="0"/>
                </a:moveTo>
                <a:lnTo>
                  <a:pt x="358588" y="17929"/>
                </a:lnTo>
                <a:lnTo>
                  <a:pt x="179294" y="1237129"/>
                </a:lnTo>
                <a:lnTo>
                  <a:pt x="0" y="1219200"/>
                </a:lnTo>
                <a:lnTo>
                  <a:pt x="170329"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836712"/>
            <a:ext cx="8229600" cy="4389120"/>
          </a:xfrm>
        </p:spPr>
        <p:txBody>
          <a:bodyPr>
            <a:normAutofit/>
          </a:bodyPr>
          <a:lstStyle/>
          <a:p>
            <a:r>
              <a:rPr lang="ru-RU" sz="2200" dirty="0" smtClean="0"/>
              <a:t>пос.Стекольный (инвестиционные площадки) с СН-4 на П-1</a:t>
            </a:r>
          </a:p>
          <a:p>
            <a:r>
              <a:rPr lang="ru-RU" sz="2200" dirty="0" smtClean="0"/>
              <a:t>пос.Стекольный (часть котельной) с П-2, СН-4 на П-3</a:t>
            </a:r>
            <a:endParaRPr lang="ru-RU" sz="2200" dirty="0"/>
          </a:p>
        </p:txBody>
      </p:sp>
      <p:pic>
        <p:nvPicPr>
          <p:cNvPr id="16387" name="Picture 3"/>
          <p:cNvPicPr>
            <a:picLocks noChangeAspect="1" noChangeArrowheads="1"/>
          </p:cNvPicPr>
          <p:nvPr/>
        </p:nvPicPr>
        <p:blipFill>
          <a:blip r:embed="rId2" cstate="print"/>
          <a:srcRect/>
          <a:stretch>
            <a:fillRect/>
          </a:stretch>
        </p:blipFill>
        <p:spPr bwMode="auto">
          <a:xfrm>
            <a:off x="251520" y="1700808"/>
            <a:ext cx="4398145" cy="4366617"/>
          </a:xfrm>
          <a:prstGeom prst="rect">
            <a:avLst/>
          </a:prstGeom>
          <a:noFill/>
          <a:ln w="9525">
            <a:noFill/>
            <a:miter lim="800000"/>
            <a:headEnd/>
            <a:tailEnd/>
          </a:ln>
        </p:spPr>
      </p:pic>
      <p:pic>
        <p:nvPicPr>
          <p:cNvPr id="16386" name="Picture 2"/>
          <p:cNvPicPr>
            <a:picLocks noChangeAspect="1" noChangeArrowheads="1"/>
          </p:cNvPicPr>
          <p:nvPr/>
        </p:nvPicPr>
        <p:blipFill>
          <a:blip r:embed="rId3" cstate="print"/>
          <a:srcRect/>
          <a:stretch>
            <a:fillRect/>
          </a:stretch>
        </p:blipFill>
        <p:spPr bwMode="auto">
          <a:xfrm>
            <a:off x="4572000" y="1844824"/>
            <a:ext cx="4144000" cy="4605313"/>
          </a:xfrm>
          <a:prstGeom prst="rect">
            <a:avLst/>
          </a:prstGeom>
          <a:noFill/>
          <a:ln w="9525">
            <a:noFill/>
            <a:miter lim="800000"/>
            <a:headEnd/>
            <a:tailEnd/>
          </a:ln>
        </p:spPr>
      </p:pic>
      <p:sp>
        <p:nvSpPr>
          <p:cNvPr id="7" name="TextBox 6"/>
          <p:cNvSpPr txBox="1"/>
          <p:nvPr/>
        </p:nvSpPr>
        <p:spPr>
          <a:xfrm>
            <a:off x="7668344" y="2924944"/>
            <a:ext cx="551754" cy="369332"/>
          </a:xfrm>
          <a:prstGeom prst="rect">
            <a:avLst/>
          </a:prstGeom>
          <a:noFill/>
        </p:spPr>
        <p:txBody>
          <a:bodyPr wrap="none" rtlCol="0">
            <a:spAutoFit/>
          </a:bodyPr>
          <a:lstStyle/>
          <a:p>
            <a:r>
              <a:rPr lang="ru-RU" dirty="0" smtClean="0"/>
              <a:t>П-3</a:t>
            </a:r>
            <a:endParaRPr lang="ru-RU" dirty="0"/>
          </a:p>
        </p:txBody>
      </p:sp>
      <p:sp>
        <p:nvSpPr>
          <p:cNvPr id="9" name="TextBox 8"/>
          <p:cNvSpPr txBox="1"/>
          <p:nvPr/>
        </p:nvSpPr>
        <p:spPr>
          <a:xfrm>
            <a:off x="7020272" y="3140968"/>
            <a:ext cx="518091" cy="369332"/>
          </a:xfrm>
          <a:prstGeom prst="rect">
            <a:avLst/>
          </a:prstGeom>
          <a:noFill/>
        </p:spPr>
        <p:txBody>
          <a:bodyPr wrap="none" rtlCol="0">
            <a:spAutoFit/>
          </a:bodyPr>
          <a:lstStyle/>
          <a:p>
            <a:r>
              <a:rPr lang="ru-RU" dirty="0" smtClean="0"/>
              <a:t>П-1</a:t>
            </a:r>
            <a:endParaRPr lang="ru-RU" dirty="0"/>
          </a:p>
        </p:txBody>
      </p:sp>
      <p:sp>
        <p:nvSpPr>
          <p:cNvPr id="11" name="TextBox 10"/>
          <p:cNvSpPr txBox="1"/>
          <p:nvPr/>
        </p:nvSpPr>
        <p:spPr>
          <a:xfrm>
            <a:off x="5372472" y="3797424"/>
            <a:ext cx="518091" cy="369332"/>
          </a:xfrm>
          <a:prstGeom prst="rect">
            <a:avLst/>
          </a:prstGeom>
          <a:noFill/>
        </p:spPr>
        <p:txBody>
          <a:bodyPr wrap="none" rtlCol="0">
            <a:spAutoFit/>
          </a:bodyPr>
          <a:lstStyle/>
          <a:p>
            <a:r>
              <a:rPr lang="ru-RU" dirty="0" smtClean="0"/>
              <a:t>П-1</a:t>
            </a:r>
            <a:endParaRPr lang="ru-RU" dirty="0"/>
          </a:p>
        </p:txBody>
      </p:sp>
      <p:sp>
        <p:nvSpPr>
          <p:cNvPr id="12" name="Полилиния 11"/>
          <p:cNvSpPr/>
          <p:nvPr/>
        </p:nvSpPr>
        <p:spPr>
          <a:xfrm>
            <a:off x="3352800" y="2707341"/>
            <a:ext cx="403412" cy="475130"/>
          </a:xfrm>
          <a:custGeom>
            <a:avLst/>
            <a:gdLst>
              <a:gd name="connsiteX0" fmla="*/ 224118 w 403412"/>
              <a:gd name="connsiteY0" fmla="*/ 0 h 475130"/>
              <a:gd name="connsiteX1" fmla="*/ 403412 w 403412"/>
              <a:gd name="connsiteY1" fmla="*/ 134471 h 475130"/>
              <a:gd name="connsiteX2" fmla="*/ 215153 w 403412"/>
              <a:gd name="connsiteY2" fmla="*/ 412377 h 475130"/>
              <a:gd name="connsiteX3" fmla="*/ 224118 w 403412"/>
              <a:gd name="connsiteY3" fmla="*/ 475130 h 475130"/>
              <a:gd name="connsiteX4" fmla="*/ 0 w 403412"/>
              <a:gd name="connsiteY4" fmla="*/ 295835 h 475130"/>
              <a:gd name="connsiteX5" fmla="*/ 224118 w 403412"/>
              <a:gd name="connsiteY5" fmla="*/ 0 h 47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412" h="475130">
                <a:moveTo>
                  <a:pt x="224118" y="0"/>
                </a:moveTo>
                <a:lnTo>
                  <a:pt x="403412" y="134471"/>
                </a:lnTo>
                <a:lnTo>
                  <a:pt x="215153" y="412377"/>
                </a:lnTo>
                <a:lnTo>
                  <a:pt x="224118" y="475130"/>
                </a:lnTo>
                <a:lnTo>
                  <a:pt x="0" y="295835"/>
                </a:lnTo>
                <a:lnTo>
                  <a:pt x="22411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12"/>
          <p:cNvSpPr/>
          <p:nvPr/>
        </p:nvSpPr>
        <p:spPr>
          <a:xfrm>
            <a:off x="2348753" y="2510118"/>
            <a:ext cx="1515035" cy="1703294"/>
          </a:xfrm>
          <a:custGeom>
            <a:avLst/>
            <a:gdLst>
              <a:gd name="connsiteX0" fmla="*/ 1102659 w 1515035"/>
              <a:gd name="connsiteY0" fmla="*/ 313764 h 1703294"/>
              <a:gd name="connsiteX1" fmla="*/ 744071 w 1515035"/>
              <a:gd name="connsiteY1" fmla="*/ 0 h 1703294"/>
              <a:gd name="connsiteX2" fmla="*/ 0 w 1515035"/>
              <a:gd name="connsiteY2" fmla="*/ 233082 h 1703294"/>
              <a:gd name="connsiteX3" fmla="*/ 484094 w 1515035"/>
              <a:gd name="connsiteY3" fmla="*/ 1210235 h 1703294"/>
              <a:gd name="connsiteX4" fmla="*/ 591671 w 1515035"/>
              <a:gd name="connsiteY4" fmla="*/ 1147482 h 1703294"/>
              <a:gd name="connsiteX5" fmla="*/ 735106 w 1515035"/>
              <a:gd name="connsiteY5" fmla="*/ 1443317 h 1703294"/>
              <a:gd name="connsiteX6" fmla="*/ 806823 w 1515035"/>
              <a:gd name="connsiteY6" fmla="*/ 1434353 h 1703294"/>
              <a:gd name="connsiteX7" fmla="*/ 905435 w 1515035"/>
              <a:gd name="connsiteY7" fmla="*/ 1470211 h 1703294"/>
              <a:gd name="connsiteX8" fmla="*/ 932329 w 1515035"/>
              <a:gd name="connsiteY8" fmla="*/ 1515035 h 1703294"/>
              <a:gd name="connsiteX9" fmla="*/ 1039906 w 1515035"/>
              <a:gd name="connsiteY9" fmla="*/ 1703294 h 1703294"/>
              <a:gd name="connsiteX10" fmla="*/ 1515035 w 1515035"/>
              <a:gd name="connsiteY10" fmla="*/ 1093694 h 1703294"/>
              <a:gd name="connsiteX11" fmla="*/ 1165412 w 1515035"/>
              <a:gd name="connsiteY11" fmla="*/ 824753 h 1703294"/>
              <a:gd name="connsiteX12" fmla="*/ 1228165 w 1515035"/>
              <a:gd name="connsiteY12" fmla="*/ 708211 h 1703294"/>
              <a:gd name="connsiteX13" fmla="*/ 977153 w 1515035"/>
              <a:gd name="connsiteY13" fmla="*/ 502023 h 1703294"/>
              <a:gd name="connsiteX14" fmla="*/ 1102659 w 1515035"/>
              <a:gd name="connsiteY14" fmla="*/ 313764 h 170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5035" h="1703294">
                <a:moveTo>
                  <a:pt x="1102659" y="313764"/>
                </a:moveTo>
                <a:lnTo>
                  <a:pt x="744071" y="0"/>
                </a:lnTo>
                <a:lnTo>
                  <a:pt x="0" y="233082"/>
                </a:lnTo>
                <a:lnTo>
                  <a:pt x="484094" y="1210235"/>
                </a:lnTo>
                <a:lnTo>
                  <a:pt x="591671" y="1147482"/>
                </a:lnTo>
                <a:lnTo>
                  <a:pt x="735106" y="1443317"/>
                </a:lnTo>
                <a:lnTo>
                  <a:pt x="806823" y="1434353"/>
                </a:lnTo>
                <a:lnTo>
                  <a:pt x="905435" y="1470211"/>
                </a:lnTo>
                <a:lnTo>
                  <a:pt x="932329" y="1515035"/>
                </a:lnTo>
                <a:lnTo>
                  <a:pt x="1039906" y="1703294"/>
                </a:lnTo>
                <a:lnTo>
                  <a:pt x="1515035" y="1093694"/>
                </a:lnTo>
                <a:lnTo>
                  <a:pt x="1165412" y="824753"/>
                </a:lnTo>
                <a:lnTo>
                  <a:pt x="1228165" y="708211"/>
                </a:lnTo>
                <a:lnTo>
                  <a:pt x="977153" y="502023"/>
                </a:lnTo>
                <a:lnTo>
                  <a:pt x="1102659" y="313764"/>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p:cNvSpPr/>
          <p:nvPr/>
        </p:nvSpPr>
        <p:spPr>
          <a:xfrm>
            <a:off x="448235" y="2599765"/>
            <a:ext cx="1344706" cy="2052917"/>
          </a:xfrm>
          <a:custGeom>
            <a:avLst/>
            <a:gdLst>
              <a:gd name="connsiteX0" fmla="*/ 1084730 w 1344706"/>
              <a:gd name="connsiteY0" fmla="*/ 1694329 h 2052917"/>
              <a:gd name="connsiteX1" fmla="*/ 1138518 w 1344706"/>
              <a:gd name="connsiteY1" fmla="*/ 1775011 h 2052917"/>
              <a:gd name="connsiteX2" fmla="*/ 1228165 w 1344706"/>
              <a:gd name="connsiteY2" fmla="*/ 1703294 h 2052917"/>
              <a:gd name="connsiteX3" fmla="*/ 1326777 w 1344706"/>
              <a:gd name="connsiteY3" fmla="*/ 1703294 h 2052917"/>
              <a:gd name="connsiteX4" fmla="*/ 1299883 w 1344706"/>
              <a:gd name="connsiteY4" fmla="*/ 1577788 h 2052917"/>
              <a:gd name="connsiteX5" fmla="*/ 1165412 w 1344706"/>
              <a:gd name="connsiteY5" fmla="*/ 1380564 h 2052917"/>
              <a:gd name="connsiteX6" fmla="*/ 1138518 w 1344706"/>
              <a:gd name="connsiteY6" fmla="*/ 1174376 h 2052917"/>
              <a:gd name="connsiteX7" fmla="*/ 1344706 w 1344706"/>
              <a:gd name="connsiteY7" fmla="*/ 627529 h 2052917"/>
              <a:gd name="connsiteX8" fmla="*/ 1129553 w 1344706"/>
              <a:gd name="connsiteY8" fmla="*/ 268941 h 2052917"/>
              <a:gd name="connsiteX9" fmla="*/ 1299883 w 1344706"/>
              <a:gd name="connsiteY9" fmla="*/ 143435 h 2052917"/>
              <a:gd name="connsiteX10" fmla="*/ 1183341 w 1344706"/>
              <a:gd name="connsiteY10" fmla="*/ 0 h 2052917"/>
              <a:gd name="connsiteX11" fmla="*/ 932330 w 1344706"/>
              <a:gd name="connsiteY11" fmla="*/ 215153 h 2052917"/>
              <a:gd name="connsiteX12" fmla="*/ 233083 w 1344706"/>
              <a:gd name="connsiteY12" fmla="*/ 259976 h 2052917"/>
              <a:gd name="connsiteX13" fmla="*/ 322730 w 1344706"/>
              <a:gd name="connsiteY13" fmla="*/ 493059 h 2052917"/>
              <a:gd name="connsiteX14" fmla="*/ 161365 w 1344706"/>
              <a:gd name="connsiteY14" fmla="*/ 770964 h 2052917"/>
              <a:gd name="connsiteX15" fmla="*/ 215153 w 1344706"/>
              <a:gd name="connsiteY15" fmla="*/ 887506 h 2052917"/>
              <a:gd name="connsiteX16" fmla="*/ 206189 w 1344706"/>
              <a:gd name="connsiteY16" fmla="*/ 1013011 h 2052917"/>
              <a:gd name="connsiteX17" fmla="*/ 0 w 1344706"/>
              <a:gd name="connsiteY17" fmla="*/ 1093694 h 2052917"/>
              <a:gd name="connsiteX18" fmla="*/ 26894 w 1344706"/>
              <a:gd name="connsiteY18" fmla="*/ 1317811 h 2052917"/>
              <a:gd name="connsiteX19" fmla="*/ 26894 w 1344706"/>
              <a:gd name="connsiteY19" fmla="*/ 1999129 h 2052917"/>
              <a:gd name="connsiteX20" fmla="*/ 295836 w 1344706"/>
              <a:gd name="connsiteY20" fmla="*/ 1936376 h 2052917"/>
              <a:gd name="connsiteX21" fmla="*/ 627530 w 1344706"/>
              <a:gd name="connsiteY21" fmla="*/ 2052917 h 2052917"/>
              <a:gd name="connsiteX22" fmla="*/ 806824 w 1344706"/>
              <a:gd name="connsiteY22" fmla="*/ 1891553 h 2052917"/>
              <a:gd name="connsiteX23" fmla="*/ 833718 w 1344706"/>
              <a:gd name="connsiteY23" fmla="*/ 1801906 h 2052917"/>
              <a:gd name="connsiteX24" fmla="*/ 923365 w 1344706"/>
              <a:gd name="connsiteY24" fmla="*/ 1667435 h 2052917"/>
              <a:gd name="connsiteX25" fmla="*/ 1084730 w 1344706"/>
              <a:gd name="connsiteY25" fmla="*/ 1694329 h 205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4706" h="2052917">
                <a:moveTo>
                  <a:pt x="1084730" y="1694329"/>
                </a:moveTo>
                <a:lnTo>
                  <a:pt x="1138518" y="1775011"/>
                </a:lnTo>
                <a:lnTo>
                  <a:pt x="1228165" y="1703294"/>
                </a:lnTo>
                <a:lnTo>
                  <a:pt x="1326777" y="1703294"/>
                </a:lnTo>
                <a:lnTo>
                  <a:pt x="1299883" y="1577788"/>
                </a:lnTo>
                <a:lnTo>
                  <a:pt x="1165412" y="1380564"/>
                </a:lnTo>
                <a:lnTo>
                  <a:pt x="1138518" y="1174376"/>
                </a:lnTo>
                <a:lnTo>
                  <a:pt x="1344706" y="627529"/>
                </a:lnTo>
                <a:lnTo>
                  <a:pt x="1129553" y="268941"/>
                </a:lnTo>
                <a:lnTo>
                  <a:pt x="1299883" y="143435"/>
                </a:lnTo>
                <a:lnTo>
                  <a:pt x="1183341" y="0"/>
                </a:lnTo>
                <a:lnTo>
                  <a:pt x="932330" y="215153"/>
                </a:lnTo>
                <a:lnTo>
                  <a:pt x="233083" y="259976"/>
                </a:lnTo>
                <a:lnTo>
                  <a:pt x="322730" y="493059"/>
                </a:lnTo>
                <a:lnTo>
                  <a:pt x="161365" y="770964"/>
                </a:lnTo>
                <a:lnTo>
                  <a:pt x="215153" y="887506"/>
                </a:lnTo>
                <a:lnTo>
                  <a:pt x="206189" y="1013011"/>
                </a:lnTo>
                <a:lnTo>
                  <a:pt x="0" y="1093694"/>
                </a:lnTo>
                <a:lnTo>
                  <a:pt x="26894" y="1317811"/>
                </a:lnTo>
                <a:lnTo>
                  <a:pt x="26894" y="1999129"/>
                </a:lnTo>
                <a:lnTo>
                  <a:pt x="295836" y="1936376"/>
                </a:lnTo>
                <a:lnTo>
                  <a:pt x="627530" y="2052917"/>
                </a:lnTo>
                <a:lnTo>
                  <a:pt x="806824" y="1891553"/>
                </a:lnTo>
                <a:lnTo>
                  <a:pt x="833718" y="1801906"/>
                </a:lnTo>
                <a:lnTo>
                  <a:pt x="923365" y="1667435"/>
                </a:lnTo>
                <a:lnTo>
                  <a:pt x="1084730" y="1694329"/>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4139952" y="1268760"/>
            <a:ext cx="4371975" cy="5200650"/>
          </a:xfrm>
          <a:prstGeom prst="rect">
            <a:avLst/>
          </a:prstGeom>
          <a:noFill/>
          <a:ln w="9525">
            <a:noFill/>
            <a:miter lim="800000"/>
            <a:headEnd/>
            <a:tailEnd/>
          </a:ln>
        </p:spPr>
      </p:pic>
      <p:sp>
        <p:nvSpPr>
          <p:cNvPr id="3" name="Содержимое 2"/>
          <p:cNvSpPr>
            <a:spLocks noGrp="1"/>
          </p:cNvSpPr>
          <p:nvPr>
            <p:ph idx="1"/>
          </p:nvPr>
        </p:nvSpPr>
        <p:spPr>
          <a:xfrm>
            <a:off x="539552" y="764704"/>
            <a:ext cx="8229600" cy="4389120"/>
          </a:xfrm>
        </p:spPr>
        <p:txBody>
          <a:bodyPr>
            <a:normAutofit/>
          </a:bodyPr>
          <a:lstStyle/>
          <a:p>
            <a:r>
              <a:rPr lang="ru-RU" sz="2300" dirty="0" smtClean="0"/>
              <a:t>Гаражи по ул. Ушакова с Р-2 на П-4</a:t>
            </a:r>
            <a:endParaRPr lang="ru-RU" sz="2300" dirty="0"/>
          </a:p>
        </p:txBody>
      </p:sp>
      <p:sp>
        <p:nvSpPr>
          <p:cNvPr id="7" name="TextBox 6"/>
          <p:cNvSpPr txBox="1"/>
          <p:nvPr/>
        </p:nvSpPr>
        <p:spPr>
          <a:xfrm>
            <a:off x="5004048" y="4581128"/>
            <a:ext cx="567784" cy="369332"/>
          </a:xfrm>
          <a:prstGeom prst="rect">
            <a:avLst/>
          </a:prstGeom>
          <a:noFill/>
        </p:spPr>
        <p:txBody>
          <a:bodyPr wrap="none" rtlCol="0">
            <a:spAutoFit/>
          </a:bodyPr>
          <a:lstStyle/>
          <a:p>
            <a:r>
              <a:rPr lang="ru-RU" dirty="0" smtClean="0"/>
              <a:t>П-4</a:t>
            </a:r>
            <a:endParaRPr lang="ru-RU" dirty="0"/>
          </a:p>
        </p:txBody>
      </p:sp>
      <p:pic>
        <p:nvPicPr>
          <p:cNvPr id="17411" name="Picture 3"/>
          <p:cNvPicPr>
            <a:picLocks noChangeAspect="1" noChangeArrowheads="1"/>
          </p:cNvPicPr>
          <p:nvPr/>
        </p:nvPicPr>
        <p:blipFill>
          <a:blip r:embed="rId3" cstate="print"/>
          <a:srcRect/>
          <a:stretch>
            <a:fillRect/>
          </a:stretch>
        </p:blipFill>
        <p:spPr bwMode="auto">
          <a:xfrm>
            <a:off x="611560" y="1340768"/>
            <a:ext cx="4037632" cy="4980806"/>
          </a:xfrm>
          <a:prstGeom prst="rect">
            <a:avLst/>
          </a:prstGeom>
          <a:noFill/>
          <a:ln w="9525">
            <a:noFill/>
            <a:miter lim="800000"/>
            <a:headEnd/>
            <a:tailEnd/>
          </a:ln>
        </p:spPr>
      </p:pic>
      <p:sp>
        <p:nvSpPr>
          <p:cNvPr id="11" name="Полилиния 10"/>
          <p:cNvSpPr/>
          <p:nvPr/>
        </p:nvSpPr>
        <p:spPr>
          <a:xfrm>
            <a:off x="1488141" y="4554071"/>
            <a:ext cx="573741" cy="215153"/>
          </a:xfrm>
          <a:custGeom>
            <a:avLst/>
            <a:gdLst>
              <a:gd name="connsiteX0" fmla="*/ 0 w 573741"/>
              <a:gd name="connsiteY0" fmla="*/ 8964 h 215153"/>
              <a:gd name="connsiteX1" fmla="*/ 17930 w 573741"/>
              <a:gd name="connsiteY1" fmla="*/ 215153 h 215153"/>
              <a:gd name="connsiteX2" fmla="*/ 573741 w 573741"/>
              <a:gd name="connsiteY2" fmla="*/ 161364 h 215153"/>
              <a:gd name="connsiteX3" fmla="*/ 475130 w 573741"/>
              <a:gd name="connsiteY3" fmla="*/ 0 h 215153"/>
              <a:gd name="connsiteX4" fmla="*/ 0 w 573741"/>
              <a:gd name="connsiteY4" fmla="*/ 8964 h 215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41" h="215153">
                <a:moveTo>
                  <a:pt x="0" y="8964"/>
                </a:moveTo>
                <a:lnTo>
                  <a:pt x="17930" y="215153"/>
                </a:lnTo>
                <a:lnTo>
                  <a:pt x="573741" y="161364"/>
                </a:lnTo>
                <a:lnTo>
                  <a:pt x="475130" y="0"/>
                </a:lnTo>
                <a:lnTo>
                  <a:pt x="0" y="8964"/>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4355976" y="1196752"/>
            <a:ext cx="4005808" cy="5230798"/>
          </a:xfrm>
          <a:prstGeom prst="rect">
            <a:avLst/>
          </a:prstGeom>
          <a:noFill/>
          <a:ln w="9525">
            <a:noFill/>
            <a:miter lim="800000"/>
            <a:headEnd/>
            <a:tailEnd/>
          </a:ln>
        </p:spPr>
      </p:pic>
      <p:sp>
        <p:nvSpPr>
          <p:cNvPr id="3" name="Содержимое 2"/>
          <p:cNvSpPr>
            <a:spLocks noGrp="1"/>
          </p:cNvSpPr>
          <p:nvPr>
            <p:ph idx="1"/>
          </p:nvPr>
        </p:nvSpPr>
        <p:spPr>
          <a:xfrm>
            <a:off x="539552" y="764704"/>
            <a:ext cx="8229600" cy="4389120"/>
          </a:xfrm>
        </p:spPr>
        <p:txBody>
          <a:bodyPr>
            <a:normAutofit/>
          </a:bodyPr>
          <a:lstStyle/>
          <a:p>
            <a:r>
              <a:rPr lang="ru-RU" sz="2300" dirty="0" smtClean="0"/>
              <a:t>ул. Дачная, 6/2 с Р-2 на Ж-1</a:t>
            </a:r>
            <a:endParaRPr lang="ru-RU" sz="2300" dirty="0"/>
          </a:p>
        </p:txBody>
      </p:sp>
      <p:sp>
        <p:nvSpPr>
          <p:cNvPr id="7" name="TextBox 6"/>
          <p:cNvSpPr txBox="1"/>
          <p:nvPr/>
        </p:nvSpPr>
        <p:spPr>
          <a:xfrm>
            <a:off x="5868144" y="3284984"/>
            <a:ext cx="561372" cy="369332"/>
          </a:xfrm>
          <a:prstGeom prst="rect">
            <a:avLst/>
          </a:prstGeom>
          <a:noFill/>
        </p:spPr>
        <p:txBody>
          <a:bodyPr wrap="none" rtlCol="0">
            <a:spAutoFit/>
          </a:bodyPr>
          <a:lstStyle/>
          <a:p>
            <a:r>
              <a:rPr lang="ru-RU" dirty="0" smtClean="0"/>
              <a:t>Ж-1</a:t>
            </a:r>
            <a:endParaRPr lang="ru-RU" dirty="0"/>
          </a:p>
        </p:txBody>
      </p:sp>
      <p:pic>
        <p:nvPicPr>
          <p:cNvPr id="18435" name="Picture 3"/>
          <p:cNvPicPr>
            <a:picLocks noChangeAspect="1" noChangeArrowheads="1"/>
          </p:cNvPicPr>
          <p:nvPr/>
        </p:nvPicPr>
        <p:blipFill>
          <a:blip r:embed="rId3" cstate="print"/>
          <a:srcRect/>
          <a:stretch>
            <a:fillRect/>
          </a:stretch>
        </p:blipFill>
        <p:spPr bwMode="auto">
          <a:xfrm>
            <a:off x="611560" y="1196752"/>
            <a:ext cx="4248472" cy="5186890"/>
          </a:xfrm>
          <a:prstGeom prst="rect">
            <a:avLst/>
          </a:prstGeom>
          <a:noFill/>
          <a:ln w="9525">
            <a:noFill/>
            <a:miter lim="800000"/>
            <a:headEnd/>
            <a:tailEnd/>
          </a:ln>
        </p:spPr>
      </p:pic>
      <p:sp>
        <p:nvSpPr>
          <p:cNvPr id="9" name="Полилиния 8"/>
          <p:cNvSpPr/>
          <p:nvPr/>
        </p:nvSpPr>
        <p:spPr>
          <a:xfrm>
            <a:off x="2124635" y="2976282"/>
            <a:ext cx="609600" cy="412377"/>
          </a:xfrm>
          <a:custGeom>
            <a:avLst/>
            <a:gdLst>
              <a:gd name="connsiteX0" fmla="*/ 609600 w 609600"/>
              <a:gd name="connsiteY0" fmla="*/ 17930 h 412377"/>
              <a:gd name="connsiteX1" fmla="*/ 564777 w 609600"/>
              <a:gd name="connsiteY1" fmla="*/ 295836 h 412377"/>
              <a:gd name="connsiteX2" fmla="*/ 26894 w 609600"/>
              <a:gd name="connsiteY2" fmla="*/ 412377 h 412377"/>
              <a:gd name="connsiteX3" fmla="*/ 0 w 609600"/>
              <a:gd name="connsiteY3" fmla="*/ 0 h 412377"/>
              <a:gd name="connsiteX4" fmla="*/ 161365 w 609600"/>
              <a:gd name="connsiteY4" fmla="*/ 8965 h 412377"/>
              <a:gd name="connsiteX5" fmla="*/ 206189 w 609600"/>
              <a:gd name="connsiteY5" fmla="*/ 125506 h 412377"/>
              <a:gd name="connsiteX6" fmla="*/ 609600 w 609600"/>
              <a:gd name="connsiteY6" fmla="*/ 17930 h 41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412377">
                <a:moveTo>
                  <a:pt x="609600" y="17930"/>
                </a:moveTo>
                <a:lnTo>
                  <a:pt x="564777" y="295836"/>
                </a:lnTo>
                <a:lnTo>
                  <a:pt x="26894" y="412377"/>
                </a:lnTo>
                <a:lnTo>
                  <a:pt x="0" y="0"/>
                </a:lnTo>
                <a:lnTo>
                  <a:pt x="161365" y="8965"/>
                </a:lnTo>
                <a:lnTo>
                  <a:pt x="206189" y="125506"/>
                </a:lnTo>
                <a:lnTo>
                  <a:pt x="609600" y="1793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4788024" y="1556792"/>
            <a:ext cx="3991154" cy="4413498"/>
          </a:xfrm>
          <a:prstGeom prst="rect">
            <a:avLst/>
          </a:prstGeom>
          <a:noFill/>
          <a:ln w="9525">
            <a:noFill/>
            <a:miter lim="800000"/>
            <a:headEnd/>
            <a:tailEnd/>
          </a:ln>
        </p:spPr>
      </p:pic>
      <p:sp>
        <p:nvSpPr>
          <p:cNvPr id="3" name="Содержимое 2"/>
          <p:cNvSpPr>
            <a:spLocks noGrp="1"/>
          </p:cNvSpPr>
          <p:nvPr>
            <p:ph idx="1"/>
          </p:nvPr>
        </p:nvSpPr>
        <p:spPr>
          <a:xfrm>
            <a:off x="539552" y="764704"/>
            <a:ext cx="8229600" cy="4389120"/>
          </a:xfrm>
        </p:spPr>
        <p:txBody>
          <a:bodyPr>
            <a:normAutofit/>
          </a:bodyPr>
          <a:lstStyle/>
          <a:p>
            <a:r>
              <a:rPr lang="ru-RU" sz="2300" dirty="0" smtClean="0"/>
              <a:t>Гаражи по ул.Павлова с СН-4, Ж-2 на П-4</a:t>
            </a:r>
            <a:endParaRPr lang="ru-RU" sz="2300" dirty="0"/>
          </a:p>
        </p:txBody>
      </p:sp>
      <p:sp>
        <p:nvSpPr>
          <p:cNvPr id="7" name="TextBox 6"/>
          <p:cNvSpPr txBox="1"/>
          <p:nvPr/>
        </p:nvSpPr>
        <p:spPr>
          <a:xfrm>
            <a:off x="7164288" y="2636912"/>
            <a:ext cx="567784" cy="369332"/>
          </a:xfrm>
          <a:prstGeom prst="rect">
            <a:avLst/>
          </a:prstGeom>
          <a:noFill/>
        </p:spPr>
        <p:txBody>
          <a:bodyPr wrap="none" rtlCol="0">
            <a:spAutoFit/>
          </a:bodyPr>
          <a:lstStyle/>
          <a:p>
            <a:r>
              <a:rPr lang="ru-RU" dirty="0" smtClean="0"/>
              <a:t>П-4</a:t>
            </a:r>
            <a:endParaRPr lang="ru-RU" dirty="0"/>
          </a:p>
        </p:txBody>
      </p:sp>
      <p:pic>
        <p:nvPicPr>
          <p:cNvPr id="19459" name="Picture 3"/>
          <p:cNvPicPr>
            <a:picLocks noChangeAspect="1" noChangeArrowheads="1"/>
          </p:cNvPicPr>
          <p:nvPr/>
        </p:nvPicPr>
        <p:blipFill>
          <a:blip r:embed="rId3" cstate="print"/>
          <a:srcRect/>
          <a:stretch>
            <a:fillRect/>
          </a:stretch>
        </p:blipFill>
        <p:spPr bwMode="auto">
          <a:xfrm>
            <a:off x="827584" y="1268760"/>
            <a:ext cx="4298721" cy="5031457"/>
          </a:xfrm>
          <a:prstGeom prst="rect">
            <a:avLst/>
          </a:prstGeom>
          <a:noFill/>
          <a:ln w="9525">
            <a:noFill/>
            <a:miter lim="800000"/>
            <a:headEnd/>
            <a:tailEnd/>
          </a:ln>
        </p:spPr>
      </p:pic>
      <p:sp>
        <p:nvSpPr>
          <p:cNvPr id="10" name="Полилиния 9"/>
          <p:cNvSpPr/>
          <p:nvPr/>
        </p:nvSpPr>
        <p:spPr>
          <a:xfrm>
            <a:off x="2456329" y="2841812"/>
            <a:ext cx="797859" cy="878541"/>
          </a:xfrm>
          <a:custGeom>
            <a:avLst/>
            <a:gdLst>
              <a:gd name="connsiteX0" fmla="*/ 797859 w 797859"/>
              <a:gd name="connsiteY0" fmla="*/ 98612 h 878541"/>
              <a:gd name="connsiteX1" fmla="*/ 224118 w 797859"/>
              <a:gd name="connsiteY1" fmla="*/ 878541 h 878541"/>
              <a:gd name="connsiteX2" fmla="*/ 0 w 797859"/>
              <a:gd name="connsiteY2" fmla="*/ 735106 h 878541"/>
              <a:gd name="connsiteX3" fmla="*/ 582706 w 797859"/>
              <a:gd name="connsiteY3" fmla="*/ 0 h 878541"/>
              <a:gd name="connsiteX4" fmla="*/ 797859 w 797859"/>
              <a:gd name="connsiteY4" fmla="*/ 98612 h 87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859" h="878541">
                <a:moveTo>
                  <a:pt x="797859" y="98612"/>
                </a:moveTo>
                <a:lnTo>
                  <a:pt x="224118" y="878541"/>
                </a:lnTo>
                <a:lnTo>
                  <a:pt x="0" y="735106"/>
                </a:lnTo>
                <a:lnTo>
                  <a:pt x="582706" y="0"/>
                </a:lnTo>
                <a:lnTo>
                  <a:pt x="797859" y="98612"/>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764704"/>
            <a:ext cx="8229600" cy="4389120"/>
          </a:xfrm>
        </p:spPr>
        <p:txBody>
          <a:bodyPr>
            <a:normAutofit/>
          </a:bodyPr>
          <a:lstStyle/>
          <a:p>
            <a:r>
              <a:rPr lang="ru-RU" sz="2300" dirty="0" smtClean="0"/>
              <a:t>ул.Ленина, 73б с П-4 на ОД-1</a:t>
            </a:r>
            <a:endParaRPr lang="ru-RU" sz="2300" dirty="0"/>
          </a:p>
        </p:txBody>
      </p:sp>
      <p:pic>
        <p:nvPicPr>
          <p:cNvPr id="20482" name="Picture 2"/>
          <p:cNvPicPr>
            <a:picLocks noChangeAspect="1" noChangeArrowheads="1"/>
          </p:cNvPicPr>
          <p:nvPr/>
        </p:nvPicPr>
        <p:blipFill>
          <a:blip r:embed="rId2" cstate="print"/>
          <a:srcRect/>
          <a:stretch>
            <a:fillRect/>
          </a:stretch>
        </p:blipFill>
        <p:spPr bwMode="auto">
          <a:xfrm>
            <a:off x="4355976" y="1412776"/>
            <a:ext cx="4167880" cy="4956398"/>
          </a:xfrm>
          <a:prstGeom prst="rect">
            <a:avLst/>
          </a:prstGeom>
          <a:noFill/>
          <a:ln w="9525">
            <a:noFill/>
            <a:miter lim="800000"/>
            <a:headEnd/>
            <a:tailEnd/>
          </a:ln>
        </p:spPr>
      </p:pic>
      <p:sp>
        <p:nvSpPr>
          <p:cNvPr id="7" name="TextBox 6"/>
          <p:cNvSpPr txBox="1"/>
          <p:nvPr/>
        </p:nvSpPr>
        <p:spPr>
          <a:xfrm>
            <a:off x="6372200" y="3501008"/>
            <a:ext cx="675634" cy="369332"/>
          </a:xfrm>
          <a:prstGeom prst="rect">
            <a:avLst/>
          </a:prstGeom>
          <a:noFill/>
        </p:spPr>
        <p:txBody>
          <a:bodyPr wrap="none" rtlCol="0">
            <a:spAutoFit/>
          </a:bodyPr>
          <a:lstStyle/>
          <a:p>
            <a:r>
              <a:rPr lang="ru-RU" dirty="0" smtClean="0"/>
              <a:t>ОД-1</a:t>
            </a:r>
            <a:endParaRPr lang="ru-RU" dirty="0"/>
          </a:p>
        </p:txBody>
      </p:sp>
      <p:pic>
        <p:nvPicPr>
          <p:cNvPr id="20483" name="Picture 3"/>
          <p:cNvPicPr>
            <a:picLocks noChangeAspect="1" noChangeArrowheads="1"/>
          </p:cNvPicPr>
          <p:nvPr/>
        </p:nvPicPr>
        <p:blipFill>
          <a:blip r:embed="rId3" cstate="print"/>
          <a:srcRect/>
          <a:stretch>
            <a:fillRect/>
          </a:stretch>
        </p:blipFill>
        <p:spPr bwMode="auto">
          <a:xfrm>
            <a:off x="611560" y="1268760"/>
            <a:ext cx="4517190" cy="5193953"/>
          </a:xfrm>
          <a:prstGeom prst="rect">
            <a:avLst/>
          </a:prstGeom>
          <a:noFill/>
          <a:ln w="9525">
            <a:noFill/>
            <a:miter lim="800000"/>
            <a:headEnd/>
            <a:tailEnd/>
          </a:ln>
        </p:spPr>
      </p:pic>
      <p:sp>
        <p:nvSpPr>
          <p:cNvPr id="9" name="Полилиния 8"/>
          <p:cNvSpPr/>
          <p:nvPr/>
        </p:nvSpPr>
        <p:spPr>
          <a:xfrm>
            <a:off x="3406588" y="2967318"/>
            <a:ext cx="349624" cy="412376"/>
          </a:xfrm>
          <a:custGeom>
            <a:avLst/>
            <a:gdLst>
              <a:gd name="connsiteX0" fmla="*/ 143436 w 349624"/>
              <a:gd name="connsiteY0" fmla="*/ 0 h 412376"/>
              <a:gd name="connsiteX1" fmla="*/ 0 w 349624"/>
              <a:gd name="connsiteY1" fmla="*/ 313764 h 412376"/>
              <a:gd name="connsiteX2" fmla="*/ 197224 w 349624"/>
              <a:gd name="connsiteY2" fmla="*/ 412376 h 412376"/>
              <a:gd name="connsiteX3" fmla="*/ 349624 w 349624"/>
              <a:gd name="connsiteY3" fmla="*/ 98611 h 412376"/>
              <a:gd name="connsiteX4" fmla="*/ 143436 w 349624"/>
              <a:gd name="connsiteY4" fmla="*/ 0 h 41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24" h="412376">
                <a:moveTo>
                  <a:pt x="143436" y="0"/>
                </a:moveTo>
                <a:lnTo>
                  <a:pt x="0" y="313764"/>
                </a:lnTo>
                <a:lnTo>
                  <a:pt x="197224" y="412376"/>
                </a:lnTo>
                <a:lnTo>
                  <a:pt x="349624" y="98611"/>
                </a:lnTo>
                <a:lnTo>
                  <a:pt x="143436"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4211960" y="1268760"/>
            <a:ext cx="4104456" cy="5035643"/>
          </a:xfrm>
          <a:prstGeom prst="rect">
            <a:avLst/>
          </a:prstGeom>
          <a:noFill/>
          <a:ln w="9525">
            <a:noFill/>
            <a:miter lim="800000"/>
            <a:headEnd/>
            <a:tailEnd/>
          </a:ln>
        </p:spPr>
      </p:pic>
      <p:sp>
        <p:nvSpPr>
          <p:cNvPr id="3" name="Содержимое 2"/>
          <p:cNvSpPr>
            <a:spLocks noGrp="1"/>
          </p:cNvSpPr>
          <p:nvPr>
            <p:ph idx="1"/>
          </p:nvPr>
        </p:nvSpPr>
        <p:spPr>
          <a:xfrm>
            <a:off x="683568" y="692696"/>
            <a:ext cx="8229600" cy="4389120"/>
          </a:xfrm>
        </p:spPr>
        <p:txBody>
          <a:bodyPr>
            <a:normAutofit/>
          </a:bodyPr>
          <a:lstStyle/>
          <a:p>
            <a:r>
              <a:rPr lang="ru-RU" sz="2300" dirty="0" smtClean="0"/>
              <a:t>ул.Гидролизная, 99 с П-4 на П-1</a:t>
            </a:r>
            <a:endParaRPr lang="ru-RU" sz="2300" dirty="0"/>
          </a:p>
        </p:txBody>
      </p:sp>
      <p:sp>
        <p:nvSpPr>
          <p:cNvPr id="7" name="TextBox 6"/>
          <p:cNvSpPr txBox="1"/>
          <p:nvPr/>
        </p:nvSpPr>
        <p:spPr>
          <a:xfrm>
            <a:off x="6012160" y="3717032"/>
            <a:ext cx="518091" cy="369332"/>
          </a:xfrm>
          <a:prstGeom prst="rect">
            <a:avLst/>
          </a:prstGeom>
          <a:noFill/>
        </p:spPr>
        <p:txBody>
          <a:bodyPr wrap="none" rtlCol="0">
            <a:spAutoFit/>
          </a:bodyPr>
          <a:lstStyle/>
          <a:p>
            <a:r>
              <a:rPr lang="ru-RU" dirty="0" smtClean="0"/>
              <a:t>П-1</a:t>
            </a:r>
            <a:endParaRPr lang="ru-RU" dirty="0"/>
          </a:p>
        </p:txBody>
      </p:sp>
      <p:pic>
        <p:nvPicPr>
          <p:cNvPr id="21507" name="Picture 3"/>
          <p:cNvPicPr>
            <a:picLocks noChangeAspect="1" noChangeArrowheads="1"/>
          </p:cNvPicPr>
          <p:nvPr/>
        </p:nvPicPr>
        <p:blipFill>
          <a:blip r:embed="rId3" cstate="print"/>
          <a:srcRect/>
          <a:stretch>
            <a:fillRect/>
          </a:stretch>
        </p:blipFill>
        <p:spPr bwMode="auto">
          <a:xfrm>
            <a:off x="755576" y="1196752"/>
            <a:ext cx="4295497" cy="5084986"/>
          </a:xfrm>
          <a:prstGeom prst="rect">
            <a:avLst/>
          </a:prstGeom>
          <a:noFill/>
          <a:ln w="9525">
            <a:noFill/>
            <a:miter lim="800000"/>
            <a:headEnd/>
            <a:tailEnd/>
          </a:ln>
        </p:spPr>
      </p:pic>
      <p:sp>
        <p:nvSpPr>
          <p:cNvPr id="10" name="Полилиния 9"/>
          <p:cNvSpPr/>
          <p:nvPr/>
        </p:nvSpPr>
        <p:spPr>
          <a:xfrm>
            <a:off x="3137647" y="3532094"/>
            <a:ext cx="815788" cy="672353"/>
          </a:xfrm>
          <a:custGeom>
            <a:avLst/>
            <a:gdLst>
              <a:gd name="connsiteX0" fmla="*/ 0 w 815788"/>
              <a:gd name="connsiteY0" fmla="*/ 71718 h 672353"/>
              <a:gd name="connsiteX1" fmla="*/ 26894 w 815788"/>
              <a:gd name="connsiteY1" fmla="*/ 672353 h 672353"/>
              <a:gd name="connsiteX2" fmla="*/ 815788 w 815788"/>
              <a:gd name="connsiteY2" fmla="*/ 627530 h 672353"/>
              <a:gd name="connsiteX3" fmla="*/ 762000 w 815788"/>
              <a:gd name="connsiteY3" fmla="*/ 0 h 672353"/>
              <a:gd name="connsiteX4" fmla="*/ 0 w 815788"/>
              <a:gd name="connsiteY4" fmla="*/ 71718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88" h="672353">
                <a:moveTo>
                  <a:pt x="0" y="71718"/>
                </a:moveTo>
                <a:lnTo>
                  <a:pt x="26894" y="672353"/>
                </a:lnTo>
                <a:lnTo>
                  <a:pt x="815788" y="627530"/>
                </a:lnTo>
                <a:lnTo>
                  <a:pt x="762000" y="0"/>
                </a:lnTo>
                <a:lnTo>
                  <a:pt x="0" y="71718"/>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052736"/>
            <a:ext cx="8229600" cy="4389120"/>
          </a:xfrm>
        </p:spPr>
        <p:txBody>
          <a:bodyPr>
            <a:normAutofit/>
          </a:bodyPr>
          <a:lstStyle/>
          <a:p>
            <a:r>
              <a:rPr lang="ru-RU" sz="2500" dirty="0" smtClean="0"/>
              <a:t>ул. Транспортная, 28 с ОД-1 на П-4</a:t>
            </a:r>
            <a:endParaRPr lang="ru-RU" sz="2500" dirty="0"/>
          </a:p>
        </p:txBody>
      </p:sp>
      <p:pic>
        <p:nvPicPr>
          <p:cNvPr id="3074" name="Picture 2"/>
          <p:cNvPicPr>
            <a:picLocks noChangeAspect="1" noChangeArrowheads="1"/>
          </p:cNvPicPr>
          <p:nvPr/>
        </p:nvPicPr>
        <p:blipFill>
          <a:blip r:embed="rId2" cstate="print"/>
          <a:srcRect/>
          <a:stretch>
            <a:fillRect/>
          </a:stretch>
        </p:blipFill>
        <p:spPr bwMode="auto">
          <a:xfrm>
            <a:off x="4211960" y="1628800"/>
            <a:ext cx="4400550" cy="41719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95536" y="1556792"/>
            <a:ext cx="4644066" cy="4528542"/>
          </a:xfrm>
          <a:prstGeom prst="rect">
            <a:avLst/>
          </a:prstGeom>
          <a:noFill/>
          <a:ln w="9525">
            <a:noFill/>
            <a:miter lim="800000"/>
            <a:headEnd/>
            <a:tailEnd/>
          </a:ln>
        </p:spPr>
      </p:pic>
      <p:sp>
        <p:nvSpPr>
          <p:cNvPr id="9" name="Полилиния 8"/>
          <p:cNvSpPr/>
          <p:nvPr/>
        </p:nvSpPr>
        <p:spPr>
          <a:xfrm>
            <a:off x="2214282" y="3209365"/>
            <a:ext cx="618565" cy="448235"/>
          </a:xfrm>
          <a:custGeom>
            <a:avLst/>
            <a:gdLst>
              <a:gd name="connsiteX0" fmla="*/ 0 w 618565"/>
              <a:gd name="connsiteY0" fmla="*/ 179294 h 448235"/>
              <a:gd name="connsiteX1" fmla="*/ 537883 w 618565"/>
              <a:gd name="connsiteY1" fmla="*/ 0 h 448235"/>
              <a:gd name="connsiteX2" fmla="*/ 618565 w 618565"/>
              <a:gd name="connsiteY2" fmla="*/ 277906 h 448235"/>
              <a:gd name="connsiteX3" fmla="*/ 152400 w 618565"/>
              <a:gd name="connsiteY3" fmla="*/ 448235 h 448235"/>
              <a:gd name="connsiteX4" fmla="*/ 0 w 618565"/>
              <a:gd name="connsiteY4" fmla="*/ 179294 h 44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65" h="448235">
                <a:moveTo>
                  <a:pt x="0" y="179294"/>
                </a:moveTo>
                <a:lnTo>
                  <a:pt x="537883" y="0"/>
                </a:lnTo>
                <a:lnTo>
                  <a:pt x="618565" y="277906"/>
                </a:lnTo>
                <a:lnTo>
                  <a:pt x="152400" y="448235"/>
                </a:lnTo>
                <a:lnTo>
                  <a:pt x="0" y="179294"/>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6804248" y="2780928"/>
            <a:ext cx="567784" cy="369332"/>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ru-RU"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П-4</a:t>
            </a:r>
            <a:endParaRPr lang="ru-RU"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cxnSp>
        <p:nvCxnSpPr>
          <p:cNvPr id="12" name="Прямая со стрелкой 11"/>
          <p:cNvCxnSpPr>
            <a:stCxn id="7" idx="1"/>
          </p:cNvCxnSpPr>
          <p:nvPr/>
        </p:nvCxnSpPr>
        <p:spPr>
          <a:xfrm flipH="1">
            <a:off x="6372200" y="2965594"/>
            <a:ext cx="432048" cy="3135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8" name="Заголовок 1"/>
          <p:cNvSpPr>
            <a:spLocks noGrp="1"/>
          </p:cNvSpPr>
          <p:nvPr>
            <p:ph type="title"/>
          </p:nvPr>
        </p:nvSpPr>
        <p:spPr>
          <a:xfrm>
            <a:off x="539552" y="-171400"/>
            <a:ext cx="8229600" cy="1143000"/>
          </a:xfrm>
        </p:spPr>
        <p:txBody>
          <a:bodyPr>
            <a:normAutofit/>
          </a:bodyPr>
          <a:lstStyle/>
          <a:p>
            <a:pPr algn="ctr"/>
            <a:r>
              <a:rPr lang="ru-RU" sz="2500" b="1" dirty="0" smtClean="0"/>
              <a:t>Вносим изменения в карту градостроительного зонирования в части изменения территориальных зон</a:t>
            </a:r>
            <a:endParaRPr lang="ru-RU" sz="25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cstate="print"/>
          <a:srcRect/>
          <a:stretch>
            <a:fillRect/>
          </a:stretch>
        </p:blipFill>
        <p:spPr bwMode="auto">
          <a:xfrm>
            <a:off x="4355976" y="1124744"/>
            <a:ext cx="4392488" cy="5431307"/>
          </a:xfrm>
          <a:prstGeom prst="rect">
            <a:avLst/>
          </a:prstGeom>
          <a:noFill/>
          <a:ln w="9525">
            <a:noFill/>
            <a:miter lim="800000"/>
            <a:headEnd/>
            <a:tailEnd/>
          </a:ln>
        </p:spPr>
      </p:pic>
      <p:sp>
        <p:nvSpPr>
          <p:cNvPr id="3" name="Содержимое 2"/>
          <p:cNvSpPr>
            <a:spLocks noGrp="1"/>
          </p:cNvSpPr>
          <p:nvPr>
            <p:ph idx="1"/>
          </p:nvPr>
        </p:nvSpPr>
        <p:spPr>
          <a:xfrm>
            <a:off x="755576" y="620688"/>
            <a:ext cx="8229600" cy="4389120"/>
          </a:xfrm>
        </p:spPr>
        <p:txBody>
          <a:bodyPr>
            <a:normAutofit/>
          </a:bodyPr>
          <a:lstStyle/>
          <a:p>
            <a:r>
              <a:rPr lang="ru-RU" sz="2300" dirty="0" smtClean="0"/>
              <a:t>Территория нового кладбища с Р-2 на СН-1</a:t>
            </a:r>
            <a:endParaRPr lang="ru-RU" sz="2300" dirty="0"/>
          </a:p>
        </p:txBody>
      </p:sp>
      <p:sp>
        <p:nvSpPr>
          <p:cNvPr id="7" name="TextBox 6"/>
          <p:cNvSpPr txBox="1"/>
          <p:nvPr/>
        </p:nvSpPr>
        <p:spPr>
          <a:xfrm>
            <a:off x="6948264" y="2924944"/>
            <a:ext cx="673582" cy="369332"/>
          </a:xfrm>
          <a:prstGeom prst="rect">
            <a:avLst/>
          </a:prstGeom>
          <a:noFill/>
        </p:spPr>
        <p:txBody>
          <a:bodyPr wrap="none" rtlCol="0">
            <a:spAutoFit/>
          </a:bodyPr>
          <a:lstStyle/>
          <a:p>
            <a:r>
              <a:rPr lang="ru-RU" dirty="0" smtClean="0"/>
              <a:t>СН-1</a:t>
            </a:r>
            <a:endParaRPr lang="ru-RU" dirty="0"/>
          </a:p>
        </p:txBody>
      </p:sp>
      <p:pic>
        <p:nvPicPr>
          <p:cNvPr id="22531" name="Picture 3"/>
          <p:cNvPicPr>
            <a:picLocks noChangeAspect="1" noChangeArrowheads="1"/>
          </p:cNvPicPr>
          <p:nvPr/>
        </p:nvPicPr>
        <p:blipFill>
          <a:blip r:embed="rId3" cstate="print"/>
          <a:srcRect/>
          <a:stretch>
            <a:fillRect/>
          </a:stretch>
        </p:blipFill>
        <p:spPr bwMode="auto">
          <a:xfrm>
            <a:off x="755576" y="1052736"/>
            <a:ext cx="3816424" cy="5669486"/>
          </a:xfrm>
          <a:prstGeom prst="rect">
            <a:avLst/>
          </a:prstGeom>
          <a:noFill/>
          <a:ln w="9525">
            <a:noFill/>
            <a:miter lim="800000"/>
            <a:headEnd/>
            <a:tailEnd/>
          </a:ln>
        </p:spPr>
      </p:pic>
      <p:sp>
        <p:nvSpPr>
          <p:cNvPr id="11" name="Полилиния 10"/>
          <p:cNvSpPr/>
          <p:nvPr/>
        </p:nvSpPr>
        <p:spPr>
          <a:xfrm>
            <a:off x="1712259" y="1416424"/>
            <a:ext cx="2393576" cy="2976282"/>
          </a:xfrm>
          <a:custGeom>
            <a:avLst/>
            <a:gdLst>
              <a:gd name="connsiteX0" fmla="*/ 1371600 w 2393576"/>
              <a:gd name="connsiteY0" fmla="*/ 2976282 h 2976282"/>
              <a:gd name="connsiteX1" fmla="*/ 0 w 2393576"/>
              <a:gd name="connsiteY1" fmla="*/ 2456329 h 2976282"/>
              <a:gd name="connsiteX2" fmla="*/ 932329 w 2393576"/>
              <a:gd name="connsiteY2" fmla="*/ 0 h 2976282"/>
              <a:gd name="connsiteX3" fmla="*/ 1954306 w 2393576"/>
              <a:gd name="connsiteY3" fmla="*/ 340658 h 2976282"/>
              <a:gd name="connsiteX4" fmla="*/ 1783976 w 2393576"/>
              <a:gd name="connsiteY4" fmla="*/ 699247 h 2976282"/>
              <a:gd name="connsiteX5" fmla="*/ 2026023 w 2393576"/>
              <a:gd name="connsiteY5" fmla="*/ 1075764 h 2976282"/>
              <a:gd name="connsiteX6" fmla="*/ 2008094 w 2393576"/>
              <a:gd name="connsiteY6" fmla="*/ 1326776 h 2976282"/>
              <a:gd name="connsiteX7" fmla="*/ 2393576 w 2393576"/>
              <a:gd name="connsiteY7" fmla="*/ 1506070 h 2976282"/>
              <a:gd name="connsiteX8" fmla="*/ 1864659 w 2393576"/>
              <a:gd name="connsiteY8" fmla="*/ 2743200 h 2976282"/>
              <a:gd name="connsiteX9" fmla="*/ 1371600 w 2393576"/>
              <a:gd name="connsiteY9" fmla="*/ 2976282 h 297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576" h="2976282">
                <a:moveTo>
                  <a:pt x="1371600" y="2976282"/>
                </a:moveTo>
                <a:lnTo>
                  <a:pt x="0" y="2456329"/>
                </a:lnTo>
                <a:lnTo>
                  <a:pt x="932329" y="0"/>
                </a:lnTo>
                <a:lnTo>
                  <a:pt x="1954306" y="340658"/>
                </a:lnTo>
                <a:lnTo>
                  <a:pt x="1783976" y="699247"/>
                </a:lnTo>
                <a:lnTo>
                  <a:pt x="2026023" y="1075764"/>
                </a:lnTo>
                <a:lnTo>
                  <a:pt x="2008094" y="1326776"/>
                </a:lnTo>
                <a:lnTo>
                  <a:pt x="2393576" y="1506070"/>
                </a:lnTo>
                <a:lnTo>
                  <a:pt x="1864659" y="2743200"/>
                </a:lnTo>
                <a:lnTo>
                  <a:pt x="1371600" y="2976282"/>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normAutofit/>
          </a:bodyPr>
          <a:lstStyle/>
          <a:p>
            <a:r>
              <a:rPr lang="ru-RU" sz="2700" dirty="0" smtClean="0"/>
              <a:t>Вносим изменения в градостроительные регламенты:</a:t>
            </a:r>
            <a:endParaRPr lang="ru-RU" sz="2700" dirty="0"/>
          </a:p>
        </p:txBody>
      </p:sp>
      <p:sp>
        <p:nvSpPr>
          <p:cNvPr id="3" name="Содержимое 2"/>
          <p:cNvSpPr>
            <a:spLocks noGrp="1"/>
          </p:cNvSpPr>
          <p:nvPr>
            <p:ph idx="1"/>
          </p:nvPr>
        </p:nvSpPr>
        <p:spPr/>
        <p:txBody>
          <a:bodyPr>
            <a:normAutofit/>
          </a:bodyPr>
          <a:lstStyle/>
          <a:p>
            <a:r>
              <a:rPr lang="ru-RU" sz="1800" dirty="0" smtClean="0"/>
              <a:t>Параметр высоты ограждения с целью минимального затенения территории соседних земельных участков и обеспечения прямого обзора улицы из окон жилого дома для видов использования земельных участков «Для индивидуального жилищного строительства 2.1», «Блокированная жилая застройка 2.3», «Для ведения личного подсобного хозяйства (приусадебный земельный участок) 2.2», «Малоэтажная многоквартирная жилая застройка 2.1.1» изменить </a:t>
            </a:r>
            <a:r>
              <a:rPr lang="ru-RU" sz="1800" b="1" dirty="0" smtClean="0"/>
              <a:t>с 1,5 м на 1,8 м.</a:t>
            </a:r>
          </a:p>
          <a:p>
            <a:r>
              <a:rPr lang="ru-RU" sz="1800" dirty="0" smtClean="0"/>
              <a:t>Вид использования земельного участка </a:t>
            </a:r>
            <a:r>
              <a:rPr lang="ru-RU" sz="1800" b="1" dirty="0" smtClean="0"/>
              <a:t>«Хранение автотранспорта 2.7.1.» </a:t>
            </a:r>
            <a:r>
              <a:rPr lang="ru-RU" sz="1800" dirty="0" smtClean="0"/>
              <a:t>в зоне транспортной инфраструктуры (П-4) из вспомогательных видов и параметров использования земельных участков и объектов капитального строительства переместить в основные виды и параметры использования земельных участков и объектов капитального строительства.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8229600" cy="4389120"/>
          </a:xfrm>
        </p:spPr>
        <p:txBody>
          <a:bodyPr>
            <a:normAutofit/>
          </a:bodyPr>
          <a:lstStyle/>
          <a:p>
            <a:r>
              <a:rPr lang="ru-RU" sz="2500" dirty="0" smtClean="0"/>
              <a:t>ул.Лыткина, 57 с ОД-2 на Ж-1</a:t>
            </a:r>
            <a:endParaRPr lang="ru-RU" sz="2500" dirty="0"/>
          </a:p>
        </p:txBody>
      </p:sp>
      <p:pic>
        <p:nvPicPr>
          <p:cNvPr id="4099" name="Picture 3"/>
          <p:cNvPicPr>
            <a:picLocks noChangeAspect="1" noChangeArrowheads="1"/>
          </p:cNvPicPr>
          <p:nvPr/>
        </p:nvPicPr>
        <p:blipFill>
          <a:blip r:embed="rId2" cstate="print"/>
          <a:srcRect/>
          <a:stretch>
            <a:fillRect/>
          </a:stretch>
        </p:blipFill>
        <p:spPr bwMode="auto">
          <a:xfrm>
            <a:off x="4067944" y="1196752"/>
            <a:ext cx="4844485" cy="4610074"/>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899592" y="1556792"/>
            <a:ext cx="3743825" cy="4380905"/>
          </a:xfrm>
          <a:prstGeom prst="rect">
            <a:avLst/>
          </a:prstGeom>
          <a:noFill/>
          <a:ln w="9525">
            <a:noFill/>
            <a:miter lim="800000"/>
            <a:headEnd/>
            <a:tailEnd/>
          </a:ln>
        </p:spPr>
      </p:pic>
      <p:sp>
        <p:nvSpPr>
          <p:cNvPr id="7" name="TextBox 6"/>
          <p:cNvSpPr txBox="1"/>
          <p:nvPr/>
        </p:nvSpPr>
        <p:spPr>
          <a:xfrm>
            <a:off x="6012160" y="2852936"/>
            <a:ext cx="561372" cy="369332"/>
          </a:xfrm>
          <a:prstGeom prst="rect">
            <a:avLst/>
          </a:prstGeom>
          <a:noFill/>
        </p:spPr>
        <p:txBody>
          <a:bodyPr wrap="none" rtlCol="0">
            <a:spAutoFit/>
          </a:bodyPr>
          <a:lstStyle/>
          <a:p>
            <a:r>
              <a:rPr lang="ru-RU" dirty="0" smtClean="0"/>
              <a:t>Ж-1</a:t>
            </a:r>
            <a:endParaRPr lang="ru-RU" dirty="0"/>
          </a:p>
        </p:txBody>
      </p:sp>
      <p:sp>
        <p:nvSpPr>
          <p:cNvPr id="10" name="Полилиния 9"/>
          <p:cNvSpPr/>
          <p:nvPr/>
        </p:nvSpPr>
        <p:spPr>
          <a:xfrm>
            <a:off x="2447365" y="3523129"/>
            <a:ext cx="421341" cy="475130"/>
          </a:xfrm>
          <a:custGeom>
            <a:avLst/>
            <a:gdLst>
              <a:gd name="connsiteX0" fmla="*/ 26894 w 421341"/>
              <a:gd name="connsiteY0" fmla="*/ 134471 h 475130"/>
              <a:gd name="connsiteX1" fmla="*/ 107576 w 421341"/>
              <a:gd name="connsiteY1" fmla="*/ 475130 h 475130"/>
              <a:gd name="connsiteX2" fmla="*/ 421341 w 421341"/>
              <a:gd name="connsiteY2" fmla="*/ 367553 h 475130"/>
              <a:gd name="connsiteX3" fmla="*/ 340659 w 421341"/>
              <a:gd name="connsiteY3" fmla="*/ 0 h 475130"/>
              <a:gd name="connsiteX4" fmla="*/ 0 w 421341"/>
              <a:gd name="connsiteY4" fmla="*/ 80683 h 475130"/>
              <a:gd name="connsiteX5" fmla="*/ 26894 w 421341"/>
              <a:gd name="connsiteY5" fmla="*/ 134471 h 47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341" h="475130">
                <a:moveTo>
                  <a:pt x="26894" y="134471"/>
                </a:moveTo>
                <a:lnTo>
                  <a:pt x="107576" y="475130"/>
                </a:lnTo>
                <a:lnTo>
                  <a:pt x="421341" y="367553"/>
                </a:lnTo>
                <a:lnTo>
                  <a:pt x="340659" y="0"/>
                </a:lnTo>
                <a:lnTo>
                  <a:pt x="0" y="80683"/>
                </a:lnTo>
                <a:lnTo>
                  <a:pt x="26894" y="134471"/>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 стрелкой 12"/>
          <p:cNvCxnSpPr/>
          <p:nvPr/>
        </p:nvCxnSpPr>
        <p:spPr>
          <a:xfrm flipH="1">
            <a:off x="5940152" y="3068960"/>
            <a:ext cx="288032" cy="36004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716016" y="1988840"/>
            <a:ext cx="4121292" cy="4136306"/>
          </a:xfrm>
          <a:prstGeom prst="rect">
            <a:avLst/>
          </a:prstGeom>
          <a:noFill/>
          <a:ln w="9525">
            <a:noFill/>
            <a:miter lim="800000"/>
            <a:headEnd/>
            <a:tailEnd/>
          </a:ln>
        </p:spPr>
      </p:pic>
      <p:sp>
        <p:nvSpPr>
          <p:cNvPr id="3" name="Содержимое 2"/>
          <p:cNvSpPr>
            <a:spLocks noGrp="1"/>
          </p:cNvSpPr>
          <p:nvPr>
            <p:ph idx="1"/>
          </p:nvPr>
        </p:nvSpPr>
        <p:spPr>
          <a:xfrm>
            <a:off x="395536" y="764704"/>
            <a:ext cx="8229600" cy="4389120"/>
          </a:xfrm>
        </p:spPr>
        <p:txBody>
          <a:bodyPr>
            <a:normAutofit/>
          </a:bodyPr>
          <a:lstStyle/>
          <a:p>
            <a:r>
              <a:rPr lang="ru-RU" sz="2000" dirty="0" err="1" smtClean="0"/>
              <a:t>ул.Желгайская</a:t>
            </a:r>
            <a:r>
              <a:rPr lang="ru-RU" sz="2000" dirty="0" smtClean="0"/>
              <a:t>, 25 (ООО «</a:t>
            </a:r>
            <a:r>
              <a:rPr lang="ru-RU" sz="2000" dirty="0" err="1" smtClean="0"/>
              <a:t>Энергокомплекс</a:t>
            </a:r>
            <a:r>
              <a:rPr lang="ru-RU" sz="2000" dirty="0" smtClean="0"/>
              <a:t>») с Ж-1 на П-2</a:t>
            </a:r>
          </a:p>
          <a:p>
            <a:r>
              <a:rPr lang="ru-RU" sz="2000" dirty="0" smtClean="0"/>
              <a:t>ул. </a:t>
            </a:r>
            <a:r>
              <a:rPr lang="ru-RU" sz="2000" dirty="0" err="1" smtClean="0"/>
              <a:t>Желгайская</a:t>
            </a:r>
            <a:r>
              <a:rPr lang="ru-RU" sz="2000" dirty="0" smtClean="0"/>
              <a:t>, 59 (база «Снежинка) с П-2, Ж-1 на </a:t>
            </a:r>
            <a:r>
              <a:rPr lang="ru-RU" sz="2000" dirty="0" smtClean="0"/>
              <a:t>Р-1</a:t>
            </a:r>
            <a:endParaRPr lang="ru-RU" sz="2000" dirty="0"/>
          </a:p>
        </p:txBody>
      </p:sp>
      <p:sp>
        <p:nvSpPr>
          <p:cNvPr id="7" name="TextBox 6"/>
          <p:cNvSpPr txBox="1"/>
          <p:nvPr/>
        </p:nvSpPr>
        <p:spPr>
          <a:xfrm>
            <a:off x="5508104" y="4077072"/>
            <a:ext cx="558166" cy="369332"/>
          </a:xfrm>
          <a:prstGeom prst="rect">
            <a:avLst/>
          </a:prstGeom>
          <a:noFill/>
        </p:spPr>
        <p:txBody>
          <a:bodyPr wrap="none" rtlCol="0">
            <a:spAutoFit/>
          </a:bodyPr>
          <a:lstStyle/>
          <a:p>
            <a:r>
              <a:rPr lang="ru-RU" dirty="0" smtClean="0"/>
              <a:t>П-2</a:t>
            </a:r>
            <a:endParaRPr lang="ru-RU" dirty="0"/>
          </a:p>
        </p:txBody>
      </p:sp>
      <p:pic>
        <p:nvPicPr>
          <p:cNvPr id="6147" name="Picture 3"/>
          <p:cNvPicPr>
            <a:picLocks noChangeAspect="1" noChangeArrowheads="1"/>
          </p:cNvPicPr>
          <p:nvPr/>
        </p:nvPicPr>
        <p:blipFill>
          <a:blip r:embed="rId3" cstate="print"/>
          <a:srcRect/>
          <a:stretch>
            <a:fillRect/>
          </a:stretch>
        </p:blipFill>
        <p:spPr bwMode="auto">
          <a:xfrm>
            <a:off x="179512" y="1916832"/>
            <a:ext cx="4806566" cy="4270425"/>
          </a:xfrm>
          <a:prstGeom prst="rect">
            <a:avLst/>
          </a:prstGeom>
          <a:noFill/>
          <a:ln w="9525">
            <a:noFill/>
            <a:miter lim="800000"/>
            <a:headEnd/>
            <a:tailEnd/>
          </a:ln>
        </p:spPr>
      </p:pic>
      <p:sp>
        <p:nvSpPr>
          <p:cNvPr id="9" name="TextBox 8"/>
          <p:cNvSpPr txBox="1"/>
          <p:nvPr/>
        </p:nvSpPr>
        <p:spPr>
          <a:xfrm>
            <a:off x="6228184" y="4725144"/>
            <a:ext cx="474810" cy="369332"/>
          </a:xfrm>
          <a:prstGeom prst="rect">
            <a:avLst/>
          </a:prstGeom>
          <a:noFill/>
        </p:spPr>
        <p:txBody>
          <a:bodyPr wrap="none" rtlCol="0">
            <a:spAutoFit/>
          </a:bodyPr>
          <a:lstStyle/>
          <a:p>
            <a:r>
              <a:rPr lang="ru-RU" dirty="0" smtClean="0"/>
              <a:t>Р-1</a:t>
            </a:r>
            <a:endParaRPr lang="ru-RU" dirty="0"/>
          </a:p>
        </p:txBody>
      </p:sp>
      <p:sp>
        <p:nvSpPr>
          <p:cNvPr id="12" name="Полилиния 11"/>
          <p:cNvSpPr/>
          <p:nvPr/>
        </p:nvSpPr>
        <p:spPr>
          <a:xfrm>
            <a:off x="2375647" y="3953435"/>
            <a:ext cx="2052918" cy="1909483"/>
          </a:xfrm>
          <a:custGeom>
            <a:avLst/>
            <a:gdLst>
              <a:gd name="connsiteX0" fmla="*/ 80682 w 2052918"/>
              <a:gd name="connsiteY0" fmla="*/ 0 h 1909483"/>
              <a:gd name="connsiteX1" fmla="*/ 923365 w 2052918"/>
              <a:gd name="connsiteY1" fmla="*/ 26894 h 1909483"/>
              <a:gd name="connsiteX2" fmla="*/ 1030941 w 2052918"/>
              <a:gd name="connsiteY2" fmla="*/ 277906 h 1909483"/>
              <a:gd name="connsiteX3" fmla="*/ 1048871 w 2052918"/>
              <a:gd name="connsiteY3" fmla="*/ 744071 h 1909483"/>
              <a:gd name="connsiteX4" fmla="*/ 2008094 w 2052918"/>
              <a:gd name="connsiteY4" fmla="*/ 726141 h 1909483"/>
              <a:gd name="connsiteX5" fmla="*/ 2052918 w 2052918"/>
              <a:gd name="connsiteY5" fmla="*/ 1102659 h 1909483"/>
              <a:gd name="connsiteX6" fmla="*/ 1864659 w 2052918"/>
              <a:gd name="connsiteY6" fmla="*/ 1156447 h 1909483"/>
              <a:gd name="connsiteX7" fmla="*/ 1873624 w 2052918"/>
              <a:gd name="connsiteY7" fmla="*/ 1443318 h 1909483"/>
              <a:gd name="connsiteX8" fmla="*/ 1577788 w 2052918"/>
              <a:gd name="connsiteY8" fmla="*/ 1506071 h 1909483"/>
              <a:gd name="connsiteX9" fmla="*/ 1550894 w 2052918"/>
              <a:gd name="connsiteY9" fmla="*/ 1308847 h 1909483"/>
              <a:gd name="connsiteX10" fmla="*/ 1398494 w 2052918"/>
              <a:gd name="connsiteY10" fmla="*/ 1228165 h 1909483"/>
              <a:gd name="connsiteX11" fmla="*/ 1147482 w 2052918"/>
              <a:gd name="connsiteY11" fmla="*/ 1237130 h 1909483"/>
              <a:gd name="connsiteX12" fmla="*/ 1255059 w 2052918"/>
              <a:gd name="connsiteY12" fmla="*/ 1344706 h 1909483"/>
              <a:gd name="connsiteX13" fmla="*/ 1281953 w 2052918"/>
              <a:gd name="connsiteY13" fmla="*/ 1407459 h 1909483"/>
              <a:gd name="connsiteX14" fmla="*/ 1174377 w 2052918"/>
              <a:gd name="connsiteY14" fmla="*/ 1443318 h 1909483"/>
              <a:gd name="connsiteX15" fmla="*/ 1004047 w 2052918"/>
              <a:gd name="connsiteY15" fmla="*/ 1353671 h 1909483"/>
              <a:gd name="connsiteX16" fmla="*/ 1039906 w 2052918"/>
              <a:gd name="connsiteY16" fmla="*/ 1900518 h 1909483"/>
              <a:gd name="connsiteX17" fmla="*/ 89647 w 2052918"/>
              <a:gd name="connsiteY17" fmla="*/ 1909483 h 1909483"/>
              <a:gd name="connsiteX18" fmla="*/ 8965 w 2052918"/>
              <a:gd name="connsiteY18" fmla="*/ 1120589 h 1909483"/>
              <a:gd name="connsiteX19" fmla="*/ 0 w 2052918"/>
              <a:gd name="connsiteY19" fmla="*/ 600636 h 1909483"/>
              <a:gd name="connsiteX20" fmla="*/ 98612 w 2052918"/>
              <a:gd name="connsiteY20" fmla="*/ 286871 h 1909483"/>
              <a:gd name="connsiteX21" fmla="*/ 80682 w 2052918"/>
              <a:gd name="connsiteY21" fmla="*/ 0 h 190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2918" h="1909483">
                <a:moveTo>
                  <a:pt x="80682" y="0"/>
                </a:moveTo>
                <a:lnTo>
                  <a:pt x="923365" y="26894"/>
                </a:lnTo>
                <a:lnTo>
                  <a:pt x="1030941" y="277906"/>
                </a:lnTo>
                <a:lnTo>
                  <a:pt x="1048871" y="744071"/>
                </a:lnTo>
                <a:lnTo>
                  <a:pt x="2008094" y="726141"/>
                </a:lnTo>
                <a:lnTo>
                  <a:pt x="2052918" y="1102659"/>
                </a:lnTo>
                <a:lnTo>
                  <a:pt x="1864659" y="1156447"/>
                </a:lnTo>
                <a:lnTo>
                  <a:pt x="1873624" y="1443318"/>
                </a:lnTo>
                <a:lnTo>
                  <a:pt x="1577788" y="1506071"/>
                </a:lnTo>
                <a:lnTo>
                  <a:pt x="1550894" y="1308847"/>
                </a:lnTo>
                <a:lnTo>
                  <a:pt x="1398494" y="1228165"/>
                </a:lnTo>
                <a:lnTo>
                  <a:pt x="1147482" y="1237130"/>
                </a:lnTo>
                <a:lnTo>
                  <a:pt x="1255059" y="1344706"/>
                </a:lnTo>
                <a:lnTo>
                  <a:pt x="1281953" y="1407459"/>
                </a:lnTo>
                <a:lnTo>
                  <a:pt x="1174377" y="1443318"/>
                </a:lnTo>
                <a:lnTo>
                  <a:pt x="1004047" y="1353671"/>
                </a:lnTo>
                <a:lnTo>
                  <a:pt x="1039906" y="1900518"/>
                </a:lnTo>
                <a:lnTo>
                  <a:pt x="89647" y="1909483"/>
                </a:lnTo>
                <a:lnTo>
                  <a:pt x="8965" y="1120589"/>
                </a:lnTo>
                <a:lnTo>
                  <a:pt x="0" y="600636"/>
                </a:lnTo>
                <a:lnTo>
                  <a:pt x="98612" y="286871"/>
                </a:lnTo>
                <a:lnTo>
                  <a:pt x="80682"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олилиния 10"/>
          <p:cNvSpPr/>
          <p:nvPr/>
        </p:nvSpPr>
        <p:spPr>
          <a:xfrm>
            <a:off x="1147482" y="3585882"/>
            <a:ext cx="1335742" cy="950259"/>
          </a:xfrm>
          <a:custGeom>
            <a:avLst/>
            <a:gdLst>
              <a:gd name="connsiteX0" fmla="*/ 1299883 w 1335742"/>
              <a:gd name="connsiteY0" fmla="*/ 367553 h 950259"/>
              <a:gd name="connsiteX1" fmla="*/ 1290918 w 1335742"/>
              <a:gd name="connsiteY1" fmla="*/ 62753 h 950259"/>
              <a:gd name="connsiteX2" fmla="*/ 8965 w 1335742"/>
              <a:gd name="connsiteY2" fmla="*/ 0 h 950259"/>
              <a:gd name="connsiteX3" fmla="*/ 0 w 1335742"/>
              <a:gd name="connsiteY3" fmla="*/ 286871 h 950259"/>
              <a:gd name="connsiteX4" fmla="*/ 197224 w 1335742"/>
              <a:gd name="connsiteY4" fmla="*/ 430306 h 950259"/>
              <a:gd name="connsiteX5" fmla="*/ 206189 w 1335742"/>
              <a:gd name="connsiteY5" fmla="*/ 573742 h 950259"/>
              <a:gd name="connsiteX6" fmla="*/ 26894 w 1335742"/>
              <a:gd name="connsiteY6" fmla="*/ 564777 h 950259"/>
              <a:gd name="connsiteX7" fmla="*/ 44824 w 1335742"/>
              <a:gd name="connsiteY7" fmla="*/ 654424 h 950259"/>
              <a:gd name="connsiteX8" fmla="*/ 259977 w 1335742"/>
              <a:gd name="connsiteY8" fmla="*/ 663389 h 950259"/>
              <a:gd name="connsiteX9" fmla="*/ 251012 w 1335742"/>
              <a:gd name="connsiteY9" fmla="*/ 797859 h 950259"/>
              <a:gd name="connsiteX10" fmla="*/ 268942 w 1335742"/>
              <a:gd name="connsiteY10" fmla="*/ 860612 h 950259"/>
              <a:gd name="connsiteX11" fmla="*/ 582706 w 1335742"/>
              <a:gd name="connsiteY11" fmla="*/ 824753 h 950259"/>
              <a:gd name="connsiteX12" fmla="*/ 878542 w 1335742"/>
              <a:gd name="connsiteY12" fmla="*/ 833718 h 950259"/>
              <a:gd name="connsiteX13" fmla="*/ 1021977 w 1335742"/>
              <a:gd name="connsiteY13" fmla="*/ 941294 h 950259"/>
              <a:gd name="connsiteX14" fmla="*/ 1228165 w 1335742"/>
              <a:gd name="connsiteY14" fmla="*/ 950259 h 950259"/>
              <a:gd name="connsiteX15" fmla="*/ 1335742 w 1335742"/>
              <a:gd name="connsiteY15" fmla="*/ 645459 h 950259"/>
              <a:gd name="connsiteX16" fmla="*/ 1299883 w 1335742"/>
              <a:gd name="connsiteY16" fmla="*/ 367553 h 9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5742" h="950259">
                <a:moveTo>
                  <a:pt x="1299883" y="367553"/>
                </a:moveTo>
                <a:lnTo>
                  <a:pt x="1290918" y="62753"/>
                </a:lnTo>
                <a:lnTo>
                  <a:pt x="8965" y="0"/>
                </a:lnTo>
                <a:lnTo>
                  <a:pt x="0" y="286871"/>
                </a:lnTo>
                <a:lnTo>
                  <a:pt x="197224" y="430306"/>
                </a:lnTo>
                <a:lnTo>
                  <a:pt x="206189" y="573742"/>
                </a:lnTo>
                <a:lnTo>
                  <a:pt x="26894" y="564777"/>
                </a:lnTo>
                <a:lnTo>
                  <a:pt x="44824" y="654424"/>
                </a:lnTo>
                <a:lnTo>
                  <a:pt x="259977" y="663389"/>
                </a:lnTo>
                <a:lnTo>
                  <a:pt x="251012" y="797859"/>
                </a:lnTo>
                <a:lnTo>
                  <a:pt x="268942" y="860612"/>
                </a:lnTo>
                <a:lnTo>
                  <a:pt x="582706" y="824753"/>
                </a:lnTo>
                <a:lnTo>
                  <a:pt x="878542" y="833718"/>
                </a:lnTo>
                <a:lnTo>
                  <a:pt x="1021977" y="941294"/>
                </a:lnTo>
                <a:lnTo>
                  <a:pt x="1228165" y="950259"/>
                </a:lnTo>
                <a:lnTo>
                  <a:pt x="1335742" y="645459"/>
                </a:lnTo>
                <a:lnTo>
                  <a:pt x="1299883" y="367553"/>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4788024" y="1628800"/>
            <a:ext cx="3989492" cy="4187552"/>
          </a:xfrm>
          <a:prstGeom prst="rect">
            <a:avLst/>
          </a:prstGeom>
          <a:noFill/>
          <a:ln w="9525">
            <a:noFill/>
            <a:miter lim="800000"/>
            <a:headEnd/>
            <a:tailEnd/>
          </a:ln>
        </p:spPr>
      </p:pic>
      <p:sp>
        <p:nvSpPr>
          <p:cNvPr id="3" name="Содержимое 2"/>
          <p:cNvSpPr>
            <a:spLocks noGrp="1"/>
          </p:cNvSpPr>
          <p:nvPr>
            <p:ph idx="1"/>
          </p:nvPr>
        </p:nvSpPr>
        <p:spPr>
          <a:xfrm>
            <a:off x="395536" y="764704"/>
            <a:ext cx="8229600" cy="4389120"/>
          </a:xfrm>
        </p:spPr>
        <p:txBody>
          <a:bodyPr>
            <a:normAutofit/>
          </a:bodyPr>
          <a:lstStyle/>
          <a:p>
            <a:r>
              <a:rPr lang="ru-RU" sz="2500" dirty="0" smtClean="0"/>
              <a:t>территория за ул. Грибная с Р-2 на Ж-1</a:t>
            </a:r>
            <a:endParaRPr lang="ru-RU" sz="2500" dirty="0"/>
          </a:p>
        </p:txBody>
      </p:sp>
      <p:sp>
        <p:nvSpPr>
          <p:cNvPr id="7" name="TextBox 6"/>
          <p:cNvSpPr txBox="1"/>
          <p:nvPr/>
        </p:nvSpPr>
        <p:spPr>
          <a:xfrm>
            <a:off x="6804248" y="3284984"/>
            <a:ext cx="561372" cy="369332"/>
          </a:xfrm>
          <a:prstGeom prst="rect">
            <a:avLst/>
          </a:prstGeom>
          <a:noFill/>
        </p:spPr>
        <p:txBody>
          <a:bodyPr wrap="none" rtlCol="0">
            <a:spAutoFit/>
          </a:bodyPr>
          <a:lstStyle/>
          <a:p>
            <a:r>
              <a:rPr lang="ru-RU" dirty="0" smtClean="0"/>
              <a:t>Ж-1</a:t>
            </a:r>
            <a:endParaRPr lang="ru-RU" dirty="0"/>
          </a:p>
        </p:txBody>
      </p:sp>
      <p:pic>
        <p:nvPicPr>
          <p:cNvPr id="7171" name="Picture 3"/>
          <p:cNvPicPr>
            <a:picLocks noChangeAspect="1" noChangeArrowheads="1"/>
          </p:cNvPicPr>
          <p:nvPr/>
        </p:nvPicPr>
        <p:blipFill>
          <a:blip r:embed="rId3" cstate="print"/>
          <a:srcRect/>
          <a:stretch>
            <a:fillRect/>
          </a:stretch>
        </p:blipFill>
        <p:spPr bwMode="auto">
          <a:xfrm>
            <a:off x="395536" y="1340768"/>
            <a:ext cx="4684546" cy="5153000"/>
          </a:xfrm>
          <a:prstGeom prst="rect">
            <a:avLst/>
          </a:prstGeom>
          <a:noFill/>
          <a:ln w="9525">
            <a:noFill/>
            <a:miter lim="800000"/>
            <a:headEnd/>
            <a:tailEnd/>
          </a:ln>
        </p:spPr>
      </p:pic>
      <p:sp>
        <p:nvSpPr>
          <p:cNvPr id="9" name="Полилиния 8"/>
          <p:cNvSpPr/>
          <p:nvPr/>
        </p:nvSpPr>
        <p:spPr>
          <a:xfrm>
            <a:off x="1138518" y="2303929"/>
            <a:ext cx="3442447" cy="2913530"/>
          </a:xfrm>
          <a:custGeom>
            <a:avLst/>
            <a:gdLst>
              <a:gd name="connsiteX0" fmla="*/ 3442447 w 3442447"/>
              <a:gd name="connsiteY0" fmla="*/ 358589 h 2913530"/>
              <a:gd name="connsiteX1" fmla="*/ 3325906 w 3442447"/>
              <a:gd name="connsiteY1" fmla="*/ 322730 h 2913530"/>
              <a:gd name="connsiteX2" fmla="*/ 3388658 w 3442447"/>
              <a:gd name="connsiteY2" fmla="*/ 116542 h 2913530"/>
              <a:gd name="connsiteX3" fmla="*/ 1990164 w 3442447"/>
              <a:gd name="connsiteY3" fmla="*/ 0 h 2913530"/>
              <a:gd name="connsiteX4" fmla="*/ 1810870 w 3442447"/>
              <a:gd name="connsiteY4" fmla="*/ 304800 h 2913530"/>
              <a:gd name="connsiteX5" fmla="*/ 1048870 w 3442447"/>
              <a:gd name="connsiteY5" fmla="*/ 618565 h 2913530"/>
              <a:gd name="connsiteX6" fmla="*/ 878541 w 3442447"/>
              <a:gd name="connsiteY6" fmla="*/ 340659 h 2913530"/>
              <a:gd name="connsiteX7" fmla="*/ 0 w 3442447"/>
              <a:gd name="connsiteY7" fmla="*/ 555812 h 2913530"/>
              <a:gd name="connsiteX8" fmla="*/ 412376 w 3442447"/>
              <a:gd name="connsiteY8" fmla="*/ 1264024 h 2913530"/>
              <a:gd name="connsiteX9" fmla="*/ 1631576 w 3442447"/>
              <a:gd name="connsiteY9" fmla="*/ 627530 h 2913530"/>
              <a:gd name="connsiteX10" fmla="*/ 2483223 w 3442447"/>
              <a:gd name="connsiteY10" fmla="*/ 2079812 h 2913530"/>
              <a:gd name="connsiteX11" fmla="*/ 2052917 w 3442447"/>
              <a:gd name="connsiteY11" fmla="*/ 2402542 h 2913530"/>
              <a:gd name="connsiteX12" fmla="*/ 2411506 w 3442447"/>
              <a:gd name="connsiteY12" fmla="*/ 2913530 h 2913530"/>
              <a:gd name="connsiteX13" fmla="*/ 2563906 w 3442447"/>
              <a:gd name="connsiteY13" fmla="*/ 2545977 h 2913530"/>
              <a:gd name="connsiteX14" fmla="*/ 2904564 w 3442447"/>
              <a:gd name="connsiteY14" fmla="*/ 2384612 h 2913530"/>
              <a:gd name="connsiteX15" fmla="*/ 3012141 w 3442447"/>
              <a:gd name="connsiteY15" fmla="*/ 1353671 h 2913530"/>
              <a:gd name="connsiteX16" fmla="*/ 3442447 w 3442447"/>
              <a:gd name="connsiteY16" fmla="*/ 358589 h 291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2447" h="2913530">
                <a:moveTo>
                  <a:pt x="3442447" y="358589"/>
                </a:moveTo>
                <a:lnTo>
                  <a:pt x="3325906" y="322730"/>
                </a:lnTo>
                <a:lnTo>
                  <a:pt x="3388658" y="116542"/>
                </a:lnTo>
                <a:lnTo>
                  <a:pt x="1990164" y="0"/>
                </a:lnTo>
                <a:lnTo>
                  <a:pt x="1810870" y="304800"/>
                </a:lnTo>
                <a:lnTo>
                  <a:pt x="1048870" y="618565"/>
                </a:lnTo>
                <a:lnTo>
                  <a:pt x="878541" y="340659"/>
                </a:lnTo>
                <a:lnTo>
                  <a:pt x="0" y="555812"/>
                </a:lnTo>
                <a:lnTo>
                  <a:pt x="412376" y="1264024"/>
                </a:lnTo>
                <a:lnTo>
                  <a:pt x="1631576" y="627530"/>
                </a:lnTo>
                <a:lnTo>
                  <a:pt x="2483223" y="2079812"/>
                </a:lnTo>
                <a:lnTo>
                  <a:pt x="2052917" y="2402542"/>
                </a:lnTo>
                <a:lnTo>
                  <a:pt x="2411506" y="2913530"/>
                </a:lnTo>
                <a:lnTo>
                  <a:pt x="2563906" y="2545977"/>
                </a:lnTo>
                <a:lnTo>
                  <a:pt x="2904564" y="2384612"/>
                </a:lnTo>
                <a:lnTo>
                  <a:pt x="3012141" y="1353671"/>
                </a:lnTo>
                <a:lnTo>
                  <a:pt x="3442447" y="358589"/>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4716016" y="1700808"/>
            <a:ext cx="3914775" cy="4143375"/>
          </a:xfrm>
          <a:prstGeom prst="rect">
            <a:avLst/>
          </a:prstGeom>
          <a:noFill/>
          <a:ln w="9525">
            <a:noFill/>
            <a:miter lim="800000"/>
            <a:headEnd/>
            <a:tailEnd/>
          </a:ln>
        </p:spPr>
      </p:pic>
      <p:sp>
        <p:nvSpPr>
          <p:cNvPr id="3" name="Содержимое 2"/>
          <p:cNvSpPr>
            <a:spLocks noGrp="1"/>
          </p:cNvSpPr>
          <p:nvPr>
            <p:ph idx="1"/>
          </p:nvPr>
        </p:nvSpPr>
        <p:spPr>
          <a:xfrm>
            <a:off x="395536" y="764704"/>
            <a:ext cx="8229600" cy="4389120"/>
          </a:xfrm>
        </p:spPr>
        <p:txBody>
          <a:bodyPr>
            <a:normAutofit/>
          </a:bodyPr>
          <a:lstStyle/>
          <a:p>
            <a:r>
              <a:rPr lang="ru-RU" sz="2500" dirty="0" smtClean="0"/>
              <a:t>ул. Гоголя, 18 с СН-4 на П-4</a:t>
            </a:r>
            <a:endParaRPr lang="ru-RU" sz="2500" dirty="0"/>
          </a:p>
        </p:txBody>
      </p:sp>
      <p:sp>
        <p:nvSpPr>
          <p:cNvPr id="7" name="TextBox 6"/>
          <p:cNvSpPr txBox="1"/>
          <p:nvPr/>
        </p:nvSpPr>
        <p:spPr>
          <a:xfrm>
            <a:off x="6444208" y="3429000"/>
            <a:ext cx="567784" cy="369332"/>
          </a:xfrm>
          <a:prstGeom prst="rect">
            <a:avLst/>
          </a:prstGeom>
          <a:noFill/>
        </p:spPr>
        <p:txBody>
          <a:bodyPr wrap="none" rtlCol="0">
            <a:spAutoFit/>
          </a:bodyPr>
          <a:lstStyle/>
          <a:p>
            <a:r>
              <a:rPr lang="ru-RU" dirty="0" smtClean="0"/>
              <a:t>П-4</a:t>
            </a:r>
            <a:endParaRPr lang="ru-RU" dirty="0"/>
          </a:p>
        </p:txBody>
      </p:sp>
      <p:pic>
        <p:nvPicPr>
          <p:cNvPr id="8195" name="Picture 3"/>
          <p:cNvPicPr>
            <a:picLocks noChangeAspect="1" noChangeArrowheads="1"/>
          </p:cNvPicPr>
          <p:nvPr/>
        </p:nvPicPr>
        <p:blipFill>
          <a:blip r:embed="rId3" cstate="print"/>
          <a:srcRect/>
          <a:stretch>
            <a:fillRect/>
          </a:stretch>
        </p:blipFill>
        <p:spPr bwMode="auto">
          <a:xfrm>
            <a:off x="323528" y="1484784"/>
            <a:ext cx="4777973" cy="4445670"/>
          </a:xfrm>
          <a:prstGeom prst="rect">
            <a:avLst/>
          </a:prstGeom>
          <a:noFill/>
          <a:ln w="9525">
            <a:noFill/>
            <a:miter lim="800000"/>
            <a:headEnd/>
            <a:tailEnd/>
          </a:ln>
        </p:spPr>
      </p:pic>
      <p:sp>
        <p:nvSpPr>
          <p:cNvPr id="11" name="Полилиния 10"/>
          <p:cNvSpPr/>
          <p:nvPr/>
        </p:nvSpPr>
        <p:spPr>
          <a:xfrm>
            <a:off x="2232212" y="3155576"/>
            <a:ext cx="681317" cy="394448"/>
          </a:xfrm>
          <a:custGeom>
            <a:avLst/>
            <a:gdLst>
              <a:gd name="connsiteX0" fmla="*/ 0 w 681317"/>
              <a:gd name="connsiteY0" fmla="*/ 0 h 394448"/>
              <a:gd name="connsiteX1" fmla="*/ 519953 w 681317"/>
              <a:gd name="connsiteY1" fmla="*/ 394448 h 394448"/>
              <a:gd name="connsiteX2" fmla="*/ 681317 w 681317"/>
              <a:gd name="connsiteY2" fmla="*/ 170330 h 394448"/>
              <a:gd name="connsiteX3" fmla="*/ 0 w 681317"/>
              <a:gd name="connsiteY3" fmla="*/ 0 h 394448"/>
            </a:gdLst>
            <a:ahLst/>
            <a:cxnLst>
              <a:cxn ang="0">
                <a:pos x="connsiteX0" y="connsiteY0"/>
              </a:cxn>
              <a:cxn ang="0">
                <a:pos x="connsiteX1" y="connsiteY1"/>
              </a:cxn>
              <a:cxn ang="0">
                <a:pos x="connsiteX2" y="connsiteY2"/>
              </a:cxn>
              <a:cxn ang="0">
                <a:pos x="connsiteX3" y="connsiteY3"/>
              </a:cxn>
            </a:cxnLst>
            <a:rect l="l" t="t" r="r" b="b"/>
            <a:pathLst>
              <a:path w="681317" h="394448">
                <a:moveTo>
                  <a:pt x="0" y="0"/>
                </a:moveTo>
                <a:lnTo>
                  <a:pt x="519953" y="394448"/>
                </a:lnTo>
                <a:lnTo>
                  <a:pt x="681317" y="170330"/>
                </a:lnTo>
                <a:lnTo>
                  <a:pt x="0"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4860032" y="1499718"/>
            <a:ext cx="3888432" cy="4915774"/>
          </a:xfrm>
          <a:prstGeom prst="rect">
            <a:avLst/>
          </a:prstGeom>
          <a:noFill/>
          <a:ln w="9525">
            <a:noFill/>
            <a:miter lim="800000"/>
            <a:headEnd/>
            <a:tailEnd/>
          </a:ln>
        </p:spPr>
      </p:pic>
      <p:sp>
        <p:nvSpPr>
          <p:cNvPr id="3" name="Содержимое 2"/>
          <p:cNvSpPr>
            <a:spLocks noGrp="1"/>
          </p:cNvSpPr>
          <p:nvPr>
            <p:ph idx="1"/>
          </p:nvPr>
        </p:nvSpPr>
        <p:spPr>
          <a:xfrm>
            <a:off x="395536" y="764704"/>
            <a:ext cx="8229600" cy="4389120"/>
          </a:xfrm>
        </p:spPr>
        <p:txBody>
          <a:bodyPr>
            <a:normAutofit/>
          </a:bodyPr>
          <a:lstStyle/>
          <a:p>
            <a:r>
              <a:rPr lang="ru-RU" sz="2500" dirty="0" smtClean="0"/>
              <a:t>Гаражи по ул. Гидролизная, 15а с ОД-1 на П-4</a:t>
            </a:r>
            <a:endParaRPr lang="ru-RU" sz="2500" dirty="0"/>
          </a:p>
        </p:txBody>
      </p:sp>
      <p:sp>
        <p:nvSpPr>
          <p:cNvPr id="7" name="TextBox 6"/>
          <p:cNvSpPr txBox="1"/>
          <p:nvPr/>
        </p:nvSpPr>
        <p:spPr>
          <a:xfrm>
            <a:off x="6372200" y="3284984"/>
            <a:ext cx="567784" cy="369332"/>
          </a:xfrm>
          <a:prstGeom prst="rect">
            <a:avLst/>
          </a:prstGeom>
          <a:noFill/>
        </p:spPr>
        <p:txBody>
          <a:bodyPr wrap="none" rtlCol="0">
            <a:spAutoFit/>
          </a:bodyPr>
          <a:lstStyle/>
          <a:p>
            <a:r>
              <a:rPr lang="ru-RU" dirty="0" smtClean="0"/>
              <a:t>П-4</a:t>
            </a:r>
            <a:endParaRPr lang="ru-RU" dirty="0"/>
          </a:p>
        </p:txBody>
      </p:sp>
      <p:pic>
        <p:nvPicPr>
          <p:cNvPr id="9219" name="Picture 3"/>
          <p:cNvPicPr>
            <a:picLocks noChangeAspect="1" noChangeArrowheads="1"/>
          </p:cNvPicPr>
          <p:nvPr/>
        </p:nvPicPr>
        <p:blipFill>
          <a:blip r:embed="rId3" cstate="print"/>
          <a:srcRect/>
          <a:stretch>
            <a:fillRect/>
          </a:stretch>
        </p:blipFill>
        <p:spPr bwMode="auto">
          <a:xfrm>
            <a:off x="611560" y="1556792"/>
            <a:ext cx="4032448" cy="4894154"/>
          </a:xfrm>
          <a:prstGeom prst="rect">
            <a:avLst/>
          </a:prstGeom>
          <a:noFill/>
          <a:ln w="9525">
            <a:noFill/>
            <a:miter lim="800000"/>
            <a:headEnd/>
            <a:tailEnd/>
          </a:ln>
        </p:spPr>
      </p:pic>
      <p:sp>
        <p:nvSpPr>
          <p:cNvPr id="9" name="Полилиния 8"/>
          <p:cNvSpPr/>
          <p:nvPr/>
        </p:nvSpPr>
        <p:spPr>
          <a:xfrm>
            <a:off x="2967318" y="3765176"/>
            <a:ext cx="313764" cy="672353"/>
          </a:xfrm>
          <a:custGeom>
            <a:avLst/>
            <a:gdLst>
              <a:gd name="connsiteX0" fmla="*/ 71717 w 313764"/>
              <a:gd name="connsiteY0" fmla="*/ 0 h 672353"/>
              <a:gd name="connsiteX1" fmla="*/ 313764 w 313764"/>
              <a:gd name="connsiteY1" fmla="*/ 26895 h 672353"/>
              <a:gd name="connsiteX2" fmla="*/ 233082 w 313764"/>
              <a:gd name="connsiteY2" fmla="*/ 672353 h 672353"/>
              <a:gd name="connsiteX3" fmla="*/ 0 w 313764"/>
              <a:gd name="connsiteY3" fmla="*/ 636495 h 672353"/>
              <a:gd name="connsiteX4" fmla="*/ 71717 w 313764"/>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764" h="672353">
                <a:moveTo>
                  <a:pt x="71717" y="0"/>
                </a:moveTo>
                <a:lnTo>
                  <a:pt x="313764" y="26895"/>
                </a:lnTo>
                <a:lnTo>
                  <a:pt x="233082" y="672353"/>
                </a:lnTo>
                <a:lnTo>
                  <a:pt x="0" y="636495"/>
                </a:lnTo>
                <a:lnTo>
                  <a:pt x="71717"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211960" y="1844824"/>
            <a:ext cx="4725389" cy="4181103"/>
          </a:xfrm>
          <a:prstGeom prst="rect">
            <a:avLst/>
          </a:prstGeom>
          <a:noFill/>
          <a:ln w="9525">
            <a:noFill/>
            <a:miter lim="800000"/>
            <a:headEnd/>
            <a:tailEnd/>
          </a:ln>
        </p:spPr>
      </p:pic>
      <p:sp>
        <p:nvSpPr>
          <p:cNvPr id="3" name="Содержимое 2"/>
          <p:cNvSpPr>
            <a:spLocks noGrp="1"/>
          </p:cNvSpPr>
          <p:nvPr>
            <p:ph idx="1"/>
          </p:nvPr>
        </p:nvSpPr>
        <p:spPr>
          <a:xfrm>
            <a:off x="395536" y="764704"/>
            <a:ext cx="8229600" cy="4389120"/>
          </a:xfrm>
        </p:spPr>
        <p:txBody>
          <a:bodyPr>
            <a:normAutofit/>
          </a:bodyPr>
          <a:lstStyle/>
          <a:p>
            <a:r>
              <a:rPr lang="ru-RU" sz="2500" dirty="0" smtClean="0"/>
              <a:t>Вертолётная площадка по пер. 1-й Кировский с Р-1* на П-4</a:t>
            </a:r>
            <a:endParaRPr lang="ru-RU" sz="2500" dirty="0"/>
          </a:p>
        </p:txBody>
      </p:sp>
      <p:sp>
        <p:nvSpPr>
          <p:cNvPr id="7" name="TextBox 6"/>
          <p:cNvSpPr txBox="1"/>
          <p:nvPr/>
        </p:nvSpPr>
        <p:spPr>
          <a:xfrm>
            <a:off x="6084168" y="3356992"/>
            <a:ext cx="567784" cy="369332"/>
          </a:xfrm>
          <a:prstGeom prst="rect">
            <a:avLst/>
          </a:prstGeom>
          <a:noFill/>
        </p:spPr>
        <p:txBody>
          <a:bodyPr wrap="none" rtlCol="0">
            <a:spAutoFit/>
          </a:bodyPr>
          <a:lstStyle/>
          <a:p>
            <a:r>
              <a:rPr lang="ru-RU" dirty="0" smtClean="0"/>
              <a:t>П-4</a:t>
            </a:r>
            <a:endParaRPr lang="ru-RU" dirty="0"/>
          </a:p>
        </p:txBody>
      </p:sp>
      <p:pic>
        <p:nvPicPr>
          <p:cNvPr id="10243" name="Picture 3"/>
          <p:cNvPicPr>
            <a:picLocks noChangeAspect="1" noChangeArrowheads="1"/>
          </p:cNvPicPr>
          <p:nvPr/>
        </p:nvPicPr>
        <p:blipFill>
          <a:blip r:embed="rId3" cstate="print"/>
          <a:srcRect/>
          <a:stretch>
            <a:fillRect/>
          </a:stretch>
        </p:blipFill>
        <p:spPr bwMode="auto">
          <a:xfrm>
            <a:off x="827584" y="1700808"/>
            <a:ext cx="4104456" cy="4695370"/>
          </a:xfrm>
          <a:prstGeom prst="rect">
            <a:avLst/>
          </a:prstGeom>
          <a:noFill/>
          <a:ln w="9525">
            <a:noFill/>
            <a:miter lim="800000"/>
            <a:headEnd/>
            <a:tailEnd/>
          </a:ln>
        </p:spPr>
      </p:pic>
      <p:sp>
        <p:nvSpPr>
          <p:cNvPr id="8" name="Полилиния 7"/>
          <p:cNvSpPr/>
          <p:nvPr/>
        </p:nvSpPr>
        <p:spPr>
          <a:xfrm>
            <a:off x="2823882" y="3397624"/>
            <a:ext cx="1129553" cy="1416423"/>
          </a:xfrm>
          <a:custGeom>
            <a:avLst/>
            <a:gdLst>
              <a:gd name="connsiteX0" fmla="*/ 143436 w 1129553"/>
              <a:gd name="connsiteY0" fmla="*/ 1416423 h 1416423"/>
              <a:gd name="connsiteX1" fmla="*/ 331694 w 1129553"/>
              <a:gd name="connsiteY1" fmla="*/ 1272988 h 1416423"/>
              <a:gd name="connsiteX2" fmla="*/ 636494 w 1129553"/>
              <a:gd name="connsiteY2" fmla="*/ 878541 h 1416423"/>
              <a:gd name="connsiteX3" fmla="*/ 726142 w 1129553"/>
              <a:gd name="connsiteY3" fmla="*/ 842682 h 1416423"/>
              <a:gd name="connsiteX4" fmla="*/ 1129553 w 1129553"/>
              <a:gd name="connsiteY4" fmla="*/ 35858 h 1416423"/>
              <a:gd name="connsiteX5" fmla="*/ 788894 w 1129553"/>
              <a:gd name="connsiteY5" fmla="*/ 0 h 1416423"/>
              <a:gd name="connsiteX6" fmla="*/ 475130 w 1129553"/>
              <a:gd name="connsiteY6" fmla="*/ 286870 h 1416423"/>
              <a:gd name="connsiteX7" fmla="*/ 394447 w 1129553"/>
              <a:gd name="connsiteY7" fmla="*/ 394447 h 1416423"/>
              <a:gd name="connsiteX8" fmla="*/ 161365 w 1129553"/>
              <a:gd name="connsiteY8" fmla="*/ 726141 h 1416423"/>
              <a:gd name="connsiteX9" fmla="*/ 0 w 1129553"/>
              <a:gd name="connsiteY9" fmla="*/ 824752 h 1416423"/>
              <a:gd name="connsiteX10" fmla="*/ 143436 w 1129553"/>
              <a:gd name="connsiteY10" fmla="*/ 1416423 h 141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9553" h="1416423">
                <a:moveTo>
                  <a:pt x="143436" y="1416423"/>
                </a:moveTo>
                <a:lnTo>
                  <a:pt x="331694" y="1272988"/>
                </a:lnTo>
                <a:lnTo>
                  <a:pt x="636494" y="878541"/>
                </a:lnTo>
                <a:lnTo>
                  <a:pt x="726142" y="842682"/>
                </a:lnTo>
                <a:lnTo>
                  <a:pt x="1129553" y="35858"/>
                </a:lnTo>
                <a:lnTo>
                  <a:pt x="788894" y="0"/>
                </a:lnTo>
                <a:lnTo>
                  <a:pt x="475130" y="286870"/>
                </a:lnTo>
                <a:lnTo>
                  <a:pt x="394447" y="394447"/>
                </a:lnTo>
                <a:lnTo>
                  <a:pt x="161365" y="726141"/>
                </a:lnTo>
                <a:lnTo>
                  <a:pt x="0" y="824752"/>
                </a:lnTo>
                <a:lnTo>
                  <a:pt x="143436" y="1416423"/>
                </a:lnTo>
                <a:close/>
              </a:path>
            </a:pathLst>
          </a:cu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4355976" y="1772816"/>
            <a:ext cx="4668847" cy="4176464"/>
          </a:xfrm>
          <a:prstGeom prst="rect">
            <a:avLst/>
          </a:prstGeom>
          <a:noFill/>
          <a:ln w="9525">
            <a:noFill/>
            <a:miter lim="800000"/>
            <a:headEnd/>
            <a:tailEnd/>
          </a:ln>
        </p:spPr>
      </p:pic>
      <p:sp>
        <p:nvSpPr>
          <p:cNvPr id="3" name="Содержимое 2"/>
          <p:cNvSpPr>
            <a:spLocks noGrp="1"/>
          </p:cNvSpPr>
          <p:nvPr>
            <p:ph idx="1"/>
          </p:nvPr>
        </p:nvSpPr>
        <p:spPr>
          <a:xfrm>
            <a:off x="395536" y="764704"/>
            <a:ext cx="8229600" cy="4389120"/>
          </a:xfrm>
        </p:spPr>
        <p:txBody>
          <a:bodyPr>
            <a:normAutofit/>
          </a:bodyPr>
          <a:lstStyle/>
          <a:p>
            <a:r>
              <a:rPr lang="ru-RU" sz="2500" dirty="0" smtClean="0"/>
              <a:t>ул. Станкевича, 50/7 с П-4 на Ж-1</a:t>
            </a:r>
            <a:endParaRPr lang="ru-RU" sz="2500" dirty="0"/>
          </a:p>
        </p:txBody>
      </p:sp>
      <p:sp>
        <p:nvSpPr>
          <p:cNvPr id="7" name="TextBox 6"/>
          <p:cNvSpPr txBox="1"/>
          <p:nvPr/>
        </p:nvSpPr>
        <p:spPr>
          <a:xfrm>
            <a:off x="7020272" y="2924944"/>
            <a:ext cx="561372" cy="369332"/>
          </a:xfrm>
          <a:prstGeom prst="rect">
            <a:avLst/>
          </a:prstGeom>
          <a:noFill/>
        </p:spPr>
        <p:txBody>
          <a:bodyPr wrap="none" rtlCol="0">
            <a:spAutoFit/>
          </a:bodyPr>
          <a:lstStyle/>
          <a:p>
            <a:r>
              <a:rPr lang="ru-RU" dirty="0" smtClean="0"/>
              <a:t>Ж-1</a:t>
            </a:r>
            <a:endParaRPr lang="ru-RU" dirty="0"/>
          </a:p>
        </p:txBody>
      </p:sp>
      <p:pic>
        <p:nvPicPr>
          <p:cNvPr id="11267" name="Picture 3"/>
          <p:cNvPicPr>
            <a:picLocks noChangeAspect="1" noChangeArrowheads="1"/>
          </p:cNvPicPr>
          <p:nvPr/>
        </p:nvPicPr>
        <p:blipFill>
          <a:blip r:embed="rId3" cstate="print"/>
          <a:srcRect/>
          <a:stretch>
            <a:fillRect/>
          </a:stretch>
        </p:blipFill>
        <p:spPr bwMode="auto">
          <a:xfrm>
            <a:off x="539552" y="1484784"/>
            <a:ext cx="4471354" cy="4669507"/>
          </a:xfrm>
          <a:prstGeom prst="rect">
            <a:avLst/>
          </a:prstGeom>
          <a:noFill/>
          <a:ln w="9525">
            <a:noFill/>
            <a:miter lim="800000"/>
            <a:headEnd/>
            <a:tailEnd/>
          </a:ln>
        </p:spPr>
      </p:pic>
      <p:sp>
        <p:nvSpPr>
          <p:cNvPr id="9" name="Полилиния 8"/>
          <p:cNvSpPr/>
          <p:nvPr/>
        </p:nvSpPr>
        <p:spPr>
          <a:xfrm>
            <a:off x="3245224" y="2492188"/>
            <a:ext cx="941294" cy="591671"/>
          </a:xfrm>
          <a:custGeom>
            <a:avLst/>
            <a:gdLst>
              <a:gd name="connsiteX0" fmla="*/ 17929 w 941294"/>
              <a:gd name="connsiteY0" fmla="*/ 295836 h 591671"/>
              <a:gd name="connsiteX1" fmla="*/ 107576 w 941294"/>
              <a:gd name="connsiteY1" fmla="*/ 591671 h 591671"/>
              <a:gd name="connsiteX2" fmla="*/ 941294 w 941294"/>
              <a:gd name="connsiteY2" fmla="*/ 403412 h 591671"/>
              <a:gd name="connsiteX3" fmla="*/ 824752 w 941294"/>
              <a:gd name="connsiteY3" fmla="*/ 0 h 591671"/>
              <a:gd name="connsiteX4" fmla="*/ 0 w 941294"/>
              <a:gd name="connsiteY4" fmla="*/ 242047 h 591671"/>
              <a:gd name="connsiteX5" fmla="*/ 17929 w 941294"/>
              <a:gd name="connsiteY5" fmla="*/ 295836 h 5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294" h="591671">
                <a:moveTo>
                  <a:pt x="17929" y="295836"/>
                </a:moveTo>
                <a:lnTo>
                  <a:pt x="107576" y="591671"/>
                </a:lnTo>
                <a:lnTo>
                  <a:pt x="941294" y="403412"/>
                </a:lnTo>
                <a:lnTo>
                  <a:pt x="824752" y="0"/>
                </a:lnTo>
                <a:lnTo>
                  <a:pt x="0" y="242047"/>
                </a:lnTo>
                <a:lnTo>
                  <a:pt x="17929" y="295836"/>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1445</TotalTime>
  <Words>368</Words>
  <Application>Microsoft Office PowerPoint</Application>
  <PresentationFormat>Экран (4:3)</PresentationFormat>
  <Paragraphs>48</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Поток</vt:lpstr>
      <vt:lpstr>Внесение изменений в Правила землепользования и застройки муниципального образования – «город Тулун»</vt:lpstr>
      <vt:lpstr>Вносим изменения в карту градостроительного зонирования в части изменения территориальных зон</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Вносим изменения в градостроительные регламенты:</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Внесение изменений в Правила землепользования и застройки муниципального образования – «город Тулун»</dc:title>
  <dc:creator>User</dc:creator>
  <cp:lastModifiedBy>User Windows</cp:lastModifiedBy>
  <cp:revision>43</cp:revision>
  <dcterms:created xsi:type="dcterms:W3CDTF">2022-09-01T02:04:32Z</dcterms:created>
  <dcterms:modified xsi:type="dcterms:W3CDTF">2022-09-08T07:50:04Z</dcterms:modified>
</cp:coreProperties>
</file>