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7" r:id="rId3"/>
    <p:sldId id="257" r:id="rId4"/>
    <p:sldId id="280" r:id="rId5"/>
    <p:sldId id="278" r:id="rId6"/>
    <p:sldId id="282" r:id="rId7"/>
    <p:sldId id="258" r:id="rId8"/>
    <p:sldId id="281" r:id="rId9"/>
    <p:sldId id="285" r:id="rId10"/>
    <p:sldId id="263" r:id="rId11"/>
    <p:sldId id="283" r:id="rId12"/>
    <p:sldId id="284" r:id="rId13"/>
    <p:sldId id="259" r:id="rId14"/>
    <p:sldId id="279" r:id="rId15"/>
    <p:sldId id="265" r:id="rId16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70" d="100"/>
          <a:sy n="70" d="100"/>
        </p:scale>
        <p:origin x="-894" y="-630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7ED34-239E-43D0-BEC3-8CEA7BBD0BAC}" type="datetimeFigureOut">
              <a:rPr lang="ru-RU" smtClean="0"/>
              <a:pPr/>
              <a:t>13.03.2025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7E66C-BD0A-44BF-9FEB-EA4E3FEBC2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792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5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15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34066" cy="822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1"/>
          <p:cNvSpPr/>
          <p:nvPr/>
        </p:nvSpPr>
        <p:spPr>
          <a:xfrm>
            <a:off x="8134067" y="7500907"/>
            <a:ext cx="6538472" cy="478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15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Подготовлено специалистами ФБУЗ «Центр гигиены и эпидемиологии в Иркутской области»</a:t>
            </a:r>
            <a:endParaRPr lang="en-US" sz="15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85" y="4266226"/>
            <a:ext cx="3796676" cy="307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0"/>
          <p:cNvSpPr/>
          <p:nvPr/>
        </p:nvSpPr>
        <p:spPr>
          <a:xfrm>
            <a:off x="7891738" y="2269173"/>
            <a:ext cx="6738662" cy="2261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Профилактика 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ru-RU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актуальных социально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ru-RU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значимых инфекций</a:t>
            </a:r>
          </a:p>
          <a:p>
            <a:pPr marL="0" indent="0">
              <a:lnSpc>
                <a:spcPts val="5550"/>
              </a:lnSpc>
              <a:buNone/>
            </a:pPr>
            <a:endParaRPr lang="en-US" sz="44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89" y="663118"/>
            <a:ext cx="116259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50" b="1" kern="0" spc="-134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Профилактика туберкулёза – сильный иммунитет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958596"/>
            <a:ext cx="39278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Вакцинация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49014"/>
            <a:ext cx="4120753" cy="233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Прививка БЦЖ, БЦЖ-М (на 3-7 день жизни) и ревакцинация </a:t>
            </a:r>
            <a:endParaRPr lang="ru-RU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при «-» </a:t>
            </a: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пробе Манту в 6-7 лет позволяют познакомить организм с возбудителем туберкулёза для выработки иммунитета.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5254704" y="4958715"/>
            <a:ext cx="36403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Здоровый образ жизни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449133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ЗОЖ и достаточное количество белка в питании являются залогом иммунитета</a:t>
            </a:r>
            <a:r>
              <a:rPr lang="en-US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000" dirty="0"/>
          </a:p>
        </p:txBody>
      </p:sp>
      <p:sp>
        <p:nvSpPr>
          <p:cNvPr id="10" name="Text 5"/>
          <p:cNvSpPr/>
          <p:nvPr/>
        </p:nvSpPr>
        <p:spPr>
          <a:xfrm>
            <a:off x="9715738" y="4958596"/>
            <a:ext cx="36403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Ранняя диагностика заражения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449013"/>
            <a:ext cx="4709946" cy="26304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Ежегодное проведение детям до 8 лет пробы Манту, с 8 лет – </a:t>
            </a:r>
            <a:r>
              <a:rPr lang="ru-RU" sz="2000" kern="0" spc="-36" dirty="0" err="1" smtClean="0">
                <a:latin typeface="Inter" pitchFamily="34" charset="0"/>
                <a:ea typeface="Inter" pitchFamily="34" charset="-122"/>
                <a:cs typeface="Inter" pitchFamily="34" charset="-120"/>
              </a:rPr>
              <a:t>Д</a:t>
            </a:r>
            <a:r>
              <a:rPr lang="ru-RU" sz="2000" kern="0" spc="-36" dirty="0" err="1" smtClean="0">
                <a:latin typeface="Inter" pitchFamily="34" charset="0"/>
                <a:ea typeface="Inter" pitchFamily="34" charset="-122"/>
                <a:cs typeface="Inter" pitchFamily="34" charset="-120"/>
              </a:rPr>
              <a:t>иаскинтест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ru-RU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850"/>
              </a:lnSpc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Детям </a:t>
            </a: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с 15 лет и взрослым – ежегодное флюорографическое исследование лёгких.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5634C36-F647-4FCE-A68F-FAB48112C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91" y="1722079"/>
            <a:ext cx="3927872" cy="2915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AB53692-6C58-4D88-A296-266051913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7752" y="1468034"/>
            <a:ext cx="3044186" cy="33544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16138BA-95C5-4311-986C-997D607F8B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23" b="15821"/>
          <a:stretch/>
        </p:blipFill>
        <p:spPr>
          <a:xfrm>
            <a:off x="6645091" y="3504220"/>
            <a:ext cx="2249949" cy="12832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B0CB494-55BE-4CD4-9E3B-72544447F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615" y="2009995"/>
            <a:ext cx="1576692" cy="11698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26F10F6-9032-40BB-A00B-03CD67462C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157"/>
          <a:stretch/>
        </p:blipFill>
        <p:spPr>
          <a:xfrm>
            <a:off x="7445095" y="1713247"/>
            <a:ext cx="1876114" cy="16565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03A2E67-3A49-4C28-B5FE-17DDA37DF5F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631" t="9157" r="3235" b="10256"/>
          <a:stretch/>
        </p:blipFill>
        <p:spPr>
          <a:xfrm>
            <a:off x="5039522" y="3270885"/>
            <a:ext cx="1605569" cy="14516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0B52FFC-0E2F-40E7-A061-A0D673CF95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67" t="1824" r="4484" b="11739"/>
          <a:stretch/>
        </p:blipFill>
        <p:spPr>
          <a:xfrm>
            <a:off x="8256896" y="6145512"/>
            <a:ext cx="1210900" cy="2001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7" r="8573"/>
          <a:stretch/>
        </p:blipFill>
        <p:spPr bwMode="auto">
          <a:xfrm>
            <a:off x="0" y="1089638"/>
            <a:ext cx="7821833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1"/>
          <p:cNvSpPr/>
          <p:nvPr/>
        </p:nvSpPr>
        <p:spPr>
          <a:xfrm>
            <a:off x="6224781" y="7500907"/>
            <a:ext cx="8026080" cy="478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15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Подготовлено специалистами ФБУЗ «Центр гигиены и эпидемиологии в Иркутской области»</a:t>
            </a:r>
            <a:endParaRPr lang="en-US" sz="15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85" y="4266226"/>
            <a:ext cx="3796676" cy="307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0"/>
          <p:cNvSpPr/>
          <p:nvPr/>
        </p:nvSpPr>
        <p:spPr>
          <a:xfrm>
            <a:off x="6894718" y="2091752"/>
            <a:ext cx="7356143" cy="1657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5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Вирусные </a:t>
            </a:r>
            <a:r>
              <a:rPr lang="ru-RU" sz="445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гепатиты </a:t>
            </a:r>
            <a:r>
              <a:rPr lang="en-US" sz="445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B, D, C</a:t>
            </a:r>
            <a:r>
              <a:rPr lang="ru-RU" sz="445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. </a:t>
            </a:r>
            <a:r>
              <a:rPr lang="ru-RU" sz="445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Профилактика.</a:t>
            </a:r>
          </a:p>
        </p:txBody>
      </p:sp>
    </p:spTree>
    <p:extLst>
      <p:ext uri="{BB962C8B-B14F-4D97-AF65-F5344CB8AC3E}">
        <p14:creationId xmlns:p14="http://schemas.microsoft.com/office/powerpoint/2010/main" val="215074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8301" r="9568" b="5891"/>
          <a:stretch/>
        </p:blipFill>
        <p:spPr bwMode="auto">
          <a:xfrm>
            <a:off x="265979" y="2923298"/>
            <a:ext cx="5754940" cy="470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0"/>
          <p:cNvSpPr/>
          <p:nvPr/>
        </p:nvSpPr>
        <p:spPr>
          <a:xfrm>
            <a:off x="3452884" y="763161"/>
            <a:ext cx="11177516" cy="996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450" b="1" kern="0" spc="-134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Почему вирусные гепатиты актуальны</a:t>
            </a:r>
            <a:r>
              <a:rPr lang="en-US" sz="4450" b="1" kern="0" spc="-134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?</a:t>
            </a:r>
            <a:endParaRPr lang="ru-RU" sz="4450" b="1" kern="0" spc="-134" dirty="0"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27843" y="205601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03685" y="2141022"/>
            <a:ext cx="32283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859987" y="2077902"/>
            <a:ext cx="7265445" cy="1592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Вирусный гепатит – </a:t>
            </a: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воспаление тканей печени, </a:t>
            </a:r>
            <a:endParaRPr lang="ru-RU" sz="2200" b="1" kern="0" spc="-67" dirty="0" smtClean="0"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>
              <a:lnSpc>
                <a:spcPts val="2750"/>
              </a:lnSpc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вызываемое </a:t>
            </a:r>
            <a:r>
              <a:rPr lang="ru-RU" sz="2200" b="1" kern="0" spc="-67" dirty="0" err="1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гепатотропными</a:t>
            </a: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вирусами.</a:t>
            </a:r>
            <a:endParaRPr lang="en-US" sz="2200" dirty="0"/>
          </a:p>
        </p:txBody>
      </p:sp>
      <p:sp>
        <p:nvSpPr>
          <p:cNvPr id="12" name="Shape 9"/>
          <p:cNvSpPr/>
          <p:nvPr/>
        </p:nvSpPr>
        <p:spPr>
          <a:xfrm>
            <a:off x="6209953" y="3418534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60388" y="3500136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2650" b="1" kern="0" spc="-80" dirty="0">
                <a:solidFill>
                  <a:srgbClr val="272525"/>
                </a:solidFill>
                <a:ea typeface="Inter Bold" pitchFamily="34" charset="-122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6859987" y="3512938"/>
            <a:ext cx="7468062" cy="10748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Вирусные гепатиты могут протекать 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- в острой форме</a:t>
            </a:r>
            <a:r>
              <a:rPr lang="en-US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;</a:t>
            </a: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- в хронической форме.</a:t>
            </a:r>
            <a:endParaRPr lang="ru-RU" sz="2200" b="1" kern="0" spc="-67" dirty="0"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>
              <a:lnSpc>
                <a:spcPts val="2750"/>
              </a:lnSpc>
            </a:pP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6859988" y="5274651"/>
            <a:ext cx="7468062" cy="18267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200" b="1" kern="0" spc="-67" dirty="0" smtClean="0">
                <a:solidFill>
                  <a:srgbClr val="C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Последствия вирусных гепатитов</a:t>
            </a:r>
            <a:r>
              <a:rPr lang="en-US" sz="2200" b="1" kern="0" spc="-67" dirty="0" smtClean="0">
                <a:solidFill>
                  <a:srgbClr val="C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:</a:t>
            </a:r>
            <a:r>
              <a:rPr lang="ru-RU" sz="2200" b="1" kern="0" spc="-67" dirty="0" smtClean="0">
                <a:solidFill>
                  <a:srgbClr val="C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ru-RU" sz="2200" b="1" kern="0" spc="-67" dirty="0">
              <a:solidFill>
                <a:srgbClr val="C00000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342900" indent="-342900">
              <a:lnSpc>
                <a:spcPts val="2750"/>
              </a:lnSpc>
              <a:buFontTx/>
              <a:buChar char="-"/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печеночная недостаточность</a:t>
            </a:r>
            <a:r>
              <a:rPr lang="en-US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;</a:t>
            </a:r>
            <a:endParaRPr lang="ru-RU" sz="2200" b="1" kern="0" spc="-67" dirty="0" smtClean="0"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342900" indent="-342900">
              <a:lnSpc>
                <a:spcPts val="2750"/>
              </a:lnSpc>
              <a:buFontTx/>
              <a:buChar char="-"/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цирроз печени</a:t>
            </a:r>
            <a:r>
              <a:rPr lang="en-US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;</a:t>
            </a:r>
            <a:endParaRPr lang="ru-RU" sz="2200" b="1" kern="0" spc="-67" dirty="0" smtClean="0"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342900" indent="-342900">
              <a:lnSpc>
                <a:spcPts val="2750"/>
              </a:lnSpc>
              <a:buFontTx/>
              <a:buChar char="-"/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</a:t>
            </a: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ак печени (гепатоцеллюлярная </a:t>
            </a: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карцинома</a:t>
            </a: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)</a:t>
            </a:r>
            <a:r>
              <a:rPr lang="en-US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;</a:t>
            </a:r>
          </a:p>
          <a:p>
            <a:pPr marL="342900" indent="-342900">
              <a:lnSpc>
                <a:spcPts val="2750"/>
              </a:lnSpc>
              <a:buFontTx/>
              <a:buChar char="-"/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л</a:t>
            </a: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етальный исход.</a:t>
            </a:r>
            <a:endParaRPr lang="ru-RU" sz="2200" b="1" kern="0" spc="-67" dirty="0"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>
              <a:lnSpc>
                <a:spcPts val="2750"/>
              </a:lnSpc>
            </a:pPr>
            <a:endParaRPr lang="en-US" sz="2200" dirty="0"/>
          </a:p>
        </p:txBody>
      </p:sp>
      <p:sp>
        <p:nvSpPr>
          <p:cNvPr id="18" name="Shape 9"/>
          <p:cNvSpPr/>
          <p:nvPr/>
        </p:nvSpPr>
        <p:spPr>
          <a:xfrm>
            <a:off x="6230961" y="522667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1" name="Text 10"/>
          <p:cNvSpPr/>
          <p:nvPr/>
        </p:nvSpPr>
        <p:spPr>
          <a:xfrm>
            <a:off x="6381396" y="5311685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2650" b="1" kern="0" spc="-80" dirty="0">
                <a:solidFill>
                  <a:srgbClr val="272525"/>
                </a:solidFill>
                <a:ea typeface="Inter Bold" pitchFamily="34" charset="-122"/>
              </a:rPr>
              <a:t>3</a:t>
            </a:r>
            <a:endParaRPr lang="en-US" sz="265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54237" y="2672051"/>
            <a:ext cx="1378424" cy="5024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5105" y="2776827"/>
            <a:ext cx="1378424" cy="5024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096604" y="3142960"/>
            <a:ext cx="1378424" cy="5024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Shape 1"/>
          <p:cNvSpPr/>
          <p:nvPr/>
        </p:nvSpPr>
        <p:spPr>
          <a:xfrm>
            <a:off x="3798351" y="2665094"/>
            <a:ext cx="2222568" cy="72595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Гепатоцеллюлярная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карцинома</a:t>
            </a:r>
          </a:p>
        </p:txBody>
      </p:sp>
      <p:sp>
        <p:nvSpPr>
          <p:cNvPr id="23" name="Shape 1"/>
          <p:cNvSpPr/>
          <p:nvPr/>
        </p:nvSpPr>
        <p:spPr>
          <a:xfrm>
            <a:off x="2385912" y="2664243"/>
            <a:ext cx="1082894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Цирроз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hape 1"/>
          <p:cNvSpPr/>
          <p:nvPr/>
        </p:nvSpPr>
        <p:spPr>
          <a:xfrm>
            <a:off x="814317" y="2672051"/>
            <a:ext cx="894099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Норма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21070634">
            <a:off x="1952519" y="6535287"/>
            <a:ext cx="866785" cy="4367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4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 t="15952" r="79412" b="66267"/>
          <a:stretch/>
        </p:blipFill>
        <p:spPr bwMode="auto">
          <a:xfrm>
            <a:off x="4872251" y="2217427"/>
            <a:ext cx="4936972" cy="376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0"/>
          <p:cNvSpPr/>
          <p:nvPr/>
        </p:nvSpPr>
        <p:spPr>
          <a:xfrm>
            <a:off x="495866" y="565599"/>
            <a:ext cx="108390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50" b="1" kern="0" spc="-134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Особенности вирусных гепатитов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46175" y="20402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Гепатит В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46176" y="2421347"/>
            <a:ext cx="456280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Вирус гепатита В 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обладает высокой 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заражающей способностью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поэтому вероятность заражения в случае контакта высокая.</a:t>
            </a:r>
            <a:endParaRPr lang="en-US" sz="2000" dirty="0"/>
          </a:p>
        </p:txBody>
      </p:sp>
      <p:sp>
        <p:nvSpPr>
          <p:cNvPr id="7" name="Text 1"/>
          <p:cNvSpPr/>
          <p:nvPr/>
        </p:nvSpPr>
        <p:spPr>
          <a:xfrm>
            <a:off x="9413437" y="4920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Гепатит С</a:t>
            </a:r>
            <a:endParaRPr lang="en-US" sz="2200" dirty="0"/>
          </a:p>
        </p:txBody>
      </p:sp>
      <p:sp>
        <p:nvSpPr>
          <p:cNvPr id="8" name="Text 1"/>
          <p:cNvSpPr/>
          <p:nvPr/>
        </p:nvSpPr>
        <p:spPr>
          <a:xfrm>
            <a:off x="746173" y="49207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Гепатит </a:t>
            </a:r>
            <a:r>
              <a:rPr lang="en-US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D</a:t>
            </a:r>
            <a:endParaRPr lang="en-US" sz="2200" dirty="0"/>
          </a:p>
        </p:txBody>
      </p:sp>
      <p:sp>
        <p:nvSpPr>
          <p:cNvPr id="10" name="Text 2"/>
          <p:cNvSpPr/>
          <p:nvPr/>
        </p:nvSpPr>
        <p:spPr>
          <a:xfrm>
            <a:off x="746173" y="5275088"/>
            <a:ext cx="4849407" cy="26382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Вирус гепатита 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D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не способен самостоятельно вызвать заболевание, может существовать только при наличии гепатита В. Но в случае их встречи в печени возникает «атомная бомба», приводящая к молниеносному разрушению печени. </a:t>
            </a:r>
            <a:endParaRPr lang="en-US" sz="2000" dirty="0"/>
          </a:p>
        </p:txBody>
      </p:sp>
      <p:sp>
        <p:nvSpPr>
          <p:cNvPr id="11" name="Text 2"/>
          <p:cNvSpPr/>
          <p:nvPr/>
        </p:nvSpPr>
        <p:spPr>
          <a:xfrm>
            <a:off x="9413438" y="5275088"/>
            <a:ext cx="484940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Вирус гепатита С 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называют «ласковым убийцей», так как склонен незаметно вызывать заболевание, с серьёзными осложнениями (цирроз и рак).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55179" r="62527" b="1518"/>
          <a:stretch/>
        </p:blipFill>
        <p:spPr bwMode="auto">
          <a:xfrm>
            <a:off x="495866" y="4642334"/>
            <a:ext cx="3766782" cy="33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6" t="2758" r="4732" b="57469"/>
          <a:stretch/>
        </p:blipFill>
        <p:spPr bwMode="auto">
          <a:xfrm>
            <a:off x="5322626" y="1325928"/>
            <a:ext cx="3301732" cy="3316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9" t="58898" r="4081" b="3217"/>
          <a:stretch/>
        </p:blipFill>
        <p:spPr bwMode="auto">
          <a:xfrm>
            <a:off x="10597488" y="4716089"/>
            <a:ext cx="3370998" cy="3283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0"/>
          <p:cNvSpPr/>
          <p:nvPr/>
        </p:nvSpPr>
        <p:spPr>
          <a:xfrm>
            <a:off x="495866" y="523753"/>
            <a:ext cx="108390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50" b="1" kern="0" spc="-134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Пути передачи вирусных гепатитов</a:t>
            </a:r>
            <a:r>
              <a:rPr lang="en-US" sz="4450" b="1" kern="0" spc="-134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:</a:t>
            </a:r>
            <a:endParaRPr lang="en-US" sz="4450" dirty="0"/>
          </a:p>
        </p:txBody>
      </p:sp>
      <p:sp>
        <p:nvSpPr>
          <p:cNvPr id="6" name="Text 1"/>
          <p:cNvSpPr/>
          <p:nvPr/>
        </p:nvSpPr>
        <p:spPr>
          <a:xfrm>
            <a:off x="4831286" y="51387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Вертикальный путь</a:t>
            </a:r>
            <a:endParaRPr lang="en-US" sz="2200" dirty="0"/>
          </a:p>
        </p:txBody>
      </p:sp>
      <p:sp>
        <p:nvSpPr>
          <p:cNvPr id="7" name="Text 1"/>
          <p:cNvSpPr/>
          <p:nvPr/>
        </p:nvSpPr>
        <p:spPr>
          <a:xfrm>
            <a:off x="384391" y="15378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Половой путь</a:t>
            </a:r>
            <a:endParaRPr lang="en-US" sz="2200" dirty="0"/>
          </a:p>
        </p:txBody>
      </p:sp>
      <p:sp>
        <p:nvSpPr>
          <p:cNvPr id="8" name="Text 1"/>
          <p:cNvSpPr/>
          <p:nvPr/>
        </p:nvSpPr>
        <p:spPr>
          <a:xfrm>
            <a:off x="8868781" y="13606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Парентеральный путь</a:t>
            </a:r>
            <a:endParaRPr lang="en-US" sz="2200" dirty="0"/>
          </a:p>
        </p:txBody>
      </p:sp>
      <p:sp>
        <p:nvSpPr>
          <p:cNvPr id="9" name="Text 2"/>
          <p:cNvSpPr/>
          <p:nvPr/>
        </p:nvSpPr>
        <p:spPr>
          <a:xfrm>
            <a:off x="4831286" y="5583162"/>
            <a:ext cx="5239756" cy="1950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Передача вируса происходит от матери к ребенку во время</a:t>
            </a:r>
            <a:r>
              <a:rPr lang="en-US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б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еременности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р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одов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endParaRPr lang="ru-RU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кормления грудью.</a:t>
            </a:r>
            <a:endParaRPr lang="en-US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10" name="Text 2"/>
          <p:cNvSpPr/>
          <p:nvPr/>
        </p:nvSpPr>
        <p:spPr>
          <a:xfrm>
            <a:off x="8868781" y="1838934"/>
            <a:ext cx="5186148" cy="31070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Передача вируса происходит при контакте с зараженной кровью или использования нестерильных инструментов во время</a:t>
            </a:r>
            <a:r>
              <a:rPr lang="en-US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пирсинга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тату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endParaRPr lang="ru-RU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маникюра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endParaRPr lang="ru-RU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п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овторного использования шприцов, игл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endParaRPr lang="ru-RU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м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едицинских процедур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операций.</a:t>
            </a:r>
            <a:endParaRPr lang="en-US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11" name="Text 2"/>
          <p:cNvSpPr/>
          <p:nvPr/>
        </p:nvSpPr>
        <p:spPr>
          <a:xfrm>
            <a:off x="384391" y="2027544"/>
            <a:ext cx="5239756" cy="2614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Заражение происходит при проникновении вируса через микротрещины слизистых оболочек из биологических жидкостей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в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агинальная слизь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en-US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сперма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endParaRPr lang="ru-RU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кровь</a:t>
            </a:r>
            <a:r>
              <a:rPr lang="en-US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endParaRPr lang="ru-RU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>
              <a:lnSpc>
                <a:spcPts val="2850"/>
              </a:lnSpc>
              <a:buFontTx/>
              <a:buChar char="-"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слюна.</a:t>
            </a:r>
            <a:endParaRPr lang="en-US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13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218" y="620792"/>
            <a:ext cx="12642056" cy="705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00" b="1" kern="0" spc="-133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Профилактика вирусных гепатитов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357301" y="4608909"/>
            <a:ext cx="4009787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 err="1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Профилактика</a:t>
            </a:r>
            <a:r>
              <a:rPr lang="en-US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200" b="1" kern="0" spc="-67" dirty="0" err="1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передачи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354842" y="5096947"/>
            <a:ext cx="4559582" cy="2859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-</a:t>
            </a:r>
            <a:r>
              <a:rPr lang="ru-RU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использование презервативов и отказ от рискованного сексуального поведения</a:t>
            </a:r>
            <a:r>
              <a:rPr lang="en-US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ru-RU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-отказ от совместного использования шприцев (в </a:t>
            </a:r>
            <a:r>
              <a:rPr lang="ru-RU" kern="0" spc="-36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т.ч</a:t>
            </a:r>
            <a:r>
              <a:rPr lang="ru-RU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. инъекционных наркотиков)</a:t>
            </a:r>
            <a:r>
              <a:rPr lang="en-US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endParaRPr lang="ru-RU" kern="0" spc="-36" dirty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00"/>
              </a:lnSpc>
              <a:buNone/>
            </a:pPr>
            <a:r>
              <a:rPr lang="ru-RU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-проведение тату/пирсинга только в организациях имеющих лицензию на медицинскую деятельность</a:t>
            </a:r>
            <a:r>
              <a:rPr lang="en-US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  <a:endParaRPr lang="ru-RU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00"/>
              </a:lnSpc>
              <a:buNone/>
            </a:pPr>
            <a:r>
              <a:rPr lang="ru-RU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-проведение маникюра в надёжных местах.</a:t>
            </a:r>
            <a:endParaRPr lang="en-US" kern="0" spc="-36" dirty="0"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037" y="1777841"/>
            <a:ext cx="4124206" cy="25488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3037" y="4608909"/>
            <a:ext cx="316884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Здоровый образ жизни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3037" y="5096947"/>
            <a:ext cx="4124206" cy="2166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Ведение здорового образа жизни, включая сбалансированное питание, регулярные физические упражнения и отказ от вредных привычек, помогает укреплять иммунитет и </a:t>
            </a:r>
            <a:r>
              <a:rPr lang="ru-RU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снизить</a:t>
            </a:r>
            <a:r>
              <a:rPr lang="en-US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kern="0" spc="-36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риск</a:t>
            </a:r>
            <a:r>
              <a:rPr lang="en-US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kern="0" spc="-36" dirty="0" err="1">
                <a:latin typeface="Inter" pitchFamily="34" charset="0"/>
                <a:ea typeface="Inter" pitchFamily="34" charset="-122"/>
                <a:cs typeface="Inter" pitchFamily="34" charset="-120"/>
              </a:rPr>
              <a:t>заражения</a:t>
            </a:r>
            <a:r>
              <a:rPr lang="ru-RU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, но не исключает его</a:t>
            </a:r>
            <a:r>
              <a:rPr lang="en-US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dirty="0"/>
          </a:p>
        </p:txBody>
      </p:sp>
      <p:sp>
        <p:nvSpPr>
          <p:cNvPr id="10" name="Text 5"/>
          <p:cNvSpPr/>
          <p:nvPr/>
        </p:nvSpPr>
        <p:spPr>
          <a:xfrm>
            <a:off x="9715857" y="4608909"/>
            <a:ext cx="4124206" cy="488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Вакцинация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856" y="5096947"/>
            <a:ext cx="4559701" cy="2859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ru-RU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Прививка </a:t>
            </a:r>
            <a:r>
              <a:rPr lang="ru-RU" b="1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против гепатита В </a:t>
            </a:r>
            <a:r>
              <a:rPr lang="ru-RU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позволяет создать защитный уровень антител, которые защищают от заражения.</a:t>
            </a:r>
          </a:p>
          <a:p>
            <a:pPr marL="0" indent="0" algn="l">
              <a:lnSpc>
                <a:spcPts val="2800"/>
              </a:lnSpc>
              <a:buNone/>
            </a:pPr>
            <a:r>
              <a:rPr lang="ru-RU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Вакцинация проводится </a:t>
            </a:r>
            <a:r>
              <a:rPr lang="ru-RU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 детям с рождения до 17 лет и взрослым от 18 до 55 лет, не привитым ранее. Прививки проводятся бесплатно </a:t>
            </a:r>
            <a:r>
              <a:rPr lang="ru-RU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в поликлинике по месту жительства.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7" y="1664411"/>
            <a:ext cx="5019120" cy="294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871330" y="2105247"/>
            <a:ext cx="138223" cy="14460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34316" y="2105247"/>
            <a:ext cx="95693" cy="14460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857" y="1599781"/>
            <a:ext cx="2897126" cy="290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4018" r="3433" b="1747"/>
          <a:stretch/>
        </p:blipFill>
        <p:spPr bwMode="auto">
          <a:xfrm>
            <a:off x="6490557" y="1468915"/>
            <a:ext cx="8044307" cy="676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0"/>
          <p:cNvSpPr/>
          <p:nvPr/>
        </p:nvSpPr>
        <p:spPr>
          <a:xfrm>
            <a:off x="793667" y="645006"/>
            <a:ext cx="11393781" cy="16478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50" b="1" kern="0" spc="-134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Что</a:t>
            </a:r>
            <a:r>
              <a:rPr lang="en-US" sz="4450" b="1" kern="0" spc="-134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4450" b="1" kern="0" spc="-134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такое</a:t>
            </a:r>
            <a:r>
              <a:rPr lang="en-US" sz="4450" b="1" kern="0" spc="-134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4450" b="1" kern="0" spc="-134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социально значимые инфекции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538516" y="19218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25384" y="2006831"/>
            <a:ext cx="1365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285127" y="1935163"/>
            <a:ext cx="5647936" cy="2296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Социально значимые инфекции </a:t>
            </a:r>
            <a:r>
              <a:rPr lang="ru-RU" sz="2200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- это </a:t>
            </a:r>
          </a:p>
          <a:p>
            <a:pPr>
              <a:lnSpc>
                <a:spcPts val="2750"/>
              </a:lnSpc>
            </a:pPr>
            <a:r>
              <a:rPr lang="ru-RU" sz="2200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заболевания, возникновение и (или) </a:t>
            </a:r>
          </a:p>
          <a:p>
            <a:pPr>
              <a:lnSpc>
                <a:spcPts val="2750"/>
              </a:lnSpc>
            </a:pPr>
            <a:r>
              <a:rPr lang="ru-RU" sz="2200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распространение которых в значительной </a:t>
            </a:r>
          </a:p>
          <a:p>
            <a:pPr>
              <a:lnSpc>
                <a:spcPts val="2750"/>
              </a:lnSpc>
            </a:pPr>
            <a:r>
              <a:rPr lang="ru-RU" sz="2200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степени зависит от социально-экономических</a:t>
            </a:r>
          </a:p>
          <a:p>
            <a:pPr>
              <a:lnSpc>
                <a:spcPts val="2750"/>
              </a:lnSpc>
            </a:pPr>
            <a:r>
              <a:rPr lang="ru-RU" sz="2200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условий, приносящие ущерб обществу</a:t>
            </a:r>
          </a:p>
          <a:p>
            <a:pPr>
              <a:lnSpc>
                <a:spcPts val="2750"/>
              </a:lnSpc>
            </a:pPr>
            <a:r>
              <a:rPr lang="ru-RU" sz="2200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 требующие социальной защиты человека.   </a:t>
            </a:r>
            <a:endParaRPr lang="en-US" sz="2200" dirty="0"/>
          </a:p>
        </p:txBody>
      </p:sp>
      <p:sp>
        <p:nvSpPr>
          <p:cNvPr id="12" name="Shape 9"/>
          <p:cNvSpPr/>
          <p:nvPr/>
        </p:nvSpPr>
        <p:spPr>
          <a:xfrm>
            <a:off x="537985" y="449345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88951" y="4602985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2650" b="1" kern="0" spc="-80" dirty="0">
                <a:solidFill>
                  <a:srgbClr val="272525"/>
                </a:solidFill>
                <a:ea typeface="Inter Bold" pitchFamily="34" charset="-122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285127" y="4521318"/>
            <a:ext cx="6819424" cy="24718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Основной признак и одновременно 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ключевая проблема социально 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значимых инфекций –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способность к широкому 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распространению </a:t>
            </a: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(массовость).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519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7E1E028-1504-4644-90B8-995E2D8A2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08" t="6605" r="21742" b="6739"/>
          <a:stretch/>
        </p:blipFill>
        <p:spPr>
          <a:xfrm>
            <a:off x="5364775" y="1740858"/>
            <a:ext cx="3266933" cy="3288155"/>
          </a:xfrm>
          <a:prstGeom prst="rect">
            <a:avLst/>
          </a:prstGeom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91" y="1574855"/>
            <a:ext cx="3881042" cy="397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t="21312" r="18191" b="36667"/>
          <a:stretch/>
        </p:blipFill>
        <p:spPr bwMode="auto">
          <a:xfrm>
            <a:off x="776645" y="5410434"/>
            <a:ext cx="4012442" cy="278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0" b="1825"/>
          <a:stretch/>
        </p:blipFill>
        <p:spPr bwMode="auto">
          <a:xfrm>
            <a:off x="917879" y="1574855"/>
            <a:ext cx="4446896" cy="328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0"/>
          <p:cNvSpPr/>
          <p:nvPr/>
        </p:nvSpPr>
        <p:spPr>
          <a:xfrm>
            <a:off x="439002" y="310931"/>
            <a:ext cx="13808861" cy="8801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000" b="1" kern="0" spc="-134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Какие инфекции относятся к социально значимым</a:t>
            </a:r>
            <a:r>
              <a:rPr lang="en-US" sz="4000" b="1" kern="0" spc="-134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?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418282" y="115781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568717" y="1242829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004805" y="1191112"/>
            <a:ext cx="8800579" cy="529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0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Туберкулёз</a:t>
            </a:r>
          </a:p>
        </p:txBody>
      </p:sp>
      <p:sp>
        <p:nvSpPr>
          <p:cNvPr id="12" name="Shape 9"/>
          <p:cNvSpPr/>
          <p:nvPr/>
        </p:nvSpPr>
        <p:spPr>
          <a:xfrm>
            <a:off x="7822219" y="116854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979730" y="1253552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2650" b="1" kern="0" spc="-80" dirty="0">
                <a:solidFill>
                  <a:srgbClr val="272525"/>
                </a:solidFill>
                <a:ea typeface="Inter Bold" pitchFamily="34" charset="-122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8435440" y="1180975"/>
            <a:ext cx="5974344" cy="550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0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Инфекции передаваемые половым путём (ИППП)</a:t>
            </a:r>
            <a:endParaRPr lang="en-US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82" y="4883079"/>
            <a:ext cx="5175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10"/>
          <p:cNvSpPr/>
          <p:nvPr/>
        </p:nvSpPr>
        <p:spPr>
          <a:xfrm>
            <a:off x="567214" y="4956277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2650" b="1" kern="0" spc="-80" dirty="0">
                <a:solidFill>
                  <a:srgbClr val="272525"/>
                </a:solidFill>
                <a:ea typeface="Inter Bold" pitchFamily="34" charset="-122"/>
              </a:rPr>
              <a:t>3</a:t>
            </a:r>
            <a:endParaRPr lang="en-US" sz="2650" dirty="0"/>
          </a:p>
        </p:txBody>
      </p:sp>
      <p:sp>
        <p:nvSpPr>
          <p:cNvPr id="17" name="Text 11"/>
          <p:cNvSpPr/>
          <p:nvPr/>
        </p:nvSpPr>
        <p:spPr>
          <a:xfrm>
            <a:off x="1004805" y="4892909"/>
            <a:ext cx="81738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0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Вирусные </a:t>
            </a:r>
            <a:r>
              <a:rPr lang="ru-RU" sz="20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гепатиты </a:t>
            </a:r>
            <a:r>
              <a:rPr lang="en-US" sz="2000" b="1" kern="0" spc="-67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B, D, C</a:t>
            </a:r>
            <a:endParaRPr lang="en-US" sz="2000" dirty="0"/>
          </a:p>
        </p:txBody>
      </p:sp>
      <p:sp>
        <p:nvSpPr>
          <p:cNvPr id="18" name="Text 11"/>
          <p:cNvSpPr/>
          <p:nvPr/>
        </p:nvSpPr>
        <p:spPr>
          <a:xfrm>
            <a:off x="8435440" y="4958386"/>
            <a:ext cx="24417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0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ВИЧ-инфекция!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682" y="4879170"/>
            <a:ext cx="51752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10"/>
          <p:cNvSpPr/>
          <p:nvPr/>
        </p:nvSpPr>
        <p:spPr>
          <a:xfrm>
            <a:off x="7972654" y="4971700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2650" b="1" kern="0" spc="-80" dirty="0">
                <a:solidFill>
                  <a:srgbClr val="272525"/>
                </a:solidFill>
                <a:ea typeface="Inter Bold" pitchFamily="34" charset="-122"/>
              </a:rPr>
              <a:t>4</a:t>
            </a:r>
            <a:endParaRPr lang="en-US" sz="265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666" y="5762682"/>
            <a:ext cx="1136683" cy="21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1"/>
          <p:cNvSpPr/>
          <p:nvPr/>
        </p:nvSpPr>
        <p:spPr>
          <a:xfrm>
            <a:off x="6224781" y="7500907"/>
            <a:ext cx="8026080" cy="4784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15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Подготовлено специалистами ФБУЗ «Центр гигиены и эпидемиологии в Иркутской области»</a:t>
            </a:r>
            <a:endParaRPr lang="en-US" sz="15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185" y="4266226"/>
            <a:ext cx="3796676" cy="3078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0"/>
          <p:cNvSpPr/>
          <p:nvPr/>
        </p:nvSpPr>
        <p:spPr>
          <a:xfrm>
            <a:off x="7891738" y="2269173"/>
            <a:ext cx="6738662" cy="22618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5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Туберкулёз и его профилактика </a:t>
            </a:r>
          </a:p>
          <a:p>
            <a:pPr marL="0" indent="0">
              <a:lnSpc>
                <a:spcPts val="5550"/>
              </a:lnSpc>
              <a:buNone/>
            </a:pPr>
            <a:endParaRPr lang="en-US" sz="445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69" y="1204873"/>
            <a:ext cx="7356790" cy="5443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20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23379" y="763161"/>
            <a:ext cx="8407020" cy="996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450" b="1" kern="0" spc="-134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Почему туберкулёз актуален</a:t>
            </a:r>
            <a:r>
              <a:rPr lang="en-US" sz="4450" b="1" kern="0" spc="-134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?</a:t>
            </a:r>
            <a:endParaRPr lang="ru-RU" sz="4450" b="1" kern="0" spc="-134" dirty="0"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14111" y="1751587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07842" y="1848705"/>
            <a:ext cx="32283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kern="0" spc="-80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6859988" y="1823292"/>
            <a:ext cx="6819186" cy="1592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Туберкулез – широко распространенное в мире 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инфекционное заболевание, вызываемое 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микобактериями, которое может завершиться 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летальным исходом. </a:t>
            </a:r>
            <a:endParaRPr lang="en-US" sz="2200" dirty="0"/>
          </a:p>
        </p:txBody>
      </p:sp>
      <p:sp>
        <p:nvSpPr>
          <p:cNvPr id="12" name="Shape 9"/>
          <p:cNvSpPr/>
          <p:nvPr/>
        </p:nvSpPr>
        <p:spPr>
          <a:xfrm>
            <a:off x="6214112" y="352480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64547" y="3614187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2650" b="1" kern="0" spc="-80" dirty="0">
                <a:solidFill>
                  <a:srgbClr val="272525"/>
                </a:solidFill>
                <a:ea typeface="Inter Bold" pitchFamily="34" charset="-122"/>
              </a:rPr>
              <a:t>2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6859988" y="3579005"/>
            <a:ext cx="7468062" cy="893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Туберкулёз способен поражать все органы и ткани 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человека (кроме волос и ногтей), 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чаще всего встречается туберкулёз лёгких.</a:t>
            </a:r>
          </a:p>
          <a:p>
            <a:pPr>
              <a:lnSpc>
                <a:spcPts val="2750"/>
              </a:lnSpc>
            </a:pP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6859988" y="5072016"/>
            <a:ext cx="7468062" cy="893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200" b="1" kern="0" spc="-67" dirty="0">
                <a:solidFill>
                  <a:srgbClr val="C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Туберкулёз трудно поддаётся лечению! 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Лечение может длиться от 6 до 24 месяцев.</a:t>
            </a:r>
          </a:p>
          <a:p>
            <a:pPr>
              <a:lnSpc>
                <a:spcPts val="2750"/>
              </a:lnSpc>
            </a:pPr>
            <a:endParaRPr lang="en-US" sz="2200" dirty="0"/>
          </a:p>
        </p:txBody>
      </p:sp>
      <p:sp>
        <p:nvSpPr>
          <p:cNvPr id="17" name="Text 11"/>
          <p:cNvSpPr/>
          <p:nvPr/>
        </p:nvSpPr>
        <p:spPr>
          <a:xfrm>
            <a:off x="6859988" y="6292146"/>
            <a:ext cx="7468062" cy="1559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Бактерия туберкулёза способна длительное время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выживать на разных поверхностях.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Обычные антисептики и моющие средства не убивают</a:t>
            </a:r>
          </a:p>
          <a:p>
            <a:pPr>
              <a:lnSpc>
                <a:spcPts val="2750"/>
              </a:lnSpc>
            </a:pPr>
            <a:r>
              <a:rPr lang="ru-RU" sz="2200" b="1" kern="0" spc="-67" dirty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возбудителя туберкулёза.</a:t>
            </a:r>
          </a:p>
          <a:p>
            <a:pPr>
              <a:lnSpc>
                <a:spcPts val="2750"/>
              </a:lnSpc>
            </a:pPr>
            <a:endParaRPr lang="en-US" sz="2200" dirty="0"/>
          </a:p>
        </p:txBody>
      </p:sp>
      <p:sp>
        <p:nvSpPr>
          <p:cNvPr id="18" name="Shape 9"/>
          <p:cNvSpPr/>
          <p:nvPr/>
        </p:nvSpPr>
        <p:spPr>
          <a:xfrm>
            <a:off x="6223379" y="500844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9" name="Shape 9"/>
          <p:cNvSpPr/>
          <p:nvPr/>
        </p:nvSpPr>
        <p:spPr>
          <a:xfrm>
            <a:off x="6223379" y="623521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1" name="Text 10"/>
          <p:cNvSpPr/>
          <p:nvPr/>
        </p:nvSpPr>
        <p:spPr>
          <a:xfrm>
            <a:off x="6373813" y="5093452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2650" b="1" kern="0" spc="-80" dirty="0">
                <a:solidFill>
                  <a:srgbClr val="272525"/>
                </a:solidFill>
                <a:ea typeface="Inter Bold" pitchFamily="34" charset="-122"/>
              </a:rPr>
              <a:t>3</a:t>
            </a:r>
            <a:endParaRPr lang="en-US" sz="2650" dirty="0"/>
          </a:p>
        </p:txBody>
      </p:sp>
      <p:sp>
        <p:nvSpPr>
          <p:cNvPr id="22" name="Text 10"/>
          <p:cNvSpPr/>
          <p:nvPr/>
        </p:nvSpPr>
        <p:spPr>
          <a:xfrm>
            <a:off x="6373812" y="6320221"/>
            <a:ext cx="209431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2650" b="1" kern="0" spc="-80" dirty="0">
                <a:solidFill>
                  <a:srgbClr val="272525"/>
                </a:solidFill>
                <a:ea typeface="Inter Bold" pitchFamily="34" charset="-122"/>
              </a:rPr>
              <a:t>4</a:t>
            </a:r>
            <a:endParaRPr lang="en-US" sz="2650"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A4A4DC70-CF89-4166-AA59-E1B19A01E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59" r="11111"/>
          <a:stretch/>
        </p:blipFill>
        <p:spPr>
          <a:xfrm>
            <a:off x="9840" y="190919"/>
            <a:ext cx="6068698" cy="78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6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224584" y="631485"/>
            <a:ext cx="10099344" cy="996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4450" b="1" kern="0" spc="-134" dirty="0" smtClean="0"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Стойкость возбудителя туберкулёза</a:t>
            </a:r>
            <a:endParaRPr lang="ru-RU" sz="4450" b="1" kern="0" spc="-134" dirty="0"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sp>
        <p:nvSpPr>
          <p:cNvPr id="18" name="Shape 9"/>
          <p:cNvSpPr/>
          <p:nvPr/>
        </p:nvSpPr>
        <p:spPr>
          <a:xfrm>
            <a:off x="5017037" y="4148204"/>
            <a:ext cx="5095953" cy="58756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Микобактерия способна выживать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hape 9"/>
          <p:cNvSpPr/>
          <p:nvPr/>
        </p:nvSpPr>
        <p:spPr>
          <a:xfrm>
            <a:off x="10500420" y="4735773"/>
            <a:ext cx="3647015" cy="58756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уличной пыли 10 дней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hape 9"/>
          <p:cNvSpPr/>
          <p:nvPr/>
        </p:nvSpPr>
        <p:spPr>
          <a:xfrm>
            <a:off x="10692627" y="1770258"/>
            <a:ext cx="3262602" cy="58756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почве до 6 месяцев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Shape 9"/>
          <p:cNvSpPr/>
          <p:nvPr/>
        </p:nvSpPr>
        <p:spPr>
          <a:xfrm>
            <a:off x="9763837" y="6091638"/>
            <a:ext cx="4383598" cy="58756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На предметах более 3 месяцев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Shape 9"/>
          <p:cNvSpPr/>
          <p:nvPr/>
        </p:nvSpPr>
        <p:spPr>
          <a:xfrm>
            <a:off x="11012211" y="3206147"/>
            <a:ext cx="3135224" cy="58756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воде до 5 месяцев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Shape 9"/>
          <p:cNvSpPr/>
          <p:nvPr/>
        </p:nvSpPr>
        <p:spPr>
          <a:xfrm>
            <a:off x="311228" y="5839549"/>
            <a:ext cx="3783491" cy="58756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При кипячении 5-7 минут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Shape 9"/>
          <p:cNvSpPr/>
          <p:nvPr/>
        </p:nvSpPr>
        <p:spPr>
          <a:xfrm>
            <a:off x="7150287" y="7171407"/>
            <a:ext cx="4533332" cy="58756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страницах книг до 3 месяцев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Shape 9"/>
          <p:cNvSpPr/>
          <p:nvPr/>
        </p:nvSpPr>
        <p:spPr>
          <a:xfrm>
            <a:off x="311228" y="3183402"/>
            <a:ext cx="3599466" cy="897636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При прямом солнечном свете 1,5 часа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Shape 9"/>
          <p:cNvSpPr/>
          <p:nvPr/>
        </p:nvSpPr>
        <p:spPr>
          <a:xfrm>
            <a:off x="311229" y="4441988"/>
            <a:ext cx="4159024" cy="981436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При рассеянном солнечном свете 1 месяц 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Shape 9"/>
          <p:cNvSpPr/>
          <p:nvPr/>
        </p:nvSpPr>
        <p:spPr>
          <a:xfrm>
            <a:off x="311229" y="1770258"/>
            <a:ext cx="3826710" cy="989821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Под действием УФ-излучения 2-3 минуты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Shape 9"/>
          <p:cNvSpPr/>
          <p:nvPr/>
        </p:nvSpPr>
        <p:spPr>
          <a:xfrm>
            <a:off x="311228" y="6853674"/>
            <a:ext cx="4932179" cy="905302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Под действием хлорсодержащих препаратов 2-3 часа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Shape 9"/>
          <p:cNvSpPr/>
          <p:nvPr/>
        </p:nvSpPr>
        <p:spPr>
          <a:xfrm>
            <a:off x="5775626" y="1770258"/>
            <a:ext cx="3292172" cy="587569"/>
          </a:xfrm>
          <a:prstGeom prst="roundRect">
            <a:avLst>
              <a:gd name="adj" fmla="val 18669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  <p:txBody>
          <a:bodyPr/>
          <a:lstStyle/>
          <a:p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В молоке 8 месяцев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8867029">
            <a:off x="8808335" y="3054983"/>
            <a:ext cx="2278771" cy="35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6200000">
            <a:off x="6501076" y="3078278"/>
            <a:ext cx="1651971" cy="35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9403679">
            <a:off x="9985834" y="3621116"/>
            <a:ext cx="1074565" cy="35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 rot="13159980">
            <a:off x="3962402" y="3029785"/>
            <a:ext cx="2539058" cy="35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 rot="1275734">
            <a:off x="10175444" y="4282956"/>
            <a:ext cx="695344" cy="35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 rot="2901675">
            <a:off x="8523425" y="5271437"/>
            <a:ext cx="1552702" cy="35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 rot="5400000">
            <a:off x="6720375" y="5804242"/>
            <a:ext cx="2096616" cy="35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8108935">
            <a:off x="4847286" y="5747848"/>
            <a:ext cx="2752394" cy="35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8511678">
            <a:off x="3983204" y="5314769"/>
            <a:ext cx="1964591" cy="35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8823721">
            <a:off x="4583195" y="4547174"/>
            <a:ext cx="367239" cy="35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12416971">
            <a:off x="3984403" y="3762374"/>
            <a:ext cx="1039544" cy="35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59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3480" y="540340"/>
            <a:ext cx="137651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00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Заражение туберкулёзом возможно следующими путями</a:t>
            </a:r>
            <a:r>
              <a:rPr lang="en-US" sz="400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: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764738" y="2501549"/>
            <a:ext cx="4235410" cy="1556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При вдыхании капелек мокроты или слюны, содержащей микобактерии, во время кашля больного.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764738" y="5224933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000" kern="0" spc="-36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 вдыхании пыли после высыхания мокроты, содержащей микобактерии. </a:t>
            </a:r>
            <a:endParaRPr lang="en-US" sz="2000" dirty="0"/>
          </a:p>
        </p:txBody>
      </p:sp>
      <p:sp>
        <p:nvSpPr>
          <p:cNvPr id="16" name="Text 1"/>
          <p:cNvSpPr/>
          <p:nvPr/>
        </p:nvSpPr>
        <p:spPr>
          <a:xfrm>
            <a:off x="764738" y="19472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kern="0" spc="-67" dirty="0">
                <a:solidFill>
                  <a:srgbClr val="FF0000"/>
                </a:solidFill>
                <a:ea typeface="Inter Bold" pitchFamily="34" charset="-122"/>
              </a:rPr>
              <a:t>Воздушно-капельным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7" name="Text 1"/>
          <p:cNvSpPr/>
          <p:nvPr/>
        </p:nvSpPr>
        <p:spPr>
          <a:xfrm>
            <a:off x="764738" y="46502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kern="0" spc="-67" dirty="0">
                <a:solidFill>
                  <a:srgbClr val="FF0000"/>
                </a:solidFill>
                <a:ea typeface="Inter Bold" pitchFamily="34" charset="-122"/>
              </a:rPr>
              <a:t>Воздушно-пылевым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D8E7BBD-4391-4B1C-A0F7-86849F12F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659" y="1604110"/>
            <a:ext cx="8959748" cy="6254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3480" y="540340"/>
            <a:ext cx="137651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000" b="1" kern="0" spc="-134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Заражение туберкулёзом возможно </a:t>
            </a:r>
            <a:r>
              <a:rPr lang="ru-RU" sz="400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пищевым путём</a:t>
            </a:r>
            <a:r>
              <a:rPr lang="en-US" sz="400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:</a:t>
            </a:r>
            <a:endParaRPr lang="en-US" sz="4000" dirty="0"/>
          </a:p>
        </p:txBody>
      </p:sp>
      <p:sp>
        <p:nvSpPr>
          <p:cNvPr id="11" name="Text 6"/>
          <p:cNvSpPr/>
          <p:nvPr/>
        </p:nvSpPr>
        <p:spPr>
          <a:xfrm>
            <a:off x="1184683" y="2314144"/>
            <a:ext cx="482033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При употреблении 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готовых продуктов</a:t>
            </a: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, загрязненных 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инфицированной 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мокротой. </a:t>
            </a:r>
            <a:endParaRPr lang="en-US" sz="2000" dirty="0"/>
          </a:p>
        </p:txBody>
      </p:sp>
      <p:sp>
        <p:nvSpPr>
          <p:cNvPr id="18" name="Text 1"/>
          <p:cNvSpPr/>
          <p:nvPr/>
        </p:nvSpPr>
        <p:spPr>
          <a:xfrm>
            <a:off x="1184683" y="1842435"/>
            <a:ext cx="39195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kern="0" spc="-67" dirty="0" smtClean="0">
                <a:solidFill>
                  <a:srgbClr val="FF0000"/>
                </a:solidFill>
                <a:ea typeface="Inter Bold" pitchFamily="34" charset="-122"/>
              </a:rPr>
              <a:t>Источником может быть человек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="" xmlns:a16="http://schemas.microsoft.com/office/drawing/2014/main" id="{C45DB6C8-823C-4CFE-A6F7-0E12566AB209}"/>
              </a:ext>
            </a:extLst>
          </p:cNvPr>
          <p:cNvSpPr/>
          <p:nvPr/>
        </p:nvSpPr>
        <p:spPr>
          <a:xfrm>
            <a:off x="8447964" y="1842435"/>
            <a:ext cx="39540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kern="0" spc="-67" dirty="0" smtClean="0">
                <a:solidFill>
                  <a:srgbClr val="FF0000"/>
                </a:solidFill>
                <a:ea typeface="Inter Bold" pitchFamily="34" charset="-122"/>
              </a:rPr>
              <a:t>Источником могут быть животные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9" name="Text 6">
            <a:extLst>
              <a:ext uri="{FF2B5EF4-FFF2-40B4-BE49-F238E27FC236}">
                <a16:creationId xmlns="" xmlns:a16="http://schemas.microsoft.com/office/drawing/2014/main" id="{573E41C8-541D-487D-8F38-368D79F81CD5}"/>
              </a:ext>
            </a:extLst>
          </p:cNvPr>
          <p:cNvSpPr/>
          <p:nvPr/>
        </p:nvSpPr>
        <p:spPr>
          <a:xfrm>
            <a:off x="8447964" y="2314143"/>
            <a:ext cx="5349923" cy="2367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000" kern="0" spc="-36" dirty="0">
                <a:latin typeface="Inter" pitchFamily="34" charset="0"/>
                <a:ea typeface="Inter" pitchFamily="34" charset="-122"/>
                <a:cs typeface="Inter" pitchFamily="34" charset="-120"/>
              </a:rPr>
              <a:t>При </a:t>
            </a: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употреблении продукции, полученной от зараженных домашних животных (молоко, молочные продукты, сыр, яйца, мясо).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Молоко является основным продуктом, несущим угрозу, поскольку яйца и мясо чаще всего подвергаются термообработке. </a:t>
            </a:r>
            <a:endParaRPr lang="ru-RU" sz="2000" kern="0" spc="-36" dirty="0" smtClean="0"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5" r="18030"/>
          <a:stretch/>
        </p:blipFill>
        <p:spPr bwMode="auto">
          <a:xfrm flipH="1">
            <a:off x="869512" y="3146936"/>
            <a:ext cx="3095340" cy="3623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64" y="5410156"/>
            <a:ext cx="4258597" cy="271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778" y="4560272"/>
            <a:ext cx="5514502" cy="320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4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0729" y="540339"/>
            <a:ext cx="13765179" cy="13020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00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Самый редкий вид заражения туберкулёзом, тем не менее </a:t>
            </a:r>
          </a:p>
          <a:p>
            <a:pPr marL="0" indent="0">
              <a:lnSpc>
                <a:spcPts val="5550"/>
              </a:lnSpc>
              <a:buNone/>
            </a:pPr>
            <a:r>
              <a:rPr lang="ru-RU" sz="4000" b="1" kern="0" spc="-134" dirty="0" smtClean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передача инфекции от матери к плоду возможна</a:t>
            </a:r>
            <a:endParaRPr lang="en-US" sz="4000" dirty="0"/>
          </a:p>
        </p:txBody>
      </p:sp>
      <p:sp>
        <p:nvSpPr>
          <p:cNvPr id="11" name="Text 6"/>
          <p:cNvSpPr/>
          <p:nvPr/>
        </p:nvSpPr>
        <p:spPr>
          <a:xfrm>
            <a:off x="8581768" y="3394472"/>
            <a:ext cx="512058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ru-RU" sz="2000" kern="0" spc="-36" dirty="0" smtClean="0">
                <a:latin typeface="Inter" pitchFamily="34" charset="0"/>
                <a:ea typeface="Inter" pitchFamily="34" charset="-122"/>
                <a:cs typeface="Inter" pitchFamily="34" charset="-120"/>
              </a:rPr>
              <a:t>Заражение плода микобактерией может произойти во время болезни матери из-за распространения микобактерий по сосудам к плоду. </a:t>
            </a:r>
            <a:endParaRPr lang="en-US" sz="2000" dirty="0"/>
          </a:p>
        </p:txBody>
      </p:sp>
      <p:sp>
        <p:nvSpPr>
          <p:cNvPr id="18" name="Text 1"/>
          <p:cNvSpPr/>
          <p:nvPr/>
        </p:nvSpPr>
        <p:spPr>
          <a:xfrm>
            <a:off x="8581769" y="2742675"/>
            <a:ext cx="39195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ru-RU" sz="2200" b="1" kern="0" spc="-67" dirty="0" smtClean="0">
                <a:solidFill>
                  <a:srgbClr val="FF0000"/>
                </a:solidFill>
                <a:ea typeface="Inter Bold" pitchFamily="34" charset="-122"/>
              </a:rPr>
              <a:t>Вертикальный путь передачи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63" y="2145905"/>
            <a:ext cx="3757202" cy="564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0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</TotalTime>
  <Words>854</Words>
  <Application>Microsoft Office PowerPoint</Application>
  <PresentationFormat>Произвольный</PresentationFormat>
  <Paragraphs>154</Paragraphs>
  <Slides>15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131</cp:revision>
  <dcterms:created xsi:type="dcterms:W3CDTF">2024-11-24T14:40:05Z</dcterms:created>
  <dcterms:modified xsi:type="dcterms:W3CDTF">2025-03-13T08:40:35Z</dcterms:modified>
</cp:coreProperties>
</file>