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1"/>
  </p:sldMasterIdLst>
  <p:notesMasterIdLst>
    <p:notesMasterId r:id="rId27"/>
  </p:notesMasterIdLst>
  <p:handoutMasterIdLst>
    <p:handoutMasterId r:id="rId28"/>
  </p:handoutMasterIdLst>
  <p:sldIdLst>
    <p:sldId id="303" r:id="rId2"/>
    <p:sldId id="316" r:id="rId3"/>
    <p:sldId id="353" r:id="rId4"/>
    <p:sldId id="345" r:id="rId5"/>
    <p:sldId id="354" r:id="rId6"/>
    <p:sldId id="357" r:id="rId7"/>
    <p:sldId id="358" r:id="rId8"/>
    <p:sldId id="359" r:id="rId9"/>
    <p:sldId id="343" r:id="rId10"/>
    <p:sldId id="344" r:id="rId11"/>
    <p:sldId id="346" r:id="rId12"/>
    <p:sldId id="347" r:id="rId13"/>
    <p:sldId id="323" r:id="rId14"/>
    <p:sldId id="348" r:id="rId15"/>
    <p:sldId id="326" r:id="rId16"/>
    <p:sldId id="349" r:id="rId17"/>
    <p:sldId id="327" r:id="rId18"/>
    <p:sldId id="350" r:id="rId19"/>
    <p:sldId id="330" r:id="rId20"/>
    <p:sldId id="351" r:id="rId21"/>
    <p:sldId id="332" r:id="rId22"/>
    <p:sldId id="352" r:id="rId23"/>
    <p:sldId id="356" r:id="rId24"/>
    <p:sldId id="341" r:id="rId25"/>
    <p:sldId id="355" r:id="rId26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08B"/>
    <a:srgbClr val="0099FF"/>
    <a:srgbClr val="6F8BBE"/>
    <a:srgbClr val="7390C5"/>
    <a:srgbClr val="7AB8D8"/>
    <a:srgbClr val="128E4A"/>
    <a:srgbClr val="C00000"/>
    <a:srgbClr val="CC99FF"/>
    <a:srgbClr val="00B0F0"/>
    <a:srgbClr val="FB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94139" autoAdjust="0"/>
  </p:normalViewPr>
  <p:slideViewPr>
    <p:cSldViewPr snapToGrid="0">
      <p:cViewPr varScale="1">
        <p:scale>
          <a:sx n="80" d="100"/>
          <a:sy n="80" d="100"/>
        </p:scale>
        <p:origin x="60" y="54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188183401827815E-2"/>
          <c:y val="0.10584321372003995"/>
          <c:w val="0.40684426552205921"/>
          <c:h val="0.85731352716521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01-488A-B02F-F244C5AC20E4}"/>
              </c:ext>
            </c:extLst>
          </c:dPt>
          <c:dPt>
            <c:idx val="1"/>
            <c:bubble3D val="0"/>
            <c:spPr>
              <a:solidFill>
                <a:srgbClr val="6F8C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01-488A-B02F-F244C5AC20E4}"/>
              </c:ext>
            </c:extLst>
          </c:dPt>
          <c:dPt>
            <c:idx val="2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01-488A-B02F-F244C5AC20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01-488A-B02F-F244C5AC20E4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01-488A-B02F-F244C5AC20E4}"/>
              </c:ext>
            </c:extLst>
          </c:dPt>
          <c:dPt>
            <c:idx val="5"/>
            <c:bubble3D val="0"/>
            <c:spPr>
              <a:solidFill>
                <a:srgbClr val="746D7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01-488A-B02F-F244C5AC20E4}"/>
              </c:ext>
            </c:extLst>
          </c:dPt>
          <c:dPt>
            <c:idx val="6"/>
            <c:bubble3D val="0"/>
            <c:spPr>
              <a:solidFill>
                <a:srgbClr val="FB97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F01-488A-B02F-F244C5AC20E4}"/>
              </c:ext>
            </c:extLst>
          </c:dPt>
          <c:dLbls>
            <c:dLbl>
              <c:idx val="0"/>
              <c:layout>
                <c:manualLayout>
                  <c:x val="-0.13219449832591471"/>
                  <c:y val="5.97521026722702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01-488A-B02F-F244C5AC20E4}"/>
                </c:ext>
              </c:extLst>
            </c:dLbl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F01-488A-B02F-F244C5AC20E4}"/>
                </c:ext>
              </c:extLst>
            </c:dLbl>
            <c:dLbl>
              <c:idx val="2"/>
              <c:layout>
                <c:manualLayout>
                  <c:x val="6.9601268028072885E-2"/>
                  <c:y val="0.1550371761536325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01-488A-B02F-F244C5AC20E4}"/>
                </c:ext>
              </c:extLst>
            </c:dLbl>
            <c:dLbl>
              <c:idx val="3"/>
              <c:layout>
                <c:manualLayout>
                  <c:x val="5.0805121509476435E-2"/>
                  <c:y val="0.149315507641266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01-488A-B02F-F244C5AC20E4}"/>
                </c:ext>
              </c:extLst>
            </c:dLbl>
            <c:dLbl>
              <c:idx val="4"/>
              <c:layout>
                <c:manualLayout>
                  <c:x val="4.2640224421530662E-2"/>
                  <c:y val="0.112486324404651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01-488A-B02F-F244C5AC20E4}"/>
                </c:ext>
              </c:extLst>
            </c:dLbl>
            <c:dLbl>
              <c:idx val="5"/>
              <c:layout>
                <c:manualLayout>
                  <c:x val="3.5058057139250046E-2"/>
                  <c:y val="7.220573584995958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01-488A-B02F-F244C5AC20E4}"/>
                </c:ext>
              </c:extLst>
            </c:dLbl>
            <c:dLbl>
              <c:idx val="6"/>
              <c:layout>
                <c:manualLayout>
                  <c:x val="1.3330560099448953E-2"/>
                  <c:y val="2.89278649954376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01-488A-B02F-F244C5AC20E4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254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Продукция химической промышленности,каучук</c:v>
                </c:pt>
                <c:pt idx="1">
                  <c:v>Машины,оборудование и транспортные средства (бытовая техника, электроника)</c:v>
                </c:pt>
                <c:pt idx="2">
                  <c:v>Металлы и изделия из них</c:v>
                </c:pt>
                <c:pt idx="3">
                  <c:v>Минеральные продукты</c:v>
                </c:pt>
                <c:pt idx="4">
                  <c:v>Топливно-энергетические товары</c:v>
                </c:pt>
                <c:pt idx="5">
                  <c:v>Продовольственные товары и сельскохозяйственное сырье (кроме текстильного)</c:v>
                </c:pt>
                <c:pt idx="6">
                  <c:v>Прочее товары</c:v>
                </c:pt>
              </c:strCache>
            </c:strRef>
          </c:cat>
          <c:val>
            <c:numRef>
              <c:f>Лист1!$B$2:$B$8</c:f>
              <c:numCache>
                <c:formatCode>#\ ##0.0\ _₽</c:formatCode>
                <c:ptCount val="7"/>
                <c:pt idx="0">
                  <c:v>44.135607944406928</c:v>
                </c:pt>
                <c:pt idx="1">
                  <c:v>43</c:v>
                </c:pt>
                <c:pt idx="2">
                  <c:v>4.6751281330718832</c:v>
                </c:pt>
                <c:pt idx="3">
                  <c:v>2.0389259165841032</c:v>
                </c:pt>
                <c:pt idx="4">
                  <c:v>1.9615046881464158</c:v>
                </c:pt>
                <c:pt idx="5">
                  <c:v>1.9610039849713943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F01-488A-B02F-F244C5AC20E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723085109696242"/>
          <c:y val="5.8798948464727087E-2"/>
          <c:w val="0.439141119882069"/>
          <c:h val="0.94120101022577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2BC88-1094-401A-949F-AD61F0373C06}" type="doc">
      <dgm:prSet loTypeId="urn:microsoft.com/office/officeart/2008/layout/HexagonCluster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78F98B-6B78-49D7-AFB9-845565DD847F}">
      <dgm:prSet phldrT="[Текст]"/>
      <dgm:spPr/>
      <dgm:t>
        <a:bodyPr/>
        <a:lstStyle/>
        <a:p>
          <a:r>
            <a:rPr lang="ru-RU" dirty="0">
              <a:solidFill>
                <a:schemeClr val="bg1">
                  <a:lumMod val="10000"/>
                </a:schemeClr>
              </a:solidFill>
            </a:rPr>
            <a:t>Регистрация продукции</a:t>
          </a:r>
        </a:p>
      </dgm:t>
    </dgm:pt>
    <dgm:pt modelId="{879C2DE8-6714-43DA-931D-96DFA2FF544D}" type="parTrans" cxnId="{C68F7070-B25F-40DB-8D98-56D902BDD050}">
      <dgm:prSet/>
      <dgm:spPr/>
      <dgm:t>
        <a:bodyPr/>
        <a:lstStyle/>
        <a:p>
          <a:endParaRPr lang="ru-RU">
            <a:solidFill>
              <a:schemeClr val="bg1">
                <a:lumMod val="10000"/>
              </a:schemeClr>
            </a:solidFill>
          </a:endParaRPr>
        </a:p>
      </dgm:t>
    </dgm:pt>
    <dgm:pt modelId="{59E6A266-8167-4BAB-B7E0-E307F20E0E70}" type="sibTrans" cxnId="{C68F7070-B25F-40DB-8D98-56D902BDD050}">
      <dgm:prSet/>
      <dgm:spPr/>
      <dgm:t>
        <a:bodyPr/>
        <a:lstStyle/>
        <a:p>
          <a:endParaRPr lang="ru-RU">
            <a:solidFill>
              <a:schemeClr val="bg1">
                <a:lumMod val="10000"/>
              </a:schemeClr>
            </a:solidFill>
          </a:endParaRPr>
        </a:p>
      </dgm:t>
    </dgm:pt>
    <dgm:pt modelId="{C9999845-6965-4FF2-A0CF-D7F231C465EC}">
      <dgm:prSet phldrT="[Текст]"/>
      <dgm:spPr/>
      <dgm:t>
        <a:bodyPr/>
        <a:lstStyle/>
        <a:p>
          <a:r>
            <a:rPr lang="ru-RU" dirty="0">
              <a:solidFill>
                <a:schemeClr val="bg1">
                  <a:lumMod val="10000"/>
                </a:schemeClr>
              </a:solidFill>
            </a:rPr>
            <a:t>Сделка </a:t>
          </a:r>
        </a:p>
      </dgm:t>
    </dgm:pt>
    <dgm:pt modelId="{E2C3197C-C250-405F-9E1B-9AF57B86BBF7}" type="parTrans" cxnId="{5A84137C-E87B-4882-A9C3-FD92A49AF0F0}">
      <dgm:prSet/>
      <dgm:spPr/>
      <dgm:t>
        <a:bodyPr/>
        <a:lstStyle/>
        <a:p>
          <a:endParaRPr lang="ru-RU">
            <a:solidFill>
              <a:schemeClr val="bg1">
                <a:lumMod val="10000"/>
              </a:schemeClr>
            </a:solidFill>
          </a:endParaRPr>
        </a:p>
      </dgm:t>
    </dgm:pt>
    <dgm:pt modelId="{B254092E-3256-4C46-9625-CA51AFB1BF31}" type="sibTrans" cxnId="{5A84137C-E87B-4882-A9C3-FD92A49AF0F0}">
      <dgm:prSet/>
      <dgm:spPr/>
      <dgm:t>
        <a:bodyPr/>
        <a:lstStyle/>
        <a:p>
          <a:endParaRPr lang="ru-RU">
            <a:solidFill>
              <a:schemeClr val="bg1">
                <a:lumMod val="10000"/>
              </a:schemeClr>
            </a:solidFill>
          </a:endParaRPr>
        </a:p>
      </dgm:t>
    </dgm:pt>
    <dgm:pt modelId="{D8DD6DD3-C5BF-4167-9D3D-7AA2B0673A82}">
      <dgm:prSet phldrT="[Текст]"/>
      <dgm:spPr/>
      <dgm:t>
        <a:bodyPr/>
        <a:lstStyle/>
        <a:p>
          <a:r>
            <a:rPr lang="ru-RU" dirty="0">
              <a:solidFill>
                <a:schemeClr val="bg1">
                  <a:lumMod val="10000"/>
                </a:schemeClr>
              </a:solidFill>
            </a:rPr>
            <a:t>Регистрация в системе</a:t>
          </a:r>
        </a:p>
      </dgm:t>
    </dgm:pt>
    <dgm:pt modelId="{E2C62B3D-1746-4821-96F8-8D13D78AF576}" type="parTrans" cxnId="{60F99BA2-A838-4F8E-A694-C2C1E6EDCB5D}">
      <dgm:prSet/>
      <dgm:spPr/>
      <dgm:t>
        <a:bodyPr/>
        <a:lstStyle/>
        <a:p>
          <a:endParaRPr lang="ru-RU">
            <a:solidFill>
              <a:schemeClr val="bg1">
                <a:lumMod val="10000"/>
              </a:schemeClr>
            </a:solidFill>
          </a:endParaRPr>
        </a:p>
      </dgm:t>
    </dgm:pt>
    <dgm:pt modelId="{0EF85A31-3784-4CC2-893B-7D390CE2DF7D}" type="sibTrans" cxnId="{60F99BA2-A838-4F8E-A694-C2C1E6EDCB5D}">
      <dgm:prSet/>
      <dgm:spPr/>
      <dgm:t>
        <a:bodyPr/>
        <a:lstStyle/>
        <a:p>
          <a:endParaRPr lang="ru-RU">
            <a:solidFill>
              <a:schemeClr val="bg1">
                <a:lumMod val="10000"/>
              </a:schemeClr>
            </a:solidFill>
          </a:endParaRPr>
        </a:p>
      </dgm:t>
    </dgm:pt>
    <dgm:pt modelId="{72B4F2A7-C04F-4BE7-970E-939348095F43}" type="pres">
      <dgm:prSet presAssocID="{5572BC88-1094-401A-949F-AD61F0373C06}" presName="Name0" presStyleCnt="0">
        <dgm:presLayoutVars>
          <dgm:chMax val="21"/>
          <dgm:chPref val="21"/>
        </dgm:presLayoutVars>
      </dgm:prSet>
      <dgm:spPr/>
    </dgm:pt>
    <dgm:pt modelId="{46916099-0C32-48BD-B6F1-D27F29541FEC}" type="pres">
      <dgm:prSet presAssocID="{F078F98B-6B78-49D7-AFB9-845565DD847F}" presName="text1" presStyleCnt="0"/>
      <dgm:spPr/>
    </dgm:pt>
    <dgm:pt modelId="{47B4C936-6214-48EE-A693-FBEB4143BE85}" type="pres">
      <dgm:prSet presAssocID="{F078F98B-6B78-49D7-AFB9-845565DD847F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481ED89-5D8F-4605-AD6E-96EFF1DF6445}" type="pres">
      <dgm:prSet presAssocID="{F078F98B-6B78-49D7-AFB9-845565DD847F}" presName="textaccent1" presStyleCnt="0"/>
      <dgm:spPr/>
    </dgm:pt>
    <dgm:pt modelId="{F2AFADE7-691B-4892-B67F-A7AEB43C256F}" type="pres">
      <dgm:prSet presAssocID="{F078F98B-6B78-49D7-AFB9-845565DD847F}" presName="accentRepeatNode" presStyleLbl="solidAlignAcc1" presStyleIdx="0" presStyleCnt="6" custLinFactX="265778" custLinFactY="-178914" custLinFactNeighborX="300000" custLinFactNeighborY="-200000"/>
      <dgm:spPr/>
    </dgm:pt>
    <dgm:pt modelId="{F06407E9-3FF5-4CF7-A70E-1B6CB573A66B}" type="pres">
      <dgm:prSet presAssocID="{59E6A266-8167-4BAB-B7E0-E307F20E0E70}" presName="image1" presStyleCnt="0"/>
      <dgm:spPr/>
    </dgm:pt>
    <dgm:pt modelId="{59EB6AF3-987A-4258-A4F9-1F166F59D388}" type="pres">
      <dgm:prSet presAssocID="{59E6A266-8167-4BAB-B7E0-E307F20E0E70}" presName="imageRepeatNode" presStyleLbl="alignAcc1" presStyleIdx="0" presStyleCnt="3" custLinFactNeighborX="-3319" custLinFactNeighborY="4117"/>
      <dgm:spPr/>
    </dgm:pt>
    <dgm:pt modelId="{59AB65A5-A56F-4C09-95F6-B0E2457D2C73}" type="pres">
      <dgm:prSet presAssocID="{59E6A266-8167-4BAB-B7E0-E307F20E0E70}" presName="imageaccent1" presStyleCnt="0"/>
      <dgm:spPr/>
    </dgm:pt>
    <dgm:pt modelId="{405C670D-398C-4B6A-A95A-79EE03257FF8}" type="pres">
      <dgm:prSet presAssocID="{59E6A266-8167-4BAB-B7E0-E307F20E0E70}" presName="accentRepeatNode" presStyleLbl="solidAlignAcc1" presStyleIdx="1" presStyleCnt="6" custLinFactX="49322" custLinFactY="-160158" custLinFactNeighborX="100000" custLinFactNeighborY="-200000"/>
      <dgm:spPr/>
    </dgm:pt>
    <dgm:pt modelId="{98C8CB39-17A5-4AF0-8A3D-C399D42DF552}" type="pres">
      <dgm:prSet presAssocID="{C9999845-6965-4FF2-A0CF-D7F231C465EC}" presName="text2" presStyleCnt="0"/>
      <dgm:spPr/>
    </dgm:pt>
    <dgm:pt modelId="{C477ED69-C428-46B5-A891-162F74BF962A}" type="pres">
      <dgm:prSet presAssocID="{C9999845-6965-4FF2-A0CF-D7F231C465EC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CF13F51-DA7E-43B8-A56F-9FA1E774E364}" type="pres">
      <dgm:prSet presAssocID="{C9999845-6965-4FF2-A0CF-D7F231C465EC}" presName="textaccent2" presStyleCnt="0"/>
      <dgm:spPr/>
    </dgm:pt>
    <dgm:pt modelId="{B2C09CA5-4567-421B-8A3F-404B6A8C0529}" type="pres">
      <dgm:prSet presAssocID="{C9999845-6965-4FF2-A0CF-D7F231C465EC}" presName="accentRepeatNode" presStyleLbl="solidAlignAcc1" presStyleIdx="2" presStyleCnt="6"/>
      <dgm:spPr/>
    </dgm:pt>
    <dgm:pt modelId="{BB3157D7-3CC1-40E1-89B7-B6EECF4B49BA}" type="pres">
      <dgm:prSet presAssocID="{B254092E-3256-4C46-9625-CA51AFB1BF31}" presName="image2" presStyleCnt="0"/>
      <dgm:spPr/>
    </dgm:pt>
    <dgm:pt modelId="{D6D8B157-7999-4FF5-91BA-DC3C01C20F53}" type="pres">
      <dgm:prSet presAssocID="{B254092E-3256-4C46-9625-CA51AFB1BF31}" presName="imageRepeatNode" presStyleLbl="alignAcc1" presStyleIdx="1" presStyleCnt="3"/>
      <dgm:spPr/>
    </dgm:pt>
    <dgm:pt modelId="{E9E911A8-D639-4521-971A-1BF5EED16CB7}" type="pres">
      <dgm:prSet presAssocID="{B254092E-3256-4C46-9625-CA51AFB1BF31}" presName="imageaccent2" presStyleCnt="0"/>
      <dgm:spPr/>
    </dgm:pt>
    <dgm:pt modelId="{FA61CF4A-0B29-4BB8-86F2-0BE23C6B4798}" type="pres">
      <dgm:prSet presAssocID="{B254092E-3256-4C46-9625-CA51AFB1BF31}" presName="accentRepeatNode" presStyleLbl="solidAlignAcc1" presStyleIdx="3" presStyleCnt="6"/>
      <dgm:spPr/>
    </dgm:pt>
    <dgm:pt modelId="{D3F2439C-EBB3-4BEA-BAE3-D87FF366856F}" type="pres">
      <dgm:prSet presAssocID="{D8DD6DD3-C5BF-4167-9D3D-7AA2B0673A82}" presName="text3" presStyleCnt="0"/>
      <dgm:spPr/>
    </dgm:pt>
    <dgm:pt modelId="{BFD18AD9-6499-4CE1-93CB-F57D1DDBF988}" type="pres">
      <dgm:prSet presAssocID="{D8DD6DD3-C5BF-4167-9D3D-7AA2B0673A82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AD0F903-8B18-43B4-B835-47293EFA8603}" type="pres">
      <dgm:prSet presAssocID="{D8DD6DD3-C5BF-4167-9D3D-7AA2B0673A82}" presName="textaccent3" presStyleCnt="0"/>
      <dgm:spPr/>
    </dgm:pt>
    <dgm:pt modelId="{E67A8A8A-11EF-4FAD-95A8-D090749BFB5C}" type="pres">
      <dgm:prSet presAssocID="{D8DD6DD3-C5BF-4167-9D3D-7AA2B0673A82}" presName="accentRepeatNode" presStyleLbl="solidAlignAcc1" presStyleIdx="4" presStyleCnt="6"/>
      <dgm:spPr/>
    </dgm:pt>
    <dgm:pt modelId="{1E2B1438-D330-4541-A3FD-CED2B47D1D23}" type="pres">
      <dgm:prSet presAssocID="{0EF85A31-3784-4CC2-893B-7D390CE2DF7D}" presName="image3" presStyleCnt="0"/>
      <dgm:spPr/>
    </dgm:pt>
    <dgm:pt modelId="{9FE730F0-65FC-4F47-B603-179960CD7AF6}" type="pres">
      <dgm:prSet presAssocID="{0EF85A31-3784-4CC2-893B-7D390CE2DF7D}" presName="imageRepeatNode" presStyleLbl="alignAcc1" presStyleIdx="2" presStyleCnt="3" custLinFactNeighborX="718"/>
      <dgm:spPr/>
    </dgm:pt>
    <dgm:pt modelId="{2AFF7FE6-FEAF-4EC1-9CF2-E8C6ECCF6CFD}" type="pres">
      <dgm:prSet presAssocID="{0EF85A31-3784-4CC2-893B-7D390CE2DF7D}" presName="imageaccent3" presStyleCnt="0"/>
      <dgm:spPr/>
    </dgm:pt>
    <dgm:pt modelId="{BD1AF28E-0663-494D-A17B-4169EC37F79D}" type="pres">
      <dgm:prSet presAssocID="{0EF85A31-3784-4CC2-893B-7D390CE2DF7D}" presName="accentRepeatNode" presStyleLbl="solidAlignAcc1" presStyleIdx="5" presStyleCnt="6"/>
      <dgm:spPr/>
    </dgm:pt>
  </dgm:ptLst>
  <dgm:cxnLst>
    <dgm:cxn modelId="{F505432D-34E6-4BE2-AE1A-9D238CE969FB}" type="presOf" srcId="{D8DD6DD3-C5BF-4167-9D3D-7AA2B0673A82}" destId="{BFD18AD9-6499-4CE1-93CB-F57D1DDBF988}" srcOrd="0" destOrd="0" presId="urn:microsoft.com/office/officeart/2008/layout/HexagonCluster"/>
    <dgm:cxn modelId="{BA60B36A-A4EA-4536-A57C-D1C7F4DFA81F}" type="presOf" srcId="{C9999845-6965-4FF2-A0CF-D7F231C465EC}" destId="{C477ED69-C428-46B5-A891-162F74BF962A}" srcOrd="0" destOrd="0" presId="urn:microsoft.com/office/officeart/2008/layout/HexagonCluster"/>
    <dgm:cxn modelId="{C68F7070-B25F-40DB-8D98-56D902BDD050}" srcId="{5572BC88-1094-401A-949F-AD61F0373C06}" destId="{F078F98B-6B78-49D7-AFB9-845565DD847F}" srcOrd="0" destOrd="0" parTransId="{879C2DE8-6714-43DA-931D-96DFA2FF544D}" sibTransId="{59E6A266-8167-4BAB-B7E0-E307F20E0E70}"/>
    <dgm:cxn modelId="{5A84137C-E87B-4882-A9C3-FD92A49AF0F0}" srcId="{5572BC88-1094-401A-949F-AD61F0373C06}" destId="{C9999845-6965-4FF2-A0CF-D7F231C465EC}" srcOrd="1" destOrd="0" parTransId="{E2C3197C-C250-405F-9E1B-9AF57B86BBF7}" sibTransId="{B254092E-3256-4C46-9625-CA51AFB1BF31}"/>
    <dgm:cxn modelId="{BE843E86-ED06-4808-8B38-FD0BA3294C6D}" type="presOf" srcId="{B254092E-3256-4C46-9625-CA51AFB1BF31}" destId="{D6D8B157-7999-4FF5-91BA-DC3C01C20F53}" srcOrd="0" destOrd="0" presId="urn:microsoft.com/office/officeart/2008/layout/HexagonCluster"/>
    <dgm:cxn modelId="{F0371493-069F-4AB1-9813-F763723A0293}" type="presOf" srcId="{59E6A266-8167-4BAB-B7E0-E307F20E0E70}" destId="{59EB6AF3-987A-4258-A4F9-1F166F59D388}" srcOrd="0" destOrd="0" presId="urn:microsoft.com/office/officeart/2008/layout/HexagonCluster"/>
    <dgm:cxn modelId="{60F99BA2-A838-4F8E-A694-C2C1E6EDCB5D}" srcId="{5572BC88-1094-401A-949F-AD61F0373C06}" destId="{D8DD6DD3-C5BF-4167-9D3D-7AA2B0673A82}" srcOrd="2" destOrd="0" parTransId="{E2C62B3D-1746-4821-96F8-8D13D78AF576}" sibTransId="{0EF85A31-3784-4CC2-893B-7D390CE2DF7D}"/>
    <dgm:cxn modelId="{FD2C54A5-C2FC-41E2-B419-5E2B4EE4E88B}" type="presOf" srcId="{F078F98B-6B78-49D7-AFB9-845565DD847F}" destId="{47B4C936-6214-48EE-A693-FBEB4143BE85}" srcOrd="0" destOrd="0" presId="urn:microsoft.com/office/officeart/2008/layout/HexagonCluster"/>
    <dgm:cxn modelId="{2033C9DF-85C1-46D2-A4BA-6C68CBBC5389}" type="presOf" srcId="{0EF85A31-3784-4CC2-893B-7D390CE2DF7D}" destId="{9FE730F0-65FC-4F47-B603-179960CD7AF6}" srcOrd="0" destOrd="0" presId="urn:microsoft.com/office/officeart/2008/layout/HexagonCluster"/>
    <dgm:cxn modelId="{DF4509E8-700E-4895-B1CE-5B880910EF02}" type="presOf" srcId="{5572BC88-1094-401A-949F-AD61F0373C06}" destId="{72B4F2A7-C04F-4BE7-970E-939348095F43}" srcOrd="0" destOrd="0" presId="urn:microsoft.com/office/officeart/2008/layout/HexagonCluster"/>
    <dgm:cxn modelId="{E58FAD7A-0E3B-4FBA-90AA-FD14691B9DA9}" type="presParOf" srcId="{72B4F2A7-C04F-4BE7-970E-939348095F43}" destId="{46916099-0C32-48BD-B6F1-D27F29541FEC}" srcOrd="0" destOrd="0" presId="urn:microsoft.com/office/officeart/2008/layout/HexagonCluster"/>
    <dgm:cxn modelId="{A1CA3791-F350-466D-80C4-0476C0535C86}" type="presParOf" srcId="{46916099-0C32-48BD-B6F1-D27F29541FEC}" destId="{47B4C936-6214-48EE-A693-FBEB4143BE85}" srcOrd="0" destOrd="0" presId="urn:microsoft.com/office/officeart/2008/layout/HexagonCluster"/>
    <dgm:cxn modelId="{E9041C10-A587-40B7-B9ED-E9409182DEF6}" type="presParOf" srcId="{72B4F2A7-C04F-4BE7-970E-939348095F43}" destId="{6481ED89-5D8F-4605-AD6E-96EFF1DF6445}" srcOrd="1" destOrd="0" presId="urn:microsoft.com/office/officeart/2008/layout/HexagonCluster"/>
    <dgm:cxn modelId="{E63D6035-D6B6-4A99-BAC9-A474E9D45DC3}" type="presParOf" srcId="{6481ED89-5D8F-4605-AD6E-96EFF1DF6445}" destId="{F2AFADE7-691B-4892-B67F-A7AEB43C256F}" srcOrd="0" destOrd="0" presId="urn:microsoft.com/office/officeart/2008/layout/HexagonCluster"/>
    <dgm:cxn modelId="{790D1ABD-9927-4F67-AC27-BEB69E461A10}" type="presParOf" srcId="{72B4F2A7-C04F-4BE7-970E-939348095F43}" destId="{F06407E9-3FF5-4CF7-A70E-1B6CB573A66B}" srcOrd="2" destOrd="0" presId="urn:microsoft.com/office/officeart/2008/layout/HexagonCluster"/>
    <dgm:cxn modelId="{18DB4E4F-D7B7-4DAC-97CD-CC5967D78F82}" type="presParOf" srcId="{F06407E9-3FF5-4CF7-A70E-1B6CB573A66B}" destId="{59EB6AF3-987A-4258-A4F9-1F166F59D388}" srcOrd="0" destOrd="0" presId="urn:microsoft.com/office/officeart/2008/layout/HexagonCluster"/>
    <dgm:cxn modelId="{F49BA731-EF48-4378-B932-C067E14EBA4F}" type="presParOf" srcId="{72B4F2A7-C04F-4BE7-970E-939348095F43}" destId="{59AB65A5-A56F-4C09-95F6-B0E2457D2C73}" srcOrd="3" destOrd="0" presId="urn:microsoft.com/office/officeart/2008/layout/HexagonCluster"/>
    <dgm:cxn modelId="{714F9B2D-7C48-4B39-80DD-A1B7B849BB0E}" type="presParOf" srcId="{59AB65A5-A56F-4C09-95F6-B0E2457D2C73}" destId="{405C670D-398C-4B6A-A95A-79EE03257FF8}" srcOrd="0" destOrd="0" presId="urn:microsoft.com/office/officeart/2008/layout/HexagonCluster"/>
    <dgm:cxn modelId="{249BFA43-A6FB-4559-B2F4-8B65C16F938A}" type="presParOf" srcId="{72B4F2A7-C04F-4BE7-970E-939348095F43}" destId="{98C8CB39-17A5-4AF0-8A3D-C399D42DF552}" srcOrd="4" destOrd="0" presId="urn:microsoft.com/office/officeart/2008/layout/HexagonCluster"/>
    <dgm:cxn modelId="{D15D130A-1E56-4D6C-B61D-21D49048BE62}" type="presParOf" srcId="{98C8CB39-17A5-4AF0-8A3D-C399D42DF552}" destId="{C477ED69-C428-46B5-A891-162F74BF962A}" srcOrd="0" destOrd="0" presId="urn:microsoft.com/office/officeart/2008/layout/HexagonCluster"/>
    <dgm:cxn modelId="{5481F16F-F671-4A03-B8EF-81152628DB49}" type="presParOf" srcId="{72B4F2A7-C04F-4BE7-970E-939348095F43}" destId="{6CF13F51-DA7E-43B8-A56F-9FA1E774E364}" srcOrd="5" destOrd="0" presId="urn:microsoft.com/office/officeart/2008/layout/HexagonCluster"/>
    <dgm:cxn modelId="{03545F04-C96C-4B87-BA80-04133812C098}" type="presParOf" srcId="{6CF13F51-DA7E-43B8-A56F-9FA1E774E364}" destId="{B2C09CA5-4567-421B-8A3F-404B6A8C0529}" srcOrd="0" destOrd="0" presId="urn:microsoft.com/office/officeart/2008/layout/HexagonCluster"/>
    <dgm:cxn modelId="{9A88A0D7-603A-4A69-AB76-CE5CF6CB72CD}" type="presParOf" srcId="{72B4F2A7-C04F-4BE7-970E-939348095F43}" destId="{BB3157D7-3CC1-40E1-89B7-B6EECF4B49BA}" srcOrd="6" destOrd="0" presId="urn:microsoft.com/office/officeart/2008/layout/HexagonCluster"/>
    <dgm:cxn modelId="{757AA798-9678-49E1-A2A5-094D2297A993}" type="presParOf" srcId="{BB3157D7-3CC1-40E1-89B7-B6EECF4B49BA}" destId="{D6D8B157-7999-4FF5-91BA-DC3C01C20F53}" srcOrd="0" destOrd="0" presId="urn:microsoft.com/office/officeart/2008/layout/HexagonCluster"/>
    <dgm:cxn modelId="{669FEC79-F851-4812-981D-87C414644903}" type="presParOf" srcId="{72B4F2A7-C04F-4BE7-970E-939348095F43}" destId="{E9E911A8-D639-4521-971A-1BF5EED16CB7}" srcOrd="7" destOrd="0" presId="urn:microsoft.com/office/officeart/2008/layout/HexagonCluster"/>
    <dgm:cxn modelId="{D75833FB-78F4-41F4-9781-77A7100803B0}" type="presParOf" srcId="{E9E911A8-D639-4521-971A-1BF5EED16CB7}" destId="{FA61CF4A-0B29-4BB8-86F2-0BE23C6B4798}" srcOrd="0" destOrd="0" presId="urn:microsoft.com/office/officeart/2008/layout/HexagonCluster"/>
    <dgm:cxn modelId="{BDFB1EA1-07FE-4290-9472-B277362ED58C}" type="presParOf" srcId="{72B4F2A7-C04F-4BE7-970E-939348095F43}" destId="{D3F2439C-EBB3-4BEA-BAE3-D87FF366856F}" srcOrd="8" destOrd="0" presId="urn:microsoft.com/office/officeart/2008/layout/HexagonCluster"/>
    <dgm:cxn modelId="{9C8FBDEE-71B0-41F9-A216-593B0F26DC91}" type="presParOf" srcId="{D3F2439C-EBB3-4BEA-BAE3-D87FF366856F}" destId="{BFD18AD9-6499-4CE1-93CB-F57D1DDBF988}" srcOrd="0" destOrd="0" presId="urn:microsoft.com/office/officeart/2008/layout/HexagonCluster"/>
    <dgm:cxn modelId="{40DE49B4-B737-4C08-A765-C649900FE6BE}" type="presParOf" srcId="{72B4F2A7-C04F-4BE7-970E-939348095F43}" destId="{BAD0F903-8B18-43B4-B835-47293EFA8603}" srcOrd="9" destOrd="0" presId="urn:microsoft.com/office/officeart/2008/layout/HexagonCluster"/>
    <dgm:cxn modelId="{103E3259-A637-4C35-B237-864455531964}" type="presParOf" srcId="{BAD0F903-8B18-43B4-B835-47293EFA8603}" destId="{E67A8A8A-11EF-4FAD-95A8-D090749BFB5C}" srcOrd="0" destOrd="0" presId="urn:microsoft.com/office/officeart/2008/layout/HexagonCluster"/>
    <dgm:cxn modelId="{6EB2CAB6-624B-41CC-B211-6EF1D9FD476C}" type="presParOf" srcId="{72B4F2A7-C04F-4BE7-970E-939348095F43}" destId="{1E2B1438-D330-4541-A3FD-CED2B47D1D23}" srcOrd="10" destOrd="0" presId="urn:microsoft.com/office/officeart/2008/layout/HexagonCluster"/>
    <dgm:cxn modelId="{B3993D91-C65D-4341-9BBA-B79F03739EBA}" type="presParOf" srcId="{1E2B1438-D330-4541-A3FD-CED2B47D1D23}" destId="{9FE730F0-65FC-4F47-B603-179960CD7AF6}" srcOrd="0" destOrd="0" presId="urn:microsoft.com/office/officeart/2008/layout/HexagonCluster"/>
    <dgm:cxn modelId="{AB4B3CBF-1621-4588-834D-B1694136E0CD}" type="presParOf" srcId="{72B4F2A7-C04F-4BE7-970E-939348095F43}" destId="{2AFF7FE6-FEAF-4EC1-9CF2-E8C6ECCF6CFD}" srcOrd="11" destOrd="0" presId="urn:microsoft.com/office/officeart/2008/layout/HexagonCluster"/>
    <dgm:cxn modelId="{A6A0AAD3-35E2-407D-9DAC-DB4584D21178}" type="presParOf" srcId="{2AFF7FE6-FEAF-4EC1-9CF2-E8C6ECCF6CFD}" destId="{BD1AF28E-0663-494D-A17B-4169EC37F79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4C936-6214-48EE-A693-FBEB4143BE85}">
      <dsp:nvSpPr>
        <dsp:cNvPr id="0" name=""/>
        <dsp:cNvSpPr/>
      </dsp:nvSpPr>
      <dsp:spPr>
        <a:xfrm>
          <a:off x="1828561" y="3199056"/>
          <a:ext cx="2139157" cy="18443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>
                  <a:lumMod val="10000"/>
                </a:schemeClr>
              </a:solidFill>
            </a:rPr>
            <a:t>Регистрация продукции</a:t>
          </a:r>
        </a:p>
      </dsp:txBody>
      <dsp:txXfrm>
        <a:off x="2160518" y="3485261"/>
        <a:ext cx="1475243" cy="1271917"/>
      </dsp:txXfrm>
    </dsp:sp>
    <dsp:sp modelId="{F2AFADE7-691B-4892-B67F-A7AEB43C256F}">
      <dsp:nvSpPr>
        <dsp:cNvPr id="0" name=""/>
        <dsp:cNvSpPr/>
      </dsp:nvSpPr>
      <dsp:spPr>
        <a:xfrm>
          <a:off x="3301161" y="3195358"/>
          <a:ext cx="250456" cy="2158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EB6AF3-987A-4258-A4F9-1F166F59D388}">
      <dsp:nvSpPr>
        <dsp:cNvPr id="0" name=""/>
        <dsp:cNvSpPr/>
      </dsp:nvSpPr>
      <dsp:spPr>
        <a:xfrm>
          <a:off x="0" y="2284362"/>
          <a:ext cx="2139157" cy="18443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5C670D-398C-4B6A-A95A-79EE03257FF8}">
      <dsp:nvSpPr>
        <dsp:cNvPr id="0" name=""/>
        <dsp:cNvSpPr/>
      </dsp:nvSpPr>
      <dsp:spPr>
        <a:xfrm>
          <a:off x="1830288" y="3031678"/>
          <a:ext cx="250456" cy="2158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477ED69-C428-46B5-A891-162F74BF962A}">
      <dsp:nvSpPr>
        <dsp:cNvPr id="0" name=""/>
        <dsp:cNvSpPr/>
      </dsp:nvSpPr>
      <dsp:spPr>
        <a:xfrm>
          <a:off x="3651032" y="2186504"/>
          <a:ext cx="2139157" cy="18443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>
                  <a:lumMod val="10000"/>
                </a:schemeClr>
              </a:solidFill>
            </a:rPr>
            <a:t>Сделка </a:t>
          </a:r>
        </a:p>
      </dsp:txBody>
      <dsp:txXfrm>
        <a:off x="3982989" y="2472709"/>
        <a:ext cx="1475243" cy="1271917"/>
      </dsp:txXfrm>
    </dsp:sp>
    <dsp:sp modelId="{B2C09CA5-4567-421B-8A3F-404B6A8C0529}">
      <dsp:nvSpPr>
        <dsp:cNvPr id="0" name=""/>
        <dsp:cNvSpPr/>
      </dsp:nvSpPr>
      <dsp:spPr>
        <a:xfrm>
          <a:off x="5113424" y="3785245"/>
          <a:ext cx="250456" cy="2158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6D8B157-7999-4FF5-91BA-DC3C01C20F53}">
      <dsp:nvSpPr>
        <dsp:cNvPr id="0" name=""/>
        <dsp:cNvSpPr/>
      </dsp:nvSpPr>
      <dsp:spPr>
        <a:xfrm>
          <a:off x="5473503" y="3199056"/>
          <a:ext cx="2139157" cy="18443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61CF4A-0B29-4BB8-86F2-0BE23C6B4798}">
      <dsp:nvSpPr>
        <dsp:cNvPr id="0" name=""/>
        <dsp:cNvSpPr/>
      </dsp:nvSpPr>
      <dsp:spPr>
        <a:xfrm>
          <a:off x="5529075" y="4013289"/>
          <a:ext cx="250456" cy="2158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D18AD9-6499-4CE1-93CB-F57D1DDBF988}">
      <dsp:nvSpPr>
        <dsp:cNvPr id="0" name=""/>
        <dsp:cNvSpPr/>
      </dsp:nvSpPr>
      <dsp:spPr>
        <a:xfrm>
          <a:off x="1828561" y="1178337"/>
          <a:ext cx="2139157" cy="18443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>
                  <a:lumMod val="10000"/>
                </a:schemeClr>
              </a:solidFill>
            </a:rPr>
            <a:t>Регистрация в системе</a:t>
          </a:r>
        </a:p>
      </dsp:txBody>
      <dsp:txXfrm>
        <a:off x="2160518" y="1464542"/>
        <a:ext cx="1475243" cy="1271917"/>
      </dsp:txXfrm>
    </dsp:sp>
    <dsp:sp modelId="{E67A8A8A-11EF-4FAD-95A8-D090749BFB5C}">
      <dsp:nvSpPr>
        <dsp:cNvPr id="0" name=""/>
        <dsp:cNvSpPr/>
      </dsp:nvSpPr>
      <dsp:spPr>
        <a:xfrm>
          <a:off x="3278773" y="1218293"/>
          <a:ext cx="250456" cy="2158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FE730F0-65FC-4F47-B603-179960CD7AF6}">
      <dsp:nvSpPr>
        <dsp:cNvPr id="0" name=""/>
        <dsp:cNvSpPr/>
      </dsp:nvSpPr>
      <dsp:spPr>
        <a:xfrm>
          <a:off x="3666391" y="170657"/>
          <a:ext cx="2139157" cy="18443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1AF28E-0663-494D-A17B-4169EC37F79D}">
      <dsp:nvSpPr>
        <dsp:cNvPr id="0" name=""/>
        <dsp:cNvSpPr/>
      </dsp:nvSpPr>
      <dsp:spPr>
        <a:xfrm>
          <a:off x="3714217" y="980504"/>
          <a:ext cx="250456" cy="2158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0.80041</cdr:x>
      <cdr:y>0.60076</cdr:y>
    </cdr:from>
    <cdr:to>
      <cdr:x>0.85504</cdr:x>
      <cdr:y>0.67834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9585992" y="3098133"/>
          <a:ext cx="654346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-2%</a:t>
          </a:r>
        </a:p>
      </cdr:txBody>
    </cdr:sp>
  </cdr:relSizeAnchor>
  <cdr:relSizeAnchor xmlns:cdr="http://schemas.openxmlformats.org/drawingml/2006/chartDrawing">
    <cdr:from>
      <cdr:x>0.93415</cdr:x>
      <cdr:y>0.78334</cdr:y>
    </cdr:from>
    <cdr:to>
      <cdr:x>0.98878</cdr:x>
      <cdr:y>0.86092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1187703" y="4039693"/>
          <a:ext cx="654346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-2%</a:t>
          </a:r>
        </a:p>
      </cdr:txBody>
    </cdr:sp>
  </cdr:relSizeAnchor>
  <cdr:relSizeAnchor xmlns:cdr="http://schemas.openxmlformats.org/drawingml/2006/chartDrawing">
    <cdr:from>
      <cdr:x>0.64771</cdr:x>
      <cdr:y>0.87111</cdr:y>
    </cdr:from>
    <cdr:to>
      <cdr:x>0.70234</cdr:x>
      <cdr:y>0.9487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7757192" y="4492367"/>
          <a:ext cx="654346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3DFB2-0598-48A1-B3FD-6D694073E24E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8D904-E8A7-4CE7-93E9-14014AE40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4466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6DB53-1089-4949-A949-5A1D819062A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E86EB-248C-4B7A-85E4-1C8638D6F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047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36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62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16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4938" y="1347788"/>
            <a:ext cx="6440487" cy="36242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47123" defTabSz="902913">
              <a:spcBef>
                <a:spcPct val="0"/>
              </a:spcBef>
              <a:defRPr/>
            </a:pPr>
            <a:r>
              <a:rPr lang="ru-RU" dirty="0"/>
              <a:t>Мы готовы к сотрудничеству и открыты для Ваших предложений во всех сферах экономической, торговой, культурной и научной деятельности.</a:t>
            </a:r>
          </a:p>
          <a:p>
            <a:pPr indent="447123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412" indent="-28438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7557" indent="-22751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2581" indent="-22751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7603" indent="-22751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2625" indent="-2275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7649" indent="-2275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2672" indent="-2275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695" indent="-22751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3BABD4-2F58-4C61-9083-891D2E0656BE}" type="slidenum">
              <a:rPr lang="ru-RU" altLang="ru-RU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31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6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4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094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197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651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62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E86EB-248C-4B7A-85E4-1C8638D6F4B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0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9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974765" y="815755"/>
            <a:ext cx="1071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94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ED8F-AC32-4493-A54A-1CA58D117E6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196C-0A5B-47BE-A5BC-B7871756F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0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77FC-CCCC-4D6F-B337-5C707B1B00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CC1D-8672-4CC9-8ED8-8DB9F199E9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5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DDC9-77EF-49D8-84F4-3FC5FA5D05C0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63AF6-242B-45A7-90A9-C4331BDA0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6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18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jpg"/><Relationship Id="rId7" Type="http://schemas.openxmlformats.org/officeDocument/2006/relationships/image" Target="../media/image2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4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fif"/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82" r="35198" b="9781"/>
          <a:stretch/>
        </p:blipFill>
        <p:spPr>
          <a:xfrm>
            <a:off x="-33396" y="-1"/>
            <a:ext cx="12225396" cy="6858001"/>
          </a:xfrm>
          <a:prstGeom prst="rect">
            <a:avLst/>
          </a:prstGeom>
        </p:spPr>
      </p:pic>
      <p:sp>
        <p:nvSpPr>
          <p:cNvPr id="8" name="Freeform: Shape 26">
            <a:extLst>
              <a:ext uri="{FF2B5EF4-FFF2-40B4-BE49-F238E27FC236}">
                <a16:creationId xmlns:a16="http://schemas.microsoft.com/office/drawing/2014/main" id="{B4370928-0A8E-4A3A-8F04-8F30DBDC5045}"/>
              </a:ext>
            </a:extLst>
          </p:cNvPr>
          <p:cNvSpPr/>
          <p:nvPr/>
        </p:nvSpPr>
        <p:spPr>
          <a:xfrm>
            <a:off x="-91941" y="692942"/>
            <a:ext cx="7607166" cy="5522012"/>
          </a:xfrm>
          <a:custGeom>
            <a:avLst/>
            <a:gdLst>
              <a:gd name="connsiteX0" fmla="*/ 1573181 w 6858000"/>
              <a:gd name="connsiteY0" fmla="*/ 0 h 6858000"/>
              <a:gd name="connsiteX1" fmla="*/ 6858000 w 6858000"/>
              <a:gd name="connsiteY1" fmla="*/ 0 h 6858000"/>
              <a:gd name="connsiteX2" fmla="*/ 3595718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33071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6858000">
                <a:moveTo>
                  <a:pt x="1573181" y="0"/>
                </a:moveTo>
                <a:lnTo>
                  <a:pt x="6858000" y="0"/>
                </a:lnTo>
                <a:lnTo>
                  <a:pt x="3595718" y="6858000"/>
                </a:lnTo>
                <a:lnTo>
                  <a:pt x="0" y="6858000"/>
                </a:lnTo>
                <a:lnTo>
                  <a:pt x="0" y="3307156"/>
                </a:lnTo>
                <a:close/>
              </a:path>
            </a:pathLst>
          </a:custGeom>
          <a:gradFill flip="none" rotWithShape="1">
            <a:gsLst>
              <a:gs pos="0">
                <a:srgbClr val="D8E1E9"/>
              </a:gs>
              <a:gs pos="100000">
                <a:srgbClr val="ECF0F4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772" tIns="36386" rIns="72772" bIns="363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7719"/>
            <a:endParaRPr lang="en-ID" sz="1433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1" name="Freeform: Shape 29">
            <a:extLst>
              <a:ext uri="{FF2B5EF4-FFF2-40B4-BE49-F238E27FC236}">
                <a16:creationId xmlns:a16="http://schemas.microsoft.com/office/drawing/2014/main" id="{7CB26F5A-46F9-4E0C-944B-A3EEB8453C47}"/>
              </a:ext>
            </a:extLst>
          </p:cNvPr>
          <p:cNvSpPr/>
          <p:nvPr/>
        </p:nvSpPr>
        <p:spPr>
          <a:xfrm>
            <a:off x="-33398" y="692942"/>
            <a:ext cx="3171671" cy="4725417"/>
          </a:xfrm>
          <a:custGeom>
            <a:avLst/>
            <a:gdLst>
              <a:gd name="connsiteX0" fmla="*/ 0 w 2355300"/>
              <a:gd name="connsiteY0" fmla="*/ 0 h 4951334"/>
              <a:gd name="connsiteX1" fmla="*/ 2355300 w 2355300"/>
              <a:gd name="connsiteY1" fmla="*/ 0 h 4951334"/>
              <a:gd name="connsiteX2" fmla="*/ 0 w 2355300"/>
              <a:gd name="connsiteY2" fmla="*/ 4951334 h 495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5300" h="4951334">
                <a:moveTo>
                  <a:pt x="0" y="0"/>
                </a:moveTo>
                <a:lnTo>
                  <a:pt x="2355300" y="0"/>
                </a:lnTo>
                <a:lnTo>
                  <a:pt x="0" y="4951334"/>
                </a:lnTo>
                <a:close/>
              </a:path>
            </a:pathLst>
          </a:custGeom>
          <a:gradFill flip="none" rotWithShape="1">
            <a:gsLst>
              <a:gs pos="0">
                <a:srgbClr val="D8E1E9"/>
              </a:gs>
              <a:gs pos="46000">
                <a:srgbClr val="ECF0F4">
                  <a:alpha val="85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772" tIns="36386" rIns="72772" bIns="363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7719"/>
            <a:endParaRPr lang="en-ID" sz="1433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6" name="Picture 6" descr="https://static.vecteezy.com/system/resources/previews/000/595/053/original/green-leaf-ecology-nature-element-vector-icon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15631" r="31446" b="20544"/>
          <a:stretch/>
        </p:blipFill>
        <p:spPr bwMode="auto">
          <a:xfrm rot="3579484">
            <a:off x="-17897" y="5592622"/>
            <a:ext cx="494396" cy="61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tatic.vecteezy.com/system/resources/previews/000/595/053/original/green-leaf-ecology-nature-element-vector-icon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18546" r="31446" b="20544"/>
          <a:stretch/>
        </p:blipFill>
        <p:spPr bwMode="auto">
          <a:xfrm rot="5400000">
            <a:off x="136340" y="5144221"/>
            <a:ext cx="896174" cy="10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496" y="945137"/>
            <a:ext cx="1086608" cy="1086608"/>
          </a:xfrm>
          <a:prstGeom prst="rect">
            <a:avLst/>
          </a:prstGeom>
        </p:spPr>
      </p:pic>
      <p:sp>
        <p:nvSpPr>
          <p:cNvPr id="19" name="Полилиния 18"/>
          <p:cNvSpPr/>
          <p:nvPr/>
        </p:nvSpPr>
        <p:spPr>
          <a:xfrm>
            <a:off x="3696952" y="689948"/>
            <a:ext cx="3836778" cy="5525006"/>
          </a:xfrm>
          <a:custGeom>
            <a:avLst/>
            <a:gdLst>
              <a:gd name="connsiteX0" fmla="*/ 2878763 w 2878763"/>
              <a:gd name="connsiteY0" fmla="*/ 0 h 5656797"/>
              <a:gd name="connsiteX1" fmla="*/ 2878763 w 2878763"/>
              <a:gd name="connsiteY1" fmla="*/ 372406 h 5656797"/>
              <a:gd name="connsiteX2" fmla="*/ 189519 w 2878763"/>
              <a:gd name="connsiteY2" fmla="*/ 5656797 h 5656797"/>
              <a:gd name="connsiteX3" fmla="*/ 0 w 2878763"/>
              <a:gd name="connsiteY3" fmla="*/ 5656797 h 5656797"/>
              <a:gd name="connsiteX4" fmla="*/ 2878763 w 2878763"/>
              <a:gd name="connsiteY4" fmla="*/ 0 h 5656797"/>
              <a:gd name="connsiteX0" fmla="*/ 2604770 w 2878763"/>
              <a:gd name="connsiteY0" fmla="*/ 155173 h 5284391"/>
              <a:gd name="connsiteX1" fmla="*/ 2878763 w 2878763"/>
              <a:gd name="connsiteY1" fmla="*/ 0 h 5284391"/>
              <a:gd name="connsiteX2" fmla="*/ 189519 w 2878763"/>
              <a:gd name="connsiteY2" fmla="*/ 5284391 h 5284391"/>
              <a:gd name="connsiteX3" fmla="*/ 0 w 2878763"/>
              <a:gd name="connsiteY3" fmla="*/ 5284391 h 5284391"/>
              <a:gd name="connsiteX4" fmla="*/ 2604770 w 2878763"/>
              <a:gd name="connsiteY4" fmla="*/ 155173 h 5284391"/>
              <a:gd name="connsiteX0" fmla="*/ 2604770 w 2804038"/>
              <a:gd name="connsiteY0" fmla="*/ 12811 h 5142029"/>
              <a:gd name="connsiteX1" fmla="*/ 2804038 w 2804038"/>
              <a:gd name="connsiteY1" fmla="*/ 0 h 5142029"/>
              <a:gd name="connsiteX2" fmla="*/ 189519 w 2804038"/>
              <a:gd name="connsiteY2" fmla="*/ 5142029 h 5142029"/>
              <a:gd name="connsiteX3" fmla="*/ 0 w 2804038"/>
              <a:gd name="connsiteY3" fmla="*/ 5142029 h 5142029"/>
              <a:gd name="connsiteX4" fmla="*/ 2604770 w 2804038"/>
              <a:gd name="connsiteY4" fmla="*/ 12811 h 51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038" h="5142029">
                <a:moveTo>
                  <a:pt x="2604770" y="12811"/>
                </a:moveTo>
                <a:lnTo>
                  <a:pt x="2804038" y="0"/>
                </a:lnTo>
                <a:lnTo>
                  <a:pt x="189519" y="5142029"/>
                </a:lnTo>
                <a:lnTo>
                  <a:pt x="0" y="5142029"/>
                </a:lnTo>
                <a:lnTo>
                  <a:pt x="2604770" y="12811"/>
                </a:lnTo>
                <a:close/>
              </a:path>
            </a:pathLst>
          </a:custGeom>
          <a:gradFill flip="none" rotWithShape="1">
            <a:gsLst>
              <a:gs pos="100000">
                <a:sysClr val="window" lastClr="FFFFFF">
                  <a:lumMod val="65000"/>
                </a:sysClr>
              </a:gs>
              <a:gs pos="0">
                <a:sysClr val="window" lastClr="FFFFFF">
                  <a:lumMod val="75000"/>
                </a:sysClr>
              </a:gs>
              <a:gs pos="33000">
                <a:sysClr val="window" lastClr="FFFFFF">
                  <a:lumMod val="95000"/>
                </a:sys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79441">
              <a:defRPr/>
            </a:pPr>
            <a:endParaRPr lang="ru-RU" sz="55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feld 8"/>
          <p:cNvSpPr txBox="1"/>
          <p:nvPr/>
        </p:nvSpPr>
        <p:spPr>
          <a:xfrm>
            <a:off x="3474909" y="1992944"/>
            <a:ext cx="2245422" cy="65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860"/>
            <a:r>
              <a:rPr lang="ru-RU" sz="1834" b="1" dirty="0">
                <a:solidFill>
                  <a:srgbClr val="0240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defTabSz="69860"/>
            <a:endParaRPr lang="de-DE" sz="1834" b="1" dirty="0">
              <a:solidFill>
                <a:srgbClr val="0240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33397" y="4562403"/>
            <a:ext cx="4841988" cy="66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860"/>
            <a:r>
              <a:rPr lang="ru-RU" sz="1834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экономического развития и промышленности Иркутской области</a:t>
            </a:r>
          </a:p>
        </p:txBody>
      </p:sp>
      <p:pic>
        <p:nvPicPr>
          <p:cNvPr id="24" name="Picture 4" descr="https://images.squarespace-cdn.com/content/v1/51c4b82ce4b079ce7c21052b/1586367783626-TQ79LOAPOIH4DIKERY2K/ke17ZwdGBToddI8pDm48kBYJDW49ba_tBSPuMf6CZkl7gQa3H78H3Y0txjaiv_0fDoOvxcdMmMKkDsyUqMSsMWxHk725yiiHCCLfrh8O1z5QHyNOqBUUEtDDsRWrJLTmlCctwPutizgGVJ8UbW8lQC-TwyGV2kfv-27t3l80Hwdi1Z3zImNBA85mYL-qyXE3/transparent-network-5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3779">
            <a:off x="301676" y="681537"/>
            <a:ext cx="2942777" cy="2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arallelogram 16">
            <a:extLst>
              <a:ext uri="{FF2B5EF4-FFF2-40B4-BE49-F238E27FC236}">
                <a16:creationId xmlns:a16="http://schemas.microsoft.com/office/drawing/2014/main" id="{25F79BE9-F3CE-4C06-9A9C-C53BA8BC85E6}"/>
              </a:ext>
            </a:extLst>
          </p:cNvPr>
          <p:cNvSpPr/>
          <p:nvPr/>
        </p:nvSpPr>
        <p:spPr>
          <a:xfrm>
            <a:off x="-18503" y="2721448"/>
            <a:ext cx="7153354" cy="1471127"/>
          </a:xfrm>
          <a:custGeom>
            <a:avLst/>
            <a:gdLst>
              <a:gd name="connsiteX0" fmla="*/ 0 w 22872372"/>
              <a:gd name="connsiteY0" fmla="*/ 5739177 h 5739177"/>
              <a:gd name="connsiteX1" fmla="*/ 2566790 w 22872372"/>
              <a:gd name="connsiteY1" fmla="*/ 0 h 5739177"/>
              <a:gd name="connsiteX2" fmla="*/ 22872372 w 22872372"/>
              <a:gd name="connsiteY2" fmla="*/ 0 h 5739177"/>
              <a:gd name="connsiteX3" fmla="*/ 20305582 w 22872372"/>
              <a:gd name="connsiteY3" fmla="*/ 5739177 h 5739177"/>
              <a:gd name="connsiteX4" fmla="*/ 0 w 22872372"/>
              <a:gd name="connsiteY4" fmla="*/ 5739177 h 5739177"/>
              <a:gd name="connsiteX0" fmla="*/ 45782 w 20305582"/>
              <a:gd name="connsiteY0" fmla="*/ 5771834 h 5771834"/>
              <a:gd name="connsiteX1" fmla="*/ 0 w 20305582"/>
              <a:gd name="connsiteY1" fmla="*/ 0 h 5771834"/>
              <a:gd name="connsiteX2" fmla="*/ 20305582 w 20305582"/>
              <a:gd name="connsiteY2" fmla="*/ 0 h 5771834"/>
              <a:gd name="connsiteX3" fmla="*/ 17738792 w 20305582"/>
              <a:gd name="connsiteY3" fmla="*/ 5739177 h 5771834"/>
              <a:gd name="connsiteX4" fmla="*/ 45782 w 20305582"/>
              <a:gd name="connsiteY4" fmla="*/ 5771834 h 577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582" h="5771834">
                <a:moveTo>
                  <a:pt x="45782" y="5771834"/>
                </a:moveTo>
                <a:lnTo>
                  <a:pt x="0" y="0"/>
                </a:lnTo>
                <a:lnTo>
                  <a:pt x="20305582" y="0"/>
                </a:lnTo>
                <a:lnTo>
                  <a:pt x="17738792" y="5739177"/>
                </a:lnTo>
                <a:lnTo>
                  <a:pt x="45782" y="5771834"/>
                </a:lnTo>
                <a:close/>
              </a:path>
            </a:pathLst>
          </a:custGeom>
          <a:solidFill>
            <a:srgbClr val="02408B"/>
          </a:solidFill>
          <a:ln>
            <a:noFill/>
          </a:ln>
          <a:effectLst>
            <a:outerShdw blurRad="317500" algn="ctr" rotWithShape="0">
              <a:srgbClr val="1D355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601" tIns="57301" rIns="85951" bIns="573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27719"/>
            <a:endParaRPr lang="en-ID" sz="1114" b="1" dirty="0">
              <a:solidFill>
                <a:srgbClr val="ECF0F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feld 33"/>
          <p:cNvSpPr txBox="1"/>
          <p:nvPr/>
        </p:nvSpPr>
        <p:spPr>
          <a:xfrm>
            <a:off x="179818" y="2821018"/>
            <a:ext cx="627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приоритетных направлений программы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Иркутской области</a:t>
            </a: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5A72306C-90C4-4B00-8FBB-CF570964AFDB}"/>
              </a:ext>
            </a:extLst>
          </p:cNvPr>
          <p:cNvSpPr/>
          <p:nvPr/>
        </p:nvSpPr>
        <p:spPr>
          <a:xfrm>
            <a:off x="10709251" y="6053583"/>
            <a:ext cx="1492002" cy="565377"/>
          </a:xfrm>
          <a:custGeom>
            <a:avLst/>
            <a:gdLst>
              <a:gd name="connsiteX0" fmla="*/ 807038 w 7321712"/>
              <a:gd name="connsiteY0" fmla="*/ 0 h 1696562"/>
              <a:gd name="connsiteX1" fmla="*/ 7321712 w 7321712"/>
              <a:gd name="connsiteY1" fmla="*/ 0 h 1696562"/>
              <a:gd name="connsiteX2" fmla="*/ 7321712 w 7321712"/>
              <a:gd name="connsiteY2" fmla="*/ 1696562 h 1696562"/>
              <a:gd name="connsiteX3" fmla="*/ 0 w 7321712"/>
              <a:gd name="connsiteY3" fmla="*/ 1696562 h 1696562"/>
              <a:gd name="connsiteX0" fmla="*/ 652926 w 7167600"/>
              <a:gd name="connsiteY0" fmla="*/ 0 h 1738143"/>
              <a:gd name="connsiteX1" fmla="*/ 7167600 w 7167600"/>
              <a:gd name="connsiteY1" fmla="*/ 0 h 1738143"/>
              <a:gd name="connsiteX2" fmla="*/ 7167600 w 7167600"/>
              <a:gd name="connsiteY2" fmla="*/ 1696562 h 1738143"/>
              <a:gd name="connsiteX3" fmla="*/ 0 w 7167600"/>
              <a:gd name="connsiteY3" fmla="*/ 1738143 h 1738143"/>
              <a:gd name="connsiteX4" fmla="*/ 652926 w 7167600"/>
              <a:gd name="connsiteY4" fmla="*/ 0 h 1738143"/>
              <a:gd name="connsiteX0" fmla="*/ 652926 w 7167600"/>
              <a:gd name="connsiteY0" fmla="*/ 0 h 1738143"/>
              <a:gd name="connsiteX1" fmla="*/ 7167600 w 7167600"/>
              <a:gd name="connsiteY1" fmla="*/ 0 h 1738143"/>
              <a:gd name="connsiteX2" fmla="*/ 7167600 w 7167600"/>
              <a:gd name="connsiteY2" fmla="*/ 1696562 h 1738143"/>
              <a:gd name="connsiteX3" fmla="*/ 0 w 7167600"/>
              <a:gd name="connsiteY3" fmla="*/ 1738143 h 1738143"/>
              <a:gd name="connsiteX4" fmla="*/ 652926 w 7167600"/>
              <a:gd name="connsiteY4" fmla="*/ 0 h 1738143"/>
              <a:gd name="connsiteX0" fmla="*/ 652926 w 7167600"/>
              <a:gd name="connsiteY0" fmla="*/ 0 h 1738143"/>
              <a:gd name="connsiteX1" fmla="*/ 7167600 w 7167600"/>
              <a:gd name="connsiteY1" fmla="*/ 0 h 1738143"/>
              <a:gd name="connsiteX2" fmla="*/ 7167600 w 7167600"/>
              <a:gd name="connsiteY2" fmla="*/ 1696562 h 1738143"/>
              <a:gd name="connsiteX3" fmla="*/ 0 w 7167600"/>
              <a:gd name="connsiteY3" fmla="*/ 1738143 h 1738143"/>
              <a:gd name="connsiteX4" fmla="*/ 652926 w 7167600"/>
              <a:gd name="connsiteY4" fmla="*/ 0 h 1738143"/>
              <a:gd name="connsiteX0" fmla="*/ 558850 w 7073524"/>
              <a:gd name="connsiteY0" fmla="*/ 0 h 1720246"/>
              <a:gd name="connsiteX1" fmla="*/ 7073524 w 7073524"/>
              <a:gd name="connsiteY1" fmla="*/ 0 h 1720246"/>
              <a:gd name="connsiteX2" fmla="*/ 7073524 w 7073524"/>
              <a:gd name="connsiteY2" fmla="*/ 1696562 h 1720246"/>
              <a:gd name="connsiteX3" fmla="*/ 0 w 7073524"/>
              <a:gd name="connsiteY3" fmla="*/ 1720246 h 1720246"/>
              <a:gd name="connsiteX4" fmla="*/ 558850 w 7073524"/>
              <a:gd name="connsiteY4" fmla="*/ 0 h 1720246"/>
              <a:gd name="connsiteX0" fmla="*/ 558850 w 7073524"/>
              <a:gd name="connsiteY0" fmla="*/ 0 h 1720246"/>
              <a:gd name="connsiteX1" fmla="*/ 7073524 w 7073524"/>
              <a:gd name="connsiteY1" fmla="*/ 0 h 1720246"/>
              <a:gd name="connsiteX2" fmla="*/ 7073524 w 7073524"/>
              <a:gd name="connsiteY2" fmla="*/ 1696562 h 1720246"/>
              <a:gd name="connsiteX3" fmla="*/ 0 w 7073524"/>
              <a:gd name="connsiteY3" fmla="*/ 1720246 h 1720246"/>
              <a:gd name="connsiteX4" fmla="*/ 558850 w 7073524"/>
              <a:gd name="connsiteY4" fmla="*/ 0 h 1720246"/>
              <a:gd name="connsiteX0" fmla="*/ 558850 w 7073524"/>
              <a:gd name="connsiteY0" fmla="*/ 0 h 1720246"/>
              <a:gd name="connsiteX1" fmla="*/ 7073524 w 7073524"/>
              <a:gd name="connsiteY1" fmla="*/ 0 h 1720246"/>
              <a:gd name="connsiteX2" fmla="*/ 7073524 w 7073524"/>
              <a:gd name="connsiteY2" fmla="*/ 1696562 h 1720246"/>
              <a:gd name="connsiteX3" fmla="*/ 0 w 7073524"/>
              <a:gd name="connsiteY3" fmla="*/ 1720246 h 1720246"/>
              <a:gd name="connsiteX4" fmla="*/ 558850 w 7073524"/>
              <a:gd name="connsiteY4" fmla="*/ 0 h 172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3524" h="1720246">
                <a:moveTo>
                  <a:pt x="558850" y="0"/>
                </a:moveTo>
                <a:lnTo>
                  <a:pt x="7073524" y="0"/>
                </a:lnTo>
                <a:lnTo>
                  <a:pt x="7073524" y="1696562"/>
                </a:lnTo>
                <a:lnTo>
                  <a:pt x="0" y="1720246"/>
                </a:lnTo>
                <a:cubicBezTo>
                  <a:pt x="472433" y="290196"/>
                  <a:pt x="69471" y="1544096"/>
                  <a:pt x="558850" y="0"/>
                </a:cubicBezTo>
                <a:close/>
              </a:path>
            </a:pathLst>
          </a:custGeom>
          <a:solidFill>
            <a:srgbClr val="02408B"/>
          </a:solidFill>
          <a:ln>
            <a:noFill/>
          </a:ln>
          <a:effectLst>
            <a:outerShdw blurRad="254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719"/>
            <a:endParaRPr lang="en-ID" sz="1552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727756" y="6128799"/>
            <a:ext cx="1522789" cy="48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27719">
              <a:lnSpc>
                <a:spcPct val="90000"/>
              </a:lnSpc>
              <a:spcBef>
                <a:spcPts val="796"/>
              </a:spcBef>
              <a:defRPr/>
            </a:pPr>
            <a:r>
              <a:rPr lang="ru-RU" sz="2865" b="1" dirty="0">
                <a:latin typeface="Arial"/>
              </a:rPr>
              <a:t>2024 </a:t>
            </a:r>
            <a:r>
              <a:rPr lang="ru-RU" sz="2000" b="1" dirty="0">
                <a:latin typeface="Arial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226361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5738" y="324119"/>
            <a:ext cx="8088182" cy="434267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25378" y="904226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435226" y="399040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326" y="128633"/>
            <a:ext cx="723900" cy="7239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5738" y="929626"/>
            <a:ext cx="1225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обеспечено </a:t>
            </a:r>
            <a:r>
              <a:rPr lang="ru-RU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группах товаров: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58553" y="5300731"/>
            <a:ext cx="3224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новых проектов по производству высокотехнологичной и конкурентоспособной продукции и получения максимальной добавленной стоимости,   обеспечивающих </a:t>
            </a:r>
            <a:r>
              <a:rPr lang="ru-RU" sz="1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78738" y="4553578"/>
            <a:ext cx="3404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направление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2026 года:</a:t>
            </a:r>
            <a:endParaRPr lang="ru-RU" sz="2000" dirty="0">
              <a:solidFill>
                <a:srgbClr val="0099FF"/>
              </a:solidFill>
            </a:endParaRPr>
          </a:p>
        </p:txBody>
      </p:sp>
      <p:sp>
        <p:nvSpPr>
          <p:cNvPr id="12" name="Halber Rahmen 12"/>
          <p:cNvSpPr/>
          <p:nvPr/>
        </p:nvSpPr>
        <p:spPr>
          <a:xfrm>
            <a:off x="8657817" y="5235747"/>
            <a:ext cx="447418" cy="429376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4" name="Halber Rahmen 12"/>
          <p:cNvSpPr/>
          <p:nvPr/>
        </p:nvSpPr>
        <p:spPr>
          <a:xfrm rot="10800000">
            <a:off x="11616359" y="6226414"/>
            <a:ext cx="447418" cy="429376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4888" y="1426419"/>
            <a:ext cx="672545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товаров- 01-24 Продовольственные товары и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сельскохозяйственное сырье (кроме текстильного)</a:t>
            </a:r>
          </a:p>
        </p:txBody>
      </p:sp>
      <p:sp>
        <p:nvSpPr>
          <p:cNvPr id="19" name="Овал 18"/>
          <p:cNvSpPr/>
          <p:nvPr/>
        </p:nvSpPr>
        <p:spPr>
          <a:xfrm>
            <a:off x="337282" y="1426419"/>
            <a:ext cx="543074" cy="495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reeform 113"/>
          <p:cNvSpPr>
            <a:spLocks noChangeArrowheads="1"/>
          </p:cNvSpPr>
          <p:nvPr/>
        </p:nvSpPr>
        <p:spPr bwMode="auto">
          <a:xfrm>
            <a:off x="381813" y="1511322"/>
            <a:ext cx="436660" cy="302942"/>
          </a:xfrm>
          <a:custGeom>
            <a:avLst/>
            <a:gdLst>
              <a:gd name="T0" fmla="*/ 607 w 608"/>
              <a:gd name="T1" fmla="*/ 212 h 510"/>
              <a:gd name="T2" fmla="*/ 607 w 608"/>
              <a:gd name="T3" fmla="*/ 219 h 510"/>
              <a:gd name="T4" fmla="*/ 607 w 608"/>
              <a:gd name="T5" fmla="*/ 219 h 510"/>
              <a:gd name="T6" fmla="*/ 579 w 608"/>
              <a:gd name="T7" fmla="*/ 247 h 510"/>
              <a:gd name="T8" fmla="*/ 494 w 608"/>
              <a:gd name="T9" fmla="*/ 488 h 510"/>
              <a:gd name="T10" fmla="*/ 466 w 608"/>
              <a:gd name="T11" fmla="*/ 509 h 510"/>
              <a:gd name="T12" fmla="*/ 466 w 608"/>
              <a:gd name="T13" fmla="*/ 509 h 510"/>
              <a:gd name="T14" fmla="*/ 452 w 608"/>
              <a:gd name="T15" fmla="*/ 509 h 510"/>
              <a:gd name="T16" fmla="*/ 141 w 608"/>
              <a:gd name="T17" fmla="*/ 509 h 510"/>
              <a:gd name="T18" fmla="*/ 141 w 608"/>
              <a:gd name="T19" fmla="*/ 509 h 510"/>
              <a:gd name="T20" fmla="*/ 113 w 608"/>
              <a:gd name="T21" fmla="*/ 488 h 510"/>
              <a:gd name="T22" fmla="*/ 28 w 608"/>
              <a:gd name="T23" fmla="*/ 247 h 510"/>
              <a:gd name="T24" fmla="*/ 28 w 608"/>
              <a:gd name="T25" fmla="*/ 191 h 510"/>
              <a:gd name="T26" fmla="*/ 141 w 608"/>
              <a:gd name="T27" fmla="*/ 191 h 510"/>
              <a:gd name="T28" fmla="*/ 233 w 608"/>
              <a:gd name="T29" fmla="*/ 191 h 510"/>
              <a:gd name="T30" fmla="*/ 353 w 608"/>
              <a:gd name="T31" fmla="*/ 191 h 510"/>
              <a:gd name="T32" fmla="*/ 424 w 608"/>
              <a:gd name="T33" fmla="*/ 191 h 510"/>
              <a:gd name="T34" fmla="*/ 466 w 608"/>
              <a:gd name="T35" fmla="*/ 191 h 510"/>
              <a:gd name="T36" fmla="*/ 579 w 608"/>
              <a:gd name="T37" fmla="*/ 191 h 510"/>
              <a:gd name="T38" fmla="*/ 579 w 608"/>
              <a:gd name="T39" fmla="*/ 191 h 510"/>
              <a:gd name="T40" fmla="*/ 219 w 608"/>
              <a:gd name="T41" fmla="*/ 276 h 510"/>
              <a:gd name="T42" fmla="*/ 190 w 608"/>
              <a:gd name="T43" fmla="*/ 247 h 510"/>
              <a:gd name="T44" fmla="*/ 162 w 608"/>
              <a:gd name="T45" fmla="*/ 424 h 510"/>
              <a:gd name="T46" fmla="*/ 219 w 608"/>
              <a:gd name="T47" fmla="*/ 424 h 510"/>
              <a:gd name="T48" fmla="*/ 332 w 608"/>
              <a:gd name="T49" fmla="*/ 276 h 510"/>
              <a:gd name="T50" fmla="*/ 304 w 608"/>
              <a:gd name="T51" fmla="*/ 247 h 510"/>
              <a:gd name="T52" fmla="*/ 275 w 608"/>
              <a:gd name="T53" fmla="*/ 424 h 510"/>
              <a:gd name="T54" fmla="*/ 332 w 608"/>
              <a:gd name="T55" fmla="*/ 424 h 510"/>
              <a:gd name="T56" fmla="*/ 445 w 608"/>
              <a:gd name="T57" fmla="*/ 276 h 510"/>
              <a:gd name="T58" fmla="*/ 417 w 608"/>
              <a:gd name="T59" fmla="*/ 247 h 510"/>
              <a:gd name="T60" fmla="*/ 388 w 608"/>
              <a:gd name="T61" fmla="*/ 424 h 510"/>
              <a:gd name="T62" fmla="*/ 445 w 608"/>
              <a:gd name="T63" fmla="*/ 424 h 510"/>
              <a:gd name="T64" fmla="*/ 339 w 608"/>
              <a:gd name="T65" fmla="*/ 42 h 510"/>
              <a:gd name="T66" fmla="*/ 339 w 608"/>
              <a:gd name="T67" fmla="*/ 42 h 510"/>
              <a:gd name="T68" fmla="*/ 360 w 608"/>
              <a:gd name="T69" fmla="*/ 0 h 510"/>
              <a:gd name="T70" fmla="*/ 388 w 608"/>
              <a:gd name="T71" fmla="*/ 14 h 510"/>
              <a:gd name="T72" fmla="*/ 395 w 608"/>
              <a:gd name="T73" fmla="*/ 163 h 510"/>
              <a:gd name="T74" fmla="*/ 268 w 608"/>
              <a:gd name="T75" fmla="*/ 42 h 510"/>
              <a:gd name="T76" fmla="*/ 212 w 608"/>
              <a:gd name="T77" fmla="*/ 163 h 510"/>
              <a:gd name="T78" fmla="*/ 219 w 608"/>
              <a:gd name="T79" fmla="*/ 14 h 510"/>
              <a:gd name="T80" fmla="*/ 247 w 608"/>
              <a:gd name="T81" fmla="*/ 0 h 510"/>
              <a:gd name="T82" fmla="*/ 268 w 608"/>
              <a:gd name="T83" fmla="*/ 4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8" h="510">
                <a:moveTo>
                  <a:pt x="607" y="212"/>
                </a:moveTo>
                <a:lnTo>
                  <a:pt x="607" y="212"/>
                </a:lnTo>
                <a:lnTo>
                  <a:pt x="607" y="212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cubicBezTo>
                  <a:pt x="607" y="233"/>
                  <a:pt x="593" y="247"/>
                  <a:pt x="579" y="247"/>
                </a:cubicBezTo>
                <a:cubicBezTo>
                  <a:pt x="551" y="247"/>
                  <a:pt x="551" y="247"/>
                  <a:pt x="551" y="247"/>
                </a:cubicBezTo>
                <a:cubicBezTo>
                  <a:pt x="494" y="488"/>
                  <a:pt x="494" y="488"/>
                  <a:pt x="494" y="488"/>
                </a:cubicBezTo>
                <a:lnTo>
                  <a:pt x="494" y="488"/>
                </a:lnTo>
                <a:cubicBezTo>
                  <a:pt x="487" y="502"/>
                  <a:pt x="480" y="509"/>
                  <a:pt x="466" y="509"/>
                </a:cubicBezTo>
                <a:lnTo>
                  <a:pt x="466" y="509"/>
                </a:lnTo>
                <a:lnTo>
                  <a:pt x="466" y="509"/>
                </a:lnTo>
                <a:cubicBezTo>
                  <a:pt x="459" y="509"/>
                  <a:pt x="459" y="509"/>
                  <a:pt x="459" y="509"/>
                </a:cubicBezTo>
                <a:cubicBezTo>
                  <a:pt x="452" y="509"/>
                  <a:pt x="452" y="509"/>
                  <a:pt x="452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20" y="502"/>
                  <a:pt x="113" y="488"/>
                </a:cubicBezTo>
                <a:lnTo>
                  <a:pt x="113" y="488"/>
                </a:lnTo>
                <a:cubicBezTo>
                  <a:pt x="56" y="247"/>
                  <a:pt x="56" y="247"/>
                  <a:pt x="56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191"/>
                </a:lnTo>
                <a:cubicBezTo>
                  <a:pt x="233" y="191"/>
                  <a:pt x="233" y="191"/>
                  <a:pt x="233" y="191"/>
                </a:cubicBezTo>
                <a:lnTo>
                  <a:pt x="233" y="191"/>
                </a:lnTo>
                <a:cubicBezTo>
                  <a:pt x="353" y="191"/>
                  <a:pt x="353" y="191"/>
                  <a:pt x="353" y="191"/>
                </a:cubicBezTo>
                <a:lnTo>
                  <a:pt x="353" y="191"/>
                </a:lnTo>
                <a:cubicBezTo>
                  <a:pt x="424" y="191"/>
                  <a:pt x="424" y="191"/>
                  <a:pt x="424" y="191"/>
                </a:cubicBezTo>
                <a:lnTo>
                  <a:pt x="424" y="191"/>
                </a:lnTo>
                <a:cubicBezTo>
                  <a:pt x="466" y="191"/>
                  <a:pt x="466" y="191"/>
                  <a:pt x="466" y="191"/>
                </a:cubicBezTo>
                <a:lnTo>
                  <a:pt x="466" y="191"/>
                </a:lnTo>
                <a:lnTo>
                  <a:pt x="466" y="191"/>
                </a:lnTo>
                <a:cubicBezTo>
                  <a:pt x="579" y="191"/>
                  <a:pt x="579" y="191"/>
                  <a:pt x="579" y="191"/>
                </a:cubicBezTo>
                <a:lnTo>
                  <a:pt x="579" y="191"/>
                </a:lnTo>
                <a:lnTo>
                  <a:pt x="579" y="191"/>
                </a:lnTo>
                <a:cubicBezTo>
                  <a:pt x="593" y="191"/>
                  <a:pt x="600" y="198"/>
                  <a:pt x="607" y="212"/>
                </a:cubicBezTo>
                <a:close/>
                <a:moveTo>
                  <a:pt x="219" y="276"/>
                </a:moveTo>
                <a:lnTo>
                  <a:pt x="219" y="276"/>
                </a:lnTo>
                <a:cubicBezTo>
                  <a:pt x="219" y="254"/>
                  <a:pt x="205" y="247"/>
                  <a:pt x="190" y="247"/>
                </a:cubicBezTo>
                <a:cubicBezTo>
                  <a:pt x="176" y="247"/>
                  <a:pt x="162" y="254"/>
                  <a:pt x="162" y="276"/>
                </a:cubicBezTo>
                <a:cubicBezTo>
                  <a:pt x="162" y="424"/>
                  <a:pt x="162" y="424"/>
                  <a:pt x="162" y="424"/>
                </a:cubicBezTo>
                <a:cubicBezTo>
                  <a:pt x="162" y="438"/>
                  <a:pt x="176" y="452"/>
                  <a:pt x="190" y="452"/>
                </a:cubicBezTo>
                <a:cubicBezTo>
                  <a:pt x="205" y="452"/>
                  <a:pt x="219" y="438"/>
                  <a:pt x="219" y="424"/>
                </a:cubicBezTo>
                <a:lnTo>
                  <a:pt x="219" y="276"/>
                </a:lnTo>
                <a:close/>
                <a:moveTo>
                  <a:pt x="332" y="276"/>
                </a:moveTo>
                <a:lnTo>
                  <a:pt x="332" y="276"/>
                </a:lnTo>
                <a:cubicBezTo>
                  <a:pt x="332" y="254"/>
                  <a:pt x="318" y="247"/>
                  <a:pt x="304" y="247"/>
                </a:cubicBezTo>
                <a:cubicBezTo>
                  <a:pt x="290" y="247"/>
                  <a:pt x="275" y="254"/>
                  <a:pt x="275" y="276"/>
                </a:cubicBezTo>
                <a:cubicBezTo>
                  <a:pt x="275" y="424"/>
                  <a:pt x="275" y="424"/>
                  <a:pt x="275" y="424"/>
                </a:cubicBezTo>
                <a:cubicBezTo>
                  <a:pt x="275" y="438"/>
                  <a:pt x="290" y="452"/>
                  <a:pt x="304" y="452"/>
                </a:cubicBezTo>
                <a:cubicBezTo>
                  <a:pt x="318" y="452"/>
                  <a:pt x="332" y="438"/>
                  <a:pt x="332" y="424"/>
                </a:cubicBezTo>
                <a:lnTo>
                  <a:pt x="332" y="276"/>
                </a:lnTo>
                <a:close/>
                <a:moveTo>
                  <a:pt x="445" y="276"/>
                </a:moveTo>
                <a:lnTo>
                  <a:pt x="445" y="276"/>
                </a:lnTo>
                <a:cubicBezTo>
                  <a:pt x="445" y="254"/>
                  <a:pt x="431" y="247"/>
                  <a:pt x="417" y="247"/>
                </a:cubicBezTo>
                <a:cubicBezTo>
                  <a:pt x="403" y="247"/>
                  <a:pt x="388" y="254"/>
                  <a:pt x="388" y="276"/>
                </a:cubicBezTo>
                <a:cubicBezTo>
                  <a:pt x="388" y="424"/>
                  <a:pt x="388" y="424"/>
                  <a:pt x="388" y="424"/>
                </a:cubicBezTo>
                <a:cubicBezTo>
                  <a:pt x="388" y="438"/>
                  <a:pt x="403" y="452"/>
                  <a:pt x="417" y="452"/>
                </a:cubicBezTo>
                <a:cubicBezTo>
                  <a:pt x="431" y="452"/>
                  <a:pt x="445" y="438"/>
                  <a:pt x="445" y="424"/>
                </a:cubicBezTo>
                <a:lnTo>
                  <a:pt x="445" y="276"/>
                </a:lnTo>
                <a:close/>
                <a:moveTo>
                  <a:pt x="339" y="42"/>
                </a:moveTo>
                <a:lnTo>
                  <a:pt x="339" y="42"/>
                </a:lnTo>
                <a:lnTo>
                  <a:pt x="339" y="42"/>
                </a:lnTo>
                <a:cubicBezTo>
                  <a:pt x="332" y="35"/>
                  <a:pt x="332" y="35"/>
                  <a:pt x="332" y="28"/>
                </a:cubicBezTo>
                <a:cubicBezTo>
                  <a:pt x="332" y="14"/>
                  <a:pt x="346" y="0"/>
                  <a:pt x="360" y="0"/>
                </a:cubicBezTo>
                <a:cubicBezTo>
                  <a:pt x="374" y="0"/>
                  <a:pt x="381" y="7"/>
                  <a:pt x="388" y="14"/>
                </a:cubicBezTo>
                <a:lnTo>
                  <a:pt x="388" y="14"/>
                </a:lnTo>
                <a:cubicBezTo>
                  <a:pt x="459" y="163"/>
                  <a:pt x="459" y="163"/>
                  <a:pt x="459" y="163"/>
                </a:cubicBezTo>
                <a:cubicBezTo>
                  <a:pt x="395" y="163"/>
                  <a:pt x="395" y="163"/>
                  <a:pt x="395" y="163"/>
                </a:cubicBezTo>
                <a:lnTo>
                  <a:pt x="339" y="42"/>
                </a:lnTo>
                <a:close/>
                <a:moveTo>
                  <a:pt x="268" y="42"/>
                </a:moveTo>
                <a:lnTo>
                  <a:pt x="268" y="42"/>
                </a:lnTo>
                <a:cubicBezTo>
                  <a:pt x="212" y="163"/>
                  <a:pt x="212" y="163"/>
                  <a:pt x="212" y="163"/>
                </a:cubicBezTo>
                <a:cubicBezTo>
                  <a:pt x="148" y="163"/>
                  <a:pt x="148" y="163"/>
                  <a:pt x="148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26" y="7"/>
                  <a:pt x="233" y="0"/>
                  <a:pt x="247" y="0"/>
                </a:cubicBezTo>
                <a:cubicBezTo>
                  <a:pt x="261" y="0"/>
                  <a:pt x="275" y="14"/>
                  <a:pt x="275" y="28"/>
                </a:cubicBezTo>
                <a:cubicBezTo>
                  <a:pt x="275" y="35"/>
                  <a:pt x="275" y="35"/>
                  <a:pt x="268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>
            <a:off x="919823" y="2231056"/>
            <a:ext cx="801894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товаров- 28-40 Продукция химической промышленности, каучук</a:t>
            </a:r>
          </a:p>
        </p:txBody>
      </p:sp>
      <p:sp>
        <p:nvSpPr>
          <p:cNvPr id="24" name="Овал 23"/>
          <p:cNvSpPr/>
          <p:nvPr/>
        </p:nvSpPr>
        <p:spPr>
          <a:xfrm>
            <a:off x="333233" y="2125998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Shape 2751"/>
          <p:cNvSpPr/>
          <p:nvPr/>
        </p:nvSpPr>
        <p:spPr>
          <a:xfrm>
            <a:off x="415412" y="2222768"/>
            <a:ext cx="398883" cy="35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919823" y="2857389"/>
            <a:ext cx="745291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товаров- 44-49 Древесина и целлюлозно-бумажные изделия </a:t>
            </a:r>
          </a:p>
        </p:txBody>
      </p:sp>
      <p:sp>
        <p:nvSpPr>
          <p:cNvPr id="29" name="Овал 28"/>
          <p:cNvSpPr/>
          <p:nvPr/>
        </p:nvSpPr>
        <p:spPr>
          <a:xfrm>
            <a:off x="333233" y="2799912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779"/>
          <p:cNvSpPr/>
          <p:nvPr/>
        </p:nvSpPr>
        <p:spPr>
          <a:xfrm>
            <a:off x="429588" y="2849951"/>
            <a:ext cx="384707" cy="351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19823" y="3520911"/>
            <a:ext cx="594950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товаров- 72-83 Металлы и изделия из них</a:t>
            </a:r>
          </a:p>
        </p:txBody>
      </p:sp>
      <p:sp>
        <p:nvSpPr>
          <p:cNvPr id="39" name="Овал 38"/>
          <p:cNvSpPr/>
          <p:nvPr/>
        </p:nvSpPr>
        <p:spPr>
          <a:xfrm>
            <a:off x="325378" y="3472265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Freeform 62"/>
          <p:cNvSpPr>
            <a:spLocks noChangeArrowheads="1"/>
          </p:cNvSpPr>
          <p:nvPr/>
        </p:nvSpPr>
        <p:spPr bwMode="auto">
          <a:xfrm>
            <a:off x="425413" y="3572697"/>
            <a:ext cx="353669" cy="299095"/>
          </a:xfrm>
          <a:custGeom>
            <a:avLst/>
            <a:gdLst>
              <a:gd name="T0" fmla="*/ 141 w 390"/>
              <a:gd name="T1" fmla="*/ 319 h 409"/>
              <a:gd name="T2" fmla="*/ 141 w 390"/>
              <a:gd name="T3" fmla="*/ 319 h 409"/>
              <a:gd name="T4" fmla="*/ 124 w 390"/>
              <a:gd name="T5" fmla="*/ 345 h 409"/>
              <a:gd name="T6" fmla="*/ 61 w 390"/>
              <a:gd name="T7" fmla="*/ 345 h 409"/>
              <a:gd name="T8" fmla="*/ 44 w 390"/>
              <a:gd name="T9" fmla="*/ 311 h 409"/>
              <a:gd name="T10" fmla="*/ 61 w 390"/>
              <a:gd name="T11" fmla="*/ 283 h 409"/>
              <a:gd name="T12" fmla="*/ 133 w 390"/>
              <a:gd name="T13" fmla="*/ 204 h 409"/>
              <a:gd name="T14" fmla="*/ 195 w 390"/>
              <a:gd name="T15" fmla="*/ 186 h 409"/>
              <a:gd name="T16" fmla="*/ 230 w 390"/>
              <a:gd name="T17" fmla="*/ 186 h 409"/>
              <a:gd name="T18" fmla="*/ 230 w 390"/>
              <a:gd name="T19" fmla="*/ 160 h 409"/>
              <a:gd name="T20" fmla="*/ 97 w 390"/>
              <a:gd name="T21" fmla="*/ 168 h 409"/>
              <a:gd name="T22" fmla="*/ 26 w 390"/>
              <a:gd name="T23" fmla="*/ 248 h 409"/>
              <a:gd name="T24" fmla="*/ 0 w 390"/>
              <a:gd name="T25" fmla="*/ 311 h 409"/>
              <a:gd name="T26" fmla="*/ 26 w 390"/>
              <a:gd name="T27" fmla="*/ 381 h 409"/>
              <a:gd name="T28" fmla="*/ 88 w 390"/>
              <a:gd name="T29" fmla="*/ 408 h 409"/>
              <a:gd name="T30" fmla="*/ 159 w 390"/>
              <a:gd name="T31" fmla="*/ 381 h 409"/>
              <a:gd name="T32" fmla="*/ 177 w 390"/>
              <a:gd name="T33" fmla="*/ 355 h 409"/>
              <a:gd name="T34" fmla="*/ 177 w 390"/>
              <a:gd name="T35" fmla="*/ 319 h 409"/>
              <a:gd name="T36" fmla="*/ 141 w 390"/>
              <a:gd name="T37" fmla="*/ 319 h 409"/>
              <a:gd name="T38" fmla="*/ 363 w 390"/>
              <a:gd name="T39" fmla="*/ 36 h 409"/>
              <a:gd name="T40" fmla="*/ 363 w 390"/>
              <a:gd name="T41" fmla="*/ 36 h 409"/>
              <a:gd name="T42" fmla="*/ 239 w 390"/>
              <a:gd name="T43" fmla="*/ 36 h 409"/>
              <a:gd name="T44" fmla="*/ 212 w 390"/>
              <a:gd name="T45" fmla="*/ 53 h 409"/>
              <a:gd name="T46" fmla="*/ 212 w 390"/>
              <a:gd name="T47" fmla="*/ 89 h 409"/>
              <a:gd name="T48" fmla="*/ 248 w 390"/>
              <a:gd name="T49" fmla="*/ 89 h 409"/>
              <a:gd name="T50" fmla="*/ 274 w 390"/>
              <a:gd name="T51" fmla="*/ 71 h 409"/>
              <a:gd name="T52" fmla="*/ 327 w 390"/>
              <a:gd name="T53" fmla="*/ 71 h 409"/>
              <a:gd name="T54" fmla="*/ 345 w 390"/>
              <a:gd name="T55" fmla="*/ 107 h 409"/>
              <a:gd name="T56" fmla="*/ 327 w 390"/>
              <a:gd name="T57" fmla="*/ 133 h 409"/>
              <a:gd name="T58" fmla="*/ 257 w 390"/>
              <a:gd name="T59" fmla="*/ 213 h 409"/>
              <a:gd name="T60" fmla="*/ 195 w 390"/>
              <a:gd name="T61" fmla="*/ 221 h 409"/>
              <a:gd name="T62" fmla="*/ 159 w 390"/>
              <a:gd name="T63" fmla="*/ 221 h 409"/>
              <a:gd name="T64" fmla="*/ 159 w 390"/>
              <a:gd name="T65" fmla="*/ 257 h 409"/>
              <a:gd name="T66" fmla="*/ 212 w 390"/>
              <a:gd name="T67" fmla="*/ 283 h 409"/>
              <a:gd name="T68" fmla="*/ 283 w 390"/>
              <a:gd name="T69" fmla="*/ 248 h 409"/>
              <a:gd name="T70" fmla="*/ 363 w 390"/>
              <a:gd name="T71" fmla="*/ 168 h 409"/>
              <a:gd name="T72" fmla="*/ 389 w 390"/>
              <a:gd name="T73" fmla="*/ 107 h 409"/>
              <a:gd name="T74" fmla="*/ 363 w 390"/>
              <a:gd name="T75" fmla="*/ 3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0" h="409">
                <a:moveTo>
                  <a:pt x="141" y="319"/>
                </a:moveTo>
                <a:lnTo>
                  <a:pt x="141" y="319"/>
                </a:lnTo>
                <a:cubicBezTo>
                  <a:pt x="124" y="345"/>
                  <a:pt x="124" y="345"/>
                  <a:pt x="124" y="345"/>
                </a:cubicBezTo>
                <a:cubicBezTo>
                  <a:pt x="106" y="364"/>
                  <a:pt x="79" y="364"/>
                  <a:pt x="61" y="345"/>
                </a:cubicBezTo>
                <a:cubicBezTo>
                  <a:pt x="53" y="336"/>
                  <a:pt x="44" y="319"/>
                  <a:pt x="44" y="311"/>
                </a:cubicBezTo>
                <a:cubicBezTo>
                  <a:pt x="44" y="301"/>
                  <a:pt x="53" y="292"/>
                  <a:pt x="61" y="283"/>
                </a:cubicBezTo>
                <a:cubicBezTo>
                  <a:pt x="133" y="204"/>
                  <a:pt x="133" y="204"/>
                  <a:pt x="133" y="204"/>
                </a:cubicBezTo>
                <a:cubicBezTo>
                  <a:pt x="150" y="195"/>
                  <a:pt x="177" y="168"/>
                  <a:pt x="195" y="186"/>
                </a:cubicBezTo>
                <a:cubicBezTo>
                  <a:pt x="204" y="204"/>
                  <a:pt x="221" y="204"/>
                  <a:pt x="230" y="186"/>
                </a:cubicBezTo>
                <a:cubicBezTo>
                  <a:pt x="239" y="177"/>
                  <a:pt x="239" y="168"/>
                  <a:pt x="230" y="160"/>
                </a:cubicBezTo>
                <a:cubicBezTo>
                  <a:pt x="195" y="124"/>
                  <a:pt x="141" y="124"/>
                  <a:pt x="97" y="168"/>
                </a:cubicBezTo>
                <a:cubicBezTo>
                  <a:pt x="26" y="248"/>
                  <a:pt x="26" y="248"/>
                  <a:pt x="26" y="248"/>
                </a:cubicBezTo>
                <a:cubicBezTo>
                  <a:pt x="8" y="266"/>
                  <a:pt x="0" y="283"/>
                  <a:pt x="0" y="311"/>
                </a:cubicBezTo>
                <a:cubicBezTo>
                  <a:pt x="0" y="336"/>
                  <a:pt x="8" y="364"/>
                  <a:pt x="26" y="381"/>
                </a:cubicBezTo>
                <a:cubicBezTo>
                  <a:pt x="44" y="399"/>
                  <a:pt x="70" y="408"/>
                  <a:pt x="88" y="408"/>
                </a:cubicBezTo>
                <a:cubicBezTo>
                  <a:pt x="114" y="408"/>
                  <a:pt x="141" y="399"/>
                  <a:pt x="159" y="381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86" y="345"/>
                  <a:pt x="186" y="328"/>
                  <a:pt x="177" y="319"/>
                </a:cubicBezTo>
                <a:cubicBezTo>
                  <a:pt x="168" y="311"/>
                  <a:pt x="150" y="311"/>
                  <a:pt x="141" y="319"/>
                </a:cubicBezTo>
                <a:close/>
                <a:moveTo>
                  <a:pt x="363" y="36"/>
                </a:moveTo>
                <a:lnTo>
                  <a:pt x="363" y="36"/>
                </a:lnTo>
                <a:cubicBezTo>
                  <a:pt x="327" y="0"/>
                  <a:pt x="274" y="0"/>
                  <a:pt x="239" y="36"/>
                </a:cubicBezTo>
                <a:cubicBezTo>
                  <a:pt x="212" y="53"/>
                  <a:pt x="212" y="53"/>
                  <a:pt x="212" y="53"/>
                </a:cubicBezTo>
                <a:cubicBezTo>
                  <a:pt x="204" y="71"/>
                  <a:pt x="204" y="80"/>
                  <a:pt x="212" y="89"/>
                </a:cubicBezTo>
                <a:cubicBezTo>
                  <a:pt x="221" y="98"/>
                  <a:pt x="239" y="98"/>
                  <a:pt x="248" y="89"/>
                </a:cubicBezTo>
                <a:cubicBezTo>
                  <a:pt x="274" y="71"/>
                  <a:pt x="274" y="71"/>
                  <a:pt x="274" y="71"/>
                </a:cubicBezTo>
                <a:cubicBezTo>
                  <a:pt x="292" y="53"/>
                  <a:pt x="318" y="53"/>
                  <a:pt x="327" y="71"/>
                </a:cubicBezTo>
                <a:cubicBezTo>
                  <a:pt x="336" y="80"/>
                  <a:pt x="345" y="89"/>
                  <a:pt x="345" y="107"/>
                </a:cubicBezTo>
                <a:cubicBezTo>
                  <a:pt x="345" y="115"/>
                  <a:pt x="336" y="124"/>
                  <a:pt x="327" y="133"/>
                </a:cubicBezTo>
                <a:cubicBezTo>
                  <a:pt x="257" y="213"/>
                  <a:pt x="257" y="213"/>
                  <a:pt x="257" y="213"/>
                </a:cubicBezTo>
                <a:cubicBezTo>
                  <a:pt x="212" y="248"/>
                  <a:pt x="204" y="230"/>
                  <a:pt x="195" y="221"/>
                </a:cubicBezTo>
                <a:cubicBezTo>
                  <a:pt x="186" y="213"/>
                  <a:pt x="168" y="213"/>
                  <a:pt x="159" y="221"/>
                </a:cubicBezTo>
                <a:cubicBezTo>
                  <a:pt x="150" y="230"/>
                  <a:pt x="150" y="248"/>
                  <a:pt x="159" y="257"/>
                </a:cubicBezTo>
                <a:cubicBezTo>
                  <a:pt x="177" y="275"/>
                  <a:pt x="195" y="283"/>
                  <a:pt x="212" y="283"/>
                </a:cubicBezTo>
                <a:cubicBezTo>
                  <a:pt x="239" y="283"/>
                  <a:pt x="265" y="275"/>
                  <a:pt x="283" y="248"/>
                </a:cubicBezTo>
                <a:cubicBezTo>
                  <a:pt x="363" y="168"/>
                  <a:pt x="363" y="168"/>
                  <a:pt x="363" y="168"/>
                </a:cubicBezTo>
                <a:cubicBezTo>
                  <a:pt x="380" y="151"/>
                  <a:pt x="389" y="124"/>
                  <a:pt x="389" y="107"/>
                </a:cubicBezTo>
                <a:cubicBezTo>
                  <a:pt x="389" y="80"/>
                  <a:pt x="380" y="53"/>
                  <a:pt x="363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919823" y="4140647"/>
            <a:ext cx="641619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 84-90 Машины, оборудование и транспортные средства (бытовая техника, электроника)</a:t>
            </a:r>
          </a:p>
        </p:txBody>
      </p:sp>
      <p:sp>
        <p:nvSpPr>
          <p:cNvPr id="44" name="Овал 43"/>
          <p:cNvSpPr/>
          <p:nvPr/>
        </p:nvSpPr>
        <p:spPr>
          <a:xfrm>
            <a:off x="337049" y="4175114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Freeform 30"/>
          <p:cNvSpPr>
            <a:spLocks noChangeArrowheads="1"/>
          </p:cNvSpPr>
          <p:nvPr/>
        </p:nvSpPr>
        <p:spPr bwMode="auto">
          <a:xfrm rot="19542738">
            <a:off x="470679" y="4218975"/>
            <a:ext cx="377508" cy="370774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86973" y="4836393"/>
            <a:ext cx="698642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товаров- 68-71 Другие товары (мебель, игрушки, ювелирные изделия, стройматериалы)</a:t>
            </a:r>
          </a:p>
        </p:txBody>
      </p:sp>
      <p:sp>
        <p:nvSpPr>
          <p:cNvPr id="49" name="Овал 48"/>
          <p:cNvSpPr/>
          <p:nvPr/>
        </p:nvSpPr>
        <p:spPr>
          <a:xfrm>
            <a:off x="338249" y="4879242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hape 2724"/>
          <p:cNvSpPr/>
          <p:nvPr/>
        </p:nvSpPr>
        <p:spPr>
          <a:xfrm>
            <a:off x="426670" y="5008647"/>
            <a:ext cx="407207" cy="32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7" name="Овал 56"/>
          <p:cNvSpPr/>
          <p:nvPr/>
        </p:nvSpPr>
        <p:spPr>
          <a:xfrm>
            <a:off x="345071" y="5529621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48769" y="6156711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950" y="5645117"/>
            <a:ext cx="345327" cy="29693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81" y="6222144"/>
            <a:ext cx="399896" cy="395549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934550" y="5608919"/>
            <a:ext cx="5796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товаров- 27 Топливно-энергетические товары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934550" y="6235252"/>
            <a:ext cx="5138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товаров- 25-26 Минеральные 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165632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7" grpId="0"/>
      <p:bldP spid="29" grpId="0" animBg="1"/>
      <p:bldP spid="30" grpId="0" animBg="1"/>
      <p:bldP spid="47" grpId="0"/>
      <p:bldP spid="49" grpId="0" animBg="1"/>
      <p:bldP spid="50" grpId="0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>
            <a:spLocks/>
          </p:cNvSpPr>
          <p:nvPr/>
        </p:nvSpPr>
        <p:spPr>
          <a:xfrm>
            <a:off x="490942" y="237946"/>
            <a:ext cx="7851741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товаров- 01-24 Продовольственные товары и сельскохозяйственное сырье (кроме текстильного)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404730" y="903189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743916" y="424913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641" y="137344"/>
            <a:ext cx="723900" cy="723900"/>
          </a:xfrm>
          <a:prstGeom prst="rect">
            <a:avLst/>
          </a:prstGeom>
        </p:spPr>
      </p:pic>
      <p:sp>
        <p:nvSpPr>
          <p:cNvPr id="72" name="Shape 603"/>
          <p:cNvSpPr/>
          <p:nvPr/>
        </p:nvSpPr>
        <p:spPr>
          <a:xfrm>
            <a:off x="348354" y="1405082"/>
            <a:ext cx="5525671" cy="2131293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Овощи, фрукты, ягоды свежие -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1 264,91   млн. руб.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Соус майонез -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601,17  млн. руб. 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продукция -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253,22  млн. руб. 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Кондитерские изделия -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242,99 млн. руб. 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 растительные -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120,41 млн. руб. 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95,75 млн. руб.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- 231,81 млн. руб.</a:t>
            </a:r>
          </a:p>
        </p:txBody>
      </p:sp>
      <p:sp>
        <p:nvSpPr>
          <p:cNvPr id="73" name="Shape 604"/>
          <p:cNvSpPr/>
          <p:nvPr/>
        </p:nvSpPr>
        <p:spPr>
          <a:xfrm>
            <a:off x="368396" y="890594"/>
            <a:ext cx="4495791" cy="800182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ru-RU" sz="1600" b="1" dirty="0">
                <a:solidFill>
                  <a:srgbClr val="0099FF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ПРОДОВОЛЬСТВЕННЫЕ ТОВАРЫ И СЕЛЬСКОХОЗЯЙСТВЕННОЕ СЫРЬЕ:</a:t>
            </a:r>
          </a:p>
        </p:txBody>
      </p:sp>
      <p:sp>
        <p:nvSpPr>
          <p:cNvPr id="74" name="Textfeld 33"/>
          <p:cNvSpPr txBox="1"/>
          <p:nvPr/>
        </p:nvSpPr>
        <p:spPr>
          <a:xfrm>
            <a:off x="420901" y="4329496"/>
            <a:ext cx="2201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2 499 505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40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feld 33"/>
          <p:cNvSpPr txBox="1"/>
          <p:nvPr/>
        </p:nvSpPr>
        <p:spPr>
          <a:xfrm>
            <a:off x="2949956" y="4436723"/>
            <a:ext cx="2392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3 133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20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feld 33"/>
          <p:cNvSpPr txBox="1"/>
          <p:nvPr/>
        </p:nvSpPr>
        <p:spPr>
          <a:xfrm>
            <a:off x="1304383" y="5772352"/>
            <a:ext cx="31237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 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77" name="Textfeld 34"/>
          <p:cNvSpPr txBox="1"/>
          <p:nvPr/>
        </p:nvSpPr>
        <p:spPr>
          <a:xfrm>
            <a:off x="490942" y="3998830"/>
            <a:ext cx="221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Россию</a:t>
            </a:r>
          </a:p>
        </p:txBody>
      </p:sp>
      <p:sp>
        <p:nvSpPr>
          <p:cNvPr id="78" name="Textfeld 34"/>
          <p:cNvSpPr txBox="1"/>
          <p:nvPr/>
        </p:nvSpPr>
        <p:spPr>
          <a:xfrm>
            <a:off x="2580763" y="3901342"/>
            <a:ext cx="306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Иркутскую область</a:t>
            </a:r>
            <a:endParaRPr lang="de-DE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feld 34"/>
          <p:cNvSpPr txBox="1"/>
          <p:nvPr/>
        </p:nvSpPr>
        <p:spPr>
          <a:xfrm>
            <a:off x="1221943" y="5287939"/>
            <a:ext cx="32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проектами</a:t>
            </a:r>
          </a:p>
        </p:txBody>
      </p:sp>
      <p:sp>
        <p:nvSpPr>
          <p:cNvPr id="80" name="Halber Rahmen 13"/>
          <p:cNvSpPr/>
          <p:nvPr/>
        </p:nvSpPr>
        <p:spPr>
          <a:xfrm>
            <a:off x="420901" y="3875766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81" name="Halber Rahmen 13"/>
          <p:cNvSpPr/>
          <p:nvPr/>
        </p:nvSpPr>
        <p:spPr>
          <a:xfrm rot="5400000">
            <a:off x="4873358" y="3875766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82" name="Halber Rahmen 13"/>
          <p:cNvSpPr/>
          <p:nvPr/>
        </p:nvSpPr>
        <p:spPr>
          <a:xfrm rot="10800000">
            <a:off x="4864187" y="6020637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>
              <a:solidFill>
                <a:srgbClr val="0099FF"/>
              </a:solidFill>
            </a:endParaRPr>
          </a:p>
        </p:txBody>
      </p:sp>
      <p:sp>
        <p:nvSpPr>
          <p:cNvPr id="83" name="Halber Rahmen 13"/>
          <p:cNvSpPr/>
          <p:nvPr/>
        </p:nvSpPr>
        <p:spPr>
          <a:xfrm rot="16200000">
            <a:off x="429922" y="6056399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>
              <a:solidFill>
                <a:srgbClr val="0099FF"/>
              </a:solidFill>
            </a:endParaRPr>
          </a:p>
        </p:txBody>
      </p:sp>
      <p:sp>
        <p:nvSpPr>
          <p:cNvPr id="96" name="Rechteck 38"/>
          <p:cNvSpPr/>
          <p:nvPr/>
        </p:nvSpPr>
        <p:spPr>
          <a:xfrm>
            <a:off x="6446410" y="1756734"/>
            <a:ext cx="5190142" cy="1744863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6409033" y="3103035"/>
            <a:ext cx="5202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растительных масел 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689" y="1075470"/>
            <a:ext cx="5202863" cy="2096490"/>
          </a:xfrm>
          <a:prstGeom prst="rect">
            <a:avLst/>
          </a:prstGeom>
        </p:spPr>
      </p:pic>
      <p:pic>
        <p:nvPicPr>
          <p:cNvPr id="109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961" y="3859786"/>
            <a:ext cx="33834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690" y="4343675"/>
            <a:ext cx="446439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Rectangle 899"/>
          <p:cNvSpPr/>
          <p:nvPr/>
        </p:nvSpPr>
        <p:spPr>
          <a:xfrm>
            <a:off x="6814949" y="4234946"/>
            <a:ext cx="227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тысяч тонн в год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850298" y="3735669"/>
            <a:ext cx="248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растительного масла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35304" y="4795524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 млн. руб.</a:t>
            </a:r>
          </a:p>
        </p:txBody>
      </p:sp>
      <p:sp>
        <p:nvSpPr>
          <p:cNvPr id="34" name="Freeform 27"/>
          <p:cNvSpPr>
            <a:spLocks noChangeArrowheads="1"/>
          </p:cNvSpPr>
          <p:nvPr/>
        </p:nvSpPr>
        <p:spPr bwMode="auto">
          <a:xfrm>
            <a:off x="6452676" y="4775772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07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>
          <a:xfrm>
            <a:off x="4396386" y="1887765"/>
            <a:ext cx="3061204" cy="1970086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415738" y="324119"/>
            <a:ext cx="7648912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V="1">
            <a:off x="325378" y="904226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135" y="2102041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011" y="2683200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6918" y="3328961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6918" y="1594496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22" y="1087218"/>
            <a:ext cx="351978" cy="351978"/>
          </a:xfrm>
          <a:prstGeom prst="rect">
            <a:avLst/>
          </a:prstGeom>
          <a:noFill/>
        </p:spPr>
      </p:pic>
      <p:sp>
        <p:nvSpPr>
          <p:cNvPr id="58" name="Rectangle 899"/>
          <p:cNvSpPr/>
          <p:nvPr/>
        </p:nvSpPr>
        <p:spPr>
          <a:xfrm>
            <a:off x="8166155" y="3194523"/>
            <a:ext cx="323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тысяч тонн овощей в год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094791" y="1133746"/>
            <a:ext cx="331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годы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141279" y="1626893"/>
            <a:ext cx="323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 млрд. руб.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79232" y="2099885"/>
            <a:ext cx="2345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человек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094791" y="2534885"/>
            <a:ext cx="3682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Выращиванию овощей и зеленных в защищенном грунте</a:t>
            </a:r>
          </a:p>
        </p:txBody>
      </p:sp>
      <p:sp>
        <p:nvSpPr>
          <p:cNvPr id="65" name="Textfeld 33"/>
          <p:cNvSpPr txBox="1"/>
          <p:nvPr/>
        </p:nvSpPr>
        <p:spPr>
          <a:xfrm>
            <a:off x="4317355" y="3300302"/>
            <a:ext cx="338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тепличного</a:t>
            </a:r>
          </a:p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комбината</a:t>
            </a:r>
          </a:p>
        </p:txBody>
      </p:sp>
      <p:sp>
        <p:nvSpPr>
          <p:cNvPr id="100" name="Halber Rahmen 31"/>
          <p:cNvSpPr/>
          <p:nvPr/>
        </p:nvSpPr>
        <p:spPr>
          <a:xfrm rot="5400000">
            <a:off x="6254548" y="2174416"/>
            <a:ext cx="583745" cy="520102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385" y="1075386"/>
            <a:ext cx="3061204" cy="229488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772418" y="4950769"/>
            <a:ext cx="717120" cy="1400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72697" y="6261548"/>
            <a:ext cx="708442" cy="964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401480" y="5851934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776287" y="5714813"/>
            <a:ext cx="708442" cy="6636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трелка вправо 44"/>
          <p:cNvSpPr/>
          <p:nvPr/>
        </p:nvSpPr>
        <p:spPr>
          <a:xfrm>
            <a:off x="8221513" y="5552079"/>
            <a:ext cx="876108" cy="41036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F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542847" y="5011976"/>
            <a:ext cx="215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перспективными проектами </a:t>
            </a:r>
            <a:endParaRPr lang="ru-RU" sz="16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687794" y="5288683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940,8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687880" y="4558217"/>
            <a:ext cx="1036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3 133</a:t>
            </a:r>
            <a:endParaRPr lang="ru-RU" sz="2400" dirty="0"/>
          </a:p>
        </p:txBody>
      </p:sp>
      <p:sp>
        <p:nvSpPr>
          <p:cNvPr id="68" name="Rechteck 38"/>
          <p:cNvSpPr/>
          <p:nvPr/>
        </p:nvSpPr>
        <p:spPr>
          <a:xfrm>
            <a:off x="523909" y="1692257"/>
            <a:ext cx="3049106" cy="2158050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85044" y="3304567"/>
            <a:ext cx="3068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БАДов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«Технологии ДКВ» 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05" y="1076681"/>
            <a:ext cx="3078094" cy="2289397"/>
          </a:xfrm>
          <a:prstGeom prst="rect">
            <a:avLst/>
          </a:prstGeom>
        </p:spPr>
      </p:pic>
      <p:pic>
        <p:nvPicPr>
          <p:cNvPr id="85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71" y="5024852"/>
            <a:ext cx="482638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74" y="5502521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08" y="5983194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54" y="4517307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8" y="4010029"/>
            <a:ext cx="351978" cy="351978"/>
          </a:xfrm>
          <a:prstGeom prst="rect">
            <a:avLst/>
          </a:prstGeom>
          <a:noFill/>
        </p:spPr>
      </p:pic>
      <p:sp>
        <p:nvSpPr>
          <p:cNvPr id="90" name="Rectangle 899"/>
          <p:cNvSpPr/>
          <p:nvPr/>
        </p:nvSpPr>
        <p:spPr>
          <a:xfrm>
            <a:off x="1007383" y="5862563"/>
            <a:ext cx="323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тысяч тонн в год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71715" y="4067585"/>
            <a:ext cx="331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2021-2029 годы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89921" y="4517286"/>
            <a:ext cx="3237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млн. руб.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71715" y="4998866"/>
            <a:ext cx="2345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человек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46880" y="5480446"/>
            <a:ext cx="3682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БАДов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9724528" y="77668"/>
            <a:ext cx="2543424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</a:t>
            </a:r>
          </a:p>
          <a:p>
            <a:pPr algn="ctr"/>
            <a:r>
              <a:rPr lang="ru-RU" sz="11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01-24 Продовольственные товары и сельскохозяйственное сырье</a:t>
            </a:r>
          </a:p>
          <a:p>
            <a:pPr algn="ctr"/>
            <a:r>
              <a:rPr lang="ru-RU" sz="11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(кроме текстильного)</a:t>
            </a:r>
          </a:p>
        </p:txBody>
      </p:sp>
      <p:sp>
        <p:nvSpPr>
          <p:cNvPr id="98" name="Овал 97"/>
          <p:cNvSpPr/>
          <p:nvPr/>
        </p:nvSpPr>
        <p:spPr>
          <a:xfrm>
            <a:off x="9264883" y="215467"/>
            <a:ext cx="543074" cy="495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Freeform 113"/>
          <p:cNvSpPr>
            <a:spLocks noChangeArrowheads="1"/>
          </p:cNvSpPr>
          <p:nvPr/>
        </p:nvSpPr>
        <p:spPr bwMode="auto">
          <a:xfrm>
            <a:off x="9318090" y="310692"/>
            <a:ext cx="436660" cy="302942"/>
          </a:xfrm>
          <a:custGeom>
            <a:avLst/>
            <a:gdLst>
              <a:gd name="T0" fmla="*/ 607 w 608"/>
              <a:gd name="T1" fmla="*/ 212 h 510"/>
              <a:gd name="T2" fmla="*/ 607 w 608"/>
              <a:gd name="T3" fmla="*/ 219 h 510"/>
              <a:gd name="T4" fmla="*/ 607 w 608"/>
              <a:gd name="T5" fmla="*/ 219 h 510"/>
              <a:gd name="T6" fmla="*/ 579 w 608"/>
              <a:gd name="T7" fmla="*/ 247 h 510"/>
              <a:gd name="T8" fmla="*/ 494 w 608"/>
              <a:gd name="T9" fmla="*/ 488 h 510"/>
              <a:gd name="T10" fmla="*/ 466 w 608"/>
              <a:gd name="T11" fmla="*/ 509 h 510"/>
              <a:gd name="T12" fmla="*/ 466 w 608"/>
              <a:gd name="T13" fmla="*/ 509 h 510"/>
              <a:gd name="T14" fmla="*/ 452 w 608"/>
              <a:gd name="T15" fmla="*/ 509 h 510"/>
              <a:gd name="T16" fmla="*/ 141 w 608"/>
              <a:gd name="T17" fmla="*/ 509 h 510"/>
              <a:gd name="T18" fmla="*/ 141 w 608"/>
              <a:gd name="T19" fmla="*/ 509 h 510"/>
              <a:gd name="T20" fmla="*/ 113 w 608"/>
              <a:gd name="T21" fmla="*/ 488 h 510"/>
              <a:gd name="T22" fmla="*/ 28 w 608"/>
              <a:gd name="T23" fmla="*/ 247 h 510"/>
              <a:gd name="T24" fmla="*/ 28 w 608"/>
              <a:gd name="T25" fmla="*/ 191 h 510"/>
              <a:gd name="T26" fmla="*/ 141 w 608"/>
              <a:gd name="T27" fmla="*/ 191 h 510"/>
              <a:gd name="T28" fmla="*/ 233 w 608"/>
              <a:gd name="T29" fmla="*/ 191 h 510"/>
              <a:gd name="T30" fmla="*/ 353 w 608"/>
              <a:gd name="T31" fmla="*/ 191 h 510"/>
              <a:gd name="T32" fmla="*/ 424 w 608"/>
              <a:gd name="T33" fmla="*/ 191 h 510"/>
              <a:gd name="T34" fmla="*/ 466 w 608"/>
              <a:gd name="T35" fmla="*/ 191 h 510"/>
              <a:gd name="T36" fmla="*/ 579 w 608"/>
              <a:gd name="T37" fmla="*/ 191 h 510"/>
              <a:gd name="T38" fmla="*/ 579 w 608"/>
              <a:gd name="T39" fmla="*/ 191 h 510"/>
              <a:gd name="T40" fmla="*/ 219 w 608"/>
              <a:gd name="T41" fmla="*/ 276 h 510"/>
              <a:gd name="T42" fmla="*/ 190 w 608"/>
              <a:gd name="T43" fmla="*/ 247 h 510"/>
              <a:gd name="T44" fmla="*/ 162 w 608"/>
              <a:gd name="T45" fmla="*/ 424 h 510"/>
              <a:gd name="T46" fmla="*/ 219 w 608"/>
              <a:gd name="T47" fmla="*/ 424 h 510"/>
              <a:gd name="T48" fmla="*/ 332 w 608"/>
              <a:gd name="T49" fmla="*/ 276 h 510"/>
              <a:gd name="T50" fmla="*/ 304 w 608"/>
              <a:gd name="T51" fmla="*/ 247 h 510"/>
              <a:gd name="T52" fmla="*/ 275 w 608"/>
              <a:gd name="T53" fmla="*/ 424 h 510"/>
              <a:gd name="T54" fmla="*/ 332 w 608"/>
              <a:gd name="T55" fmla="*/ 424 h 510"/>
              <a:gd name="T56" fmla="*/ 445 w 608"/>
              <a:gd name="T57" fmla="*/ 276 h 510"/>
              <a:gd name="T58" fmla="*/ 417 w 608"/>
              <a:gd name="T59" fmla="*/ 247 h 510"/>
              <a:gd name="T60" fmla="*/ 388 w 608"/>
              <a:gd name="T61" fmla="*/ 424 h 510"/>
              <a:gd name="T62" fmla="*/ 445 w 608"/>
              <a:gd name="T63" fmla="*/ 424 h 510"/>
              <a:gd name="T64" fmla="*/ 339 w 608"/>
              <a:gd name="T65" fmla="*/ 42 h 510"/>
              <a:gd name="T66" fmla="*/ 339 w 608"/>
              <a:gd name="T67" fmla="*/ 42 h 510"/>
              <a:gd name="T68" fmla="*/ 360 w 608"/>
              <a:gd name="T69" fmla="*/ 0 h 510"/>
              <a:gd name="T70" fmla="*/ 388 w 608"/>
              <a:gd name="T71" fmla="*/ 14 h 510"/>
              <a:gd name="T72" fmla="*/ 395 w 608"/>
              <a:gd name="T73" fmla="*/ 163 h 510"/>
              <a:gd name="T74" fmla="*/ 268 w 608"/>
              <a:gd name="T75" fmla="*/ 42 h 510"/>
              <a:gd name="T76" fmla="*/ 212 w 608"/>
              <a:gd name="T77" fmla="*/ 163 h 510"/>
              <a:gd name="T78" fmla="*/ 219 w 608"/>
              <a:gd name="T79" fmla="*/ 14 h 510"/>
              <a:gd name="T80" fmla="*/ 247 w 608"/>
              <a:gd name="T81" fmla="*/ 0 h 510"/>
              <a:gd name="T82" fmla="*/ 268 w 608"/>
              <a:gd name="T83" fmla="*/ 4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8" h="510">
                <a:moveTo>
                  <a:pt x="607" y="212"/>
                </a:moveTo>
                <a:lnTo>
                  <a:pt x="607" y="212"/>
                </a:lnTo>
                <a:lnTo>
                  <a:pt x="607" y="212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cubicBezTo>
                  <a:pt x="607" y="233"/>
                  <a:pt x="593" y="247"/>
                  <a:pt x="579" y="247"/>
                </a:cubicBezTo>
                <a:cubicBezTo>
                  <a:pt x="551" y="247"/>
                  <a:pt x="551" y="247"/>
                  <a:pt x="551" y="247"/>
                </a:cubicBezTo>
                <a:cubicBezTo>
                  <a:pt x="494" y="488"/>
                  <a:pt x="494" y="488"/>
                  <a:pt x="494" y="488"/>
                </a:cubicBezTo>
                <a:lnTo>
                  <a:pt x="494" y="488"/>
                </a:lnTo>
                <a:cubicBezTo>
                  <a:pt x="487" y="502"/>
                  <a:pt x="480" y="509"/>
                  <a:pt x="466" y="509"/>
                </a:cubicBezTo>
                <a:lnTo>
                  <a:pt x="466" y="509"/>
                </a:lnTo>
                <a:lnTo>
                  <a:pt x="466" y="509"/>
                </a:lnTo>
                <a:cubicBezTo>
                  <a:pt x="459" y="509"/>
                  <a:pt x="459" y="509"/>
                  <a:pt x="459" y="509"/>
                </a:cubicBezTo>
                <a:cubicBezTo>
                  <a:pt x="452" y="509"/>
                  <a:pt x="452" y="509"/>
                  <a:pt x="452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20" y="502"/>
                  <a:pt x="113" y="488"/>
                </a:cubicBezTo>
                <a:lnTo>
                  <a:pt x="113" y="488"/>
                </a:lnTo>
                <a:cubicBezTo>
                  <a:pt x="56" y="247"/>
                  <a:pt x="56" y="247"/>
                  <a:pt x="56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191"/>
                </a:lnTo>
                <a:cubicBezTo>
                  <a:pt x="233" y="191"/>
                  <a:pt x="233" y="191"/>
                  <a:pt x="233" y="191"/>
                </a:cubicBezTo>
                <a:lnTo>
                  <a:pt x="233" y="191"/>
                </a:lnTo>
                <a:cubicBezTo>
                  <a:pt x="353" y="191"/>
                  <a:pt x="353" y="191"/>
                  <a:pt x="353" y="191"/>
                </a:cubicBezTo>
                <a:lnTo>
                  <a:pt x="353" y="191"/>
                </a:lnTo>
                <a:cubicBezTo>
                  <a:pt x="424" y="191"/>
                  <a:pt x="424" y="191"/>
                  <a:pt x="424" y="191"/>
                </a:cubicBezTo>
                <a:lnTo>
                  <a:pt x="424" y="191"/>
                </a:lnTo>
                <a:cubicBezTo>
                  <a:pt x="466" y="191"/>
                  <a:pt x="466" y="191"/>
                  <a:pt x="466" y="191"/>
                </a:cubicBezTo>
                <a:lnTo>
                  <a:pt x="466" y="191"/>
                </a:lnTo>
                <a:lnTo>
                  <a:pt x="466" y="191"/>
                </a:lnTo>
                <a:cubicBezTo>
                  <a:pt x="579" y="191"/>
                  <a:pt x="579" y="191"/>
                  <a:pt x="579" y="191"/>
                </a:cubicBezTo>
                <a:lnTo>
                  <a:pt x="579" y="191"/>
                </a:lnTo>
                <a:lnTo>
                  <a:pt x="579" y="191"/>
                </a:lnTo>
                <a:cubicBezTo>
                  <a:pt x="593" y="191"/>
                  <a:pt x="600" y="198"/>
                  <a:pt x="607" y="212"/>
                </a:cubicBezTo>
                <a:close/>
                <a:moveTo>
                  <a:pt x="219" y="276"/>
                </a:moveTo>
                <a:lnTo>
                  <a:pt x="219" y="276"/>
                </a:lnTo>
                <a:cubicBezTo>
                  <a:pt x="219" y="254"/>
                  <a:pt x="205" y="247"/>
                  <a:pt x="190" y="247"/>
                </a:cubicBezTo>
                <a:cubicBezTo>
                  <a:pt x="176" y="247"/>
                  <a:pt x="162" y="254"/>
                  <a:pt x="162" y="276"/>
                </a:cubicBezTo>
                <a:cubicBezTo>
                  <a:pt x="162" y="424"/>
                  <a:pt x="162" y="424"/>
                  <a:pt x="162" y="424"/>
                </a:cubicBezTo>
                <a:cubicBezTo>
                  <a:pt x="162" y="438"/>
                  <a:pt x="176" y="452"/>
                  <a:pt x="190" y="452"/>
                </a:cubicBezTo>
                <a:cubicBezTo>
                  <a:pt x="205" y="452"/>
                  <a:pt x="219" y="438"/>
                  <a:pt x="219" y="424"/>
                </a:cubicBezTo>
                <a:lnTo>
                  <a:pt x="219" y="276"/>
                </a:lnTo>
                <a:close/>
                <a:moveTo>
                  <a:pt x="332" y="276"/>
                </a:moveTo>
                <a:lnTo>
                  <a:pt x="332" y="276"/>
                </a:lnTo>
                <a:cubicBezTo>
                  <a:pt x="332" y="254"/>
                  <a:pt x="318" y="247"/>
                  <a:pt x="304" y="247"/>
                </a:cubicBezTo>
                <a:cubicBezTo>
                  <a:pt x="290" y="247"/>
                  <a:pt x="275" y="254"/>
                  <a:pt x="275" y="276"/>
                </a:cubicBezTo>
                <a:cubicBezTo>
                  <a:pt x="275" y="424"/>
                  <a:pt x="275" y="424"/>
                  <a:pt x="275" y="424"/>
                </a:cubicBezTo>
                <a:cubicBezTo>
                  <a:pt x="275" y="438"/>
                  <a:pt x="290" y="452"/>
                  <a:pt x="304" y="452"/>
                </a:cubicBezTo>
                <a:cubicBezTo>
                  <a:pt x="318" y="452"/>
                  <a:pt x="332" y="438"/>
                  <a:pt x="332" y="424"/>
                </a:cubicBezTo>
                <a:lnTo>
                  <a:pt x="332" y="276"/>
                </a:lnTo>
                <a:close/>
                <a:moveTo>
                  <a:pt x="445" y="276"/>
                </a:moveTo>
                <a:lnTo>
                  <a:pt x="445" y="276"/>
                </a:lnTo>
                <a:cubicBezTo>
                  <a:pt x="445" y="254"/>
                  <a:pt x="431" y="247"/>
                  <a:pt x="417" y="247"/>
                </a:cubicBezTo>
                <a:cubicBezTo>
                  <a:pt x="403" y="247"/>
                  <a:pt x="388" y="254"/>
                  <a:pt x="388" y="276"/>
                </a:cubicBezTo>
                <a:cubicBezTo>
                  <a:pt x="388" y="424"/>
                  <a:pt x="388" y="424"/>
                  <a:pt x="388" y="424"/>
                </a:cubicBezTo>
                <a:cubicBezTo>
                  <a:pt x="388" y="438"/>
                  <a:pt x="403" y="452"/>
                  <a:pt x="417" y="452"/>
                </a:cubicBezTo>
                <a:cubicBezTo>
                  <a:pt x="431" y="452"/>
                  <a:pt x="445" y="438"/>
                  <a:pt x="445" y="424"/>
                </a:cubicBezTo>
                <a:lnTo>
                  <a:pt x="445" y="276"/>
                </a:lnTo>
                <a:close/>
                <a:moveTo>
                  <a:pt x="339" y="42"/>
                </a:moveTo>
                <a:lnTo>
                  <a:pt x="339" y="42"/>
                </a:lnTo>
                <a:lnTo>
                  <a:pt x="339" y="42"/>
                </a:lnTo>
                <a:cubicBezTo>
                  <a:pt x="332" y="35"/>
                  <a:pt x="332" y="35"/>
                  <a:pt x="332" y="28"/>
                </a:cubicBezTo>
                <a:cubicBezTo>
                  <a:pt x="332" y="14"/>
                  <a:pt x="346" y="0"/>
                  <a:pt x="360" y="0"/>
                </a:cubicBezTo>
                <a:cubicBezTo>
                  <a:pt x="374" y="0"/>
                  <a:pt x="381" y="7"/>
                  <a:pt x="388" y="14"/>
                </a:cubicBezTo>
                <a:lnTo>
                  <a:pt x="388" y="14"/>
                </a:lnTo>
                <a:cubicBezTo>
                  <a:pt x="459" y="163"/>
                  <a:pt x="459" y="163"/>
                  <a:pt x="459" y="163"/>
                </a:cubicBezTo>
                <a:cubicBezTo>
                  <a:pt x="395" y="163"/>
                  <a:pt x="395" y="163"/>
                  <a:pt x="395" y="163"/>
                </a:cubicBezTo>
                <a:lnTo>
                  <a:pt x="339" y="42"/>
                </a:lnTo>
                <a:close/>
                <a:moveTo>
                  <a:pt x="268" y="42"/>
                </a:moveTo>
                <a:lnTo>
                  <a:pt x="268" y="42"/>
                </a:lnTo>
                <a:cubicBezTo>
                  <a:pt x="212" y="163"/>
                  <a:pt x="212" y="163"/>
                  <a:pt x="212" y="163"/>
                </a:cubicBezTo>
                <a:cubicBezTo>
                  <a:pt x="148" y="163"/>
                  <a:pt x="148" y="163"/>
                  <a:pt x="148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26" y="7"/>
                  <a:pt x="233" y="0"/>
                  <a:pt x="247" y="0"/>
                </a:cubicBezTo>
                <a:cubicBezTo>
                  <a:pt x="261" y="0"/>
                  <a:pt x="275" y="14"/>
                  <a:pt x="275" y="28"/>
                </a:cubicBezTo>
                <a:cubicBezTo>
                  <a:pt x="275" y="35"/>
                  <a:pt x="275" y="35"/>
                  <a:pt x="268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Прямоугольник 49"/>
          <p:cNvSpPr/>
          <p:nvPr/>
        </p:nvSpPr>
        <p:spPr>
          <a:xfrm>
            <a:off x="5522713" y="6421373"/>
            <a:ext cx="3239861" cy="3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млн. руб.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8950290" y="6418898"/>
            <a:ext cx="324024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проектов млн. руб.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335913" y="6498331"/>
            <a:ext cx="184767" cy="176364"/>
          </a:xfrm>
          <a:prstGeom prst="rect">
            <a:avLst/>
          </a:prstGeom>
          <a:solidFill>
            <a:srgbClr val="7AB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8764542" y="6539195"/>
            <a:ext cx="186029" cy="1507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feld 33"/>
          <p:cNvSpPr txBox="1"/>
          <p:nvPr/>
        </p:nvSpPr>
        <p:spPr>
          <a:xfrm>
            <a:off x="5394361" y="4123483"/>
            <a:ext cx="653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производства в объеме импорта</a:t>
            </a:r>
          </a:p>
        </p:txBody>
      </p:sp>
    </p:spTree>
    <p:extLst>
      <p:ext uri="{BB962C8B-B14F-4D97-AF65-F5344CB8AC3E}">
        <p14:creationId xmlns:p14="http://schemas.microsoft.com/office/powerpoint/2010/main" val="759073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97" grpId="0"/>
      <p:bldP spid="98" grpId="0" animBg="1"/>
      <p:bldP spid="99" grpId="0" animBg="1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Заголовок 1"/>
          <p:cNvSpPr txBox="1">
            <a:spLocks/>
          </p:cNvSpPr>
          <p:nvPr/>
        </p:nvSpPr>
        <p:spPr>
          <a:xfrm>
            <a:off x="488566" y="219476"/>
            <a:ext cx="6307235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товаров- 28-40 Продукция химической промышленности, каучук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97440" y="880601"/>
            <a:ext cx="5698159" cy="3313396"/>
            <a:chOff x="-278461" y="1672152"/>
            <a:chExt cx="5695964" cy="3313396"/>
          </a:xfrm>
        </p:grpSpPr>
        <p:sp>
          <p:nvSpPr>
            <p:cNvPr id="40" name="Shape 603"/>
            <p:cNvSpPr/>
            <p:nvPr/>
          </p:nvSpPr>
          <p:spPr>
            <a:xfrm>
              <a:off x="-278461" y="1939320"/>
              <a:ext cx="5695964" cy="30462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82824" tIns="91400" rIns="182824" bIns="91400" anchor="t" anchorCtr="0">
              <a:noAutofit/>
            </a:bodyPr>
            <a:lstStyle/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Полиэтилен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109,80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Антибиотики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452,08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Лекарственные средства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308,83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Каучук, резина и изделия из них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897,96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Моющие средства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472,00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Катализаторы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2 034,73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Соединения гетероциклические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1 933,46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Фториды алюминия - 1 221,66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Нуклеиновая кислота - </a:t>
              </a:r>
              <a:r>
                <a:rPr lang="ru-RU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785,30 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Shape 604"/>
            <p:cNvSpPr/>
            <p:nvPr/>
          </p:nvSpPr>
          <p:spPr>
            <a:xfrm>
              <a:off x="-275208" y="1672152"/>
              <a:ext cx="5373888" cy="8001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82824" tIns="91400" rIns="182824" bIns="91400" anchor="t" anchorCtr="0">
              <a:noAutofit/>
            </a:bodyPr>
            <a:lstStyle/>
            <a:p>
              <a:pPr>
                <a:lnSpc>
                  <a:spcPct val="130000"/>
                </a:lnSpc>
                <a:buSzPct val="25000"/>
              </a:pPr>
              <a:r>
                <a:rPr lang="ru-RU" sz="1600" b="1" dirty="0">
                  <a:solidFill>
                    <a:srgbClr val="0099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ПРОДУКЦИЯ ХИМИЧЕСКОЙ ОТРАСЛИ:</a:t>
              </a:r>
              <a:endParaRPr lang="id-ID" sz="1600" b="1" dirty="0">
                <a:solidFill>
                  <a:srgbClr val="0099FF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9727272" y="40786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sp>
        <p:nvSpPr>
          <p:cNvPr id="38" name="Textfeld 33"/>
          <p:cNvSpPr txBox="1"/>
          <p:nvPr/>
        </p:nvSpPr>
        <p:spPr>
          <a:xfrm>
            <a:off x="312817" y="4729045"/>
            <a:ext cx="220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3 957 801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36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feld 33"/>
          <p:cNvSpPr txBox="1"/>
          <p:nvPr/>
        </p:nvSpPr>
        <p:spPr>
          <a:xfrm>
            <a:off x="2809794" y="4772862"/>
            <a:ext cx="2392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70 51</a:t>
            </a:r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feld 33"/>
          <p:cNvSpPr txBox="1"/>
          <p:nvPr/>
        </p:nvSpPr>
        <p:spPr>
          <a:xfrm>
            <a:off x="1193911" y="5979116"/>
            <a:ext cx="31237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</a:t>
            </a:r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400694" y="912674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Рисунок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997" y="120292"/>
            <a:ext cx="723900" cy="723900"/>
          </a:xfrm>
          <a:prstGeom prst="rect">
            <a:avLst/>
          </a:prstGeom>
        </p:spPr>
      </p:pic>
      <p:sp>
        <p:nvSpPr>
          <p:cNvPr id="104" name="Textfeld 34"/>
          <p:cNvSpPr txBox="1"/>
          <p:nvPr/>
        </p:nvSpPr>
        <p:spPr>
          <a:xfrm>
            <a:off x="418651" y="4440338"/>
            <a:ext cx="221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Россию</a:t>
            </a:r>
          </a:p>
        </p:txBody>
      </p:sp>
      <p:sp>
        <p:nvSpPr>
          <p:cNvPr id="106" name="Textfeld 34"/>
          <p:cNvSpPr txBox="1"/>
          <p:nvPr/>
        </p:nvSpPr>
        <p:spPr>
          <a:xfrm>
            <a:off x="2460605" y="4288222"/>
            <a:ext cx="306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Иркутскую область</a:t>
            </a:r>
            <a:endParaRPr lang="de-DE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Halber Rahmen 13"/>
          <p:cNvSpPr/>
          <p:nvPr/>
        </p:nvSpPr>
        <p:spPr>
          <a:xfrm>
            <a:off x="312817" y="4275315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111" name="Halber Rahmen 13"/>
          <p:cNvSpPr/>
          <p:nvPr/>
        </p:nvSpPr>
        <p:spPr>
          <a:xfrm rot="5400000">
            <a:off x="4765274" y="4275315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112" name="Halber Rahmen 13"/>
          <p:cNvSpPr/>
          <p:nvPr/>
        </p:nvSpPr>
        <p:spPr>
          <a:xfrm rot="10800000">
            <a:off x="4779980" y="6243452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113" name="Halber Rahmen 13"/>
          <p:cNvSpPr/>
          <p:nvPr/>
        </p:nvSpPr>
        <p:spPr>
          <a:xfrm rot="16200000">
            <a:off x="324572" y="6279314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56" name="Rechteck 38"/>
          <p:cNvSpPr/>
          <p:nvPr/>
        </p:nvSpPr>
        <p:spPr>
          <a:xfrm>
            <a:off x="5820639" y="1110411"/>
            <a:ext cx="2940108" cy="2352286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feld 33"/>
          <p:cNvSpPr txBox="1"/>
          <p:nvPr/>
        </p:nvSpPr>
        <p:spPr>
          <a:xfrm>
            <a:off x="5761686" y="2952096"/>
            <a:ext cx="330631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«Байкальский битумный терминал»</a:t>
            </a:r>
          </a:p>
        </p:txBody>
      </p:sp>
      <p:pic>
        <p:nvPicPr>
          <p:cNvPr id="59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7312" y="1930144"/>
            <a:ext cx="38017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088" y="2973880"/>
            <a:ext cx="501633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899"/>
          <p:cNvSpPr/>
          <p:nvPr/>
        </p:nvSpPr>
        <p:spPr>
          <a:xfrm>
            <a:off x="9349721" y="2814948"/>
            <a:ext cx="2727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тыс. т/год дорожного материала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328003" y="1814678"/>
            <a:ext cx="2775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современных дорожных материалов на основе сырья Иркутской области </a:t>
            </a:r>
          </a:p>
        </p:txBody>
      </p:sp>
      <p:sp>
        <p:nvSpPr>
          <p:cNvPr id="67" name="Rechteck 38"/>
          <p:cNvSpPr/>
          <p:nvPr/>
        </p:nvSpPr>
        <p:spPr>
          <a:xfrm>
            <a:off x="5789797" y="4560797"/>
            <a:ext cx="3034580" cy="1699043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feld 33"/>
          <p:cNvSpPr txBox="1"/>
          <p:nvPr/>
        </p:nvSpPr>
        <p:spPr>
          <a:xfrm>
            <a:off x="5756679" y="5809481"/>
            <a:ext cx="3714363" cy="487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для борьбы с COVID-19 </a:t>
            </a:r>
          </a:p>
          <a:p>
            <a:pPr>
              <a:lnSpc>
                <a:spcPct val="107000"/>
              </a:lnSpc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Ремдеформ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АО «</a:t>
            </a:r>
            <a:r>
              <a:rPr lang="ru-RU" sz="1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Фармасинтез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1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416" y="4861747"/>
            <a:ext cx="33834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0280" y="5635698"/>
            <a:ext cx="446439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899"/>
          <p:cNvSpPr/>
          <p:nvPr/>
        </p:nvSpPr>
        <p:spPr>
          <a:xfrm>
            <a:off x="9386783" y="5541185"/>
            <a:ext cx="266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тысячи упаковок препарата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334765" y="4744496"/>
            <a:ext cx="2863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антибиотиков и противовирусных препаратов</a:t>
            </a:r>
          </a:p>
        </p:txBody>
      </p:sp>
      <p:sp>
        <p:nvSpPr>
          <p:cNvPr id="97" name="Textfeld 34"/>
          <p:cNvSpPr txBox="1"/>
          <p:nvPr/>
        </p:nvSpPr>
        <p:spPr>
          <a:xfrm>
            <a:off x="1223850" y="5525583"/>
            <a:ext cx="32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проектами</a:t>
            </a:r>
          </a:p>
        </p:txBody>
      </p:sp>
      <p:pic>
        <p:nvPicPr>
          <p:cNvPr id="3074" name="Picture 2" descr="Битумные терминал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71" y="1099496"/>
            <a:ext cx="2943576" cy="187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ервая крупнотоннажная партия препарата для борьбы с COVID-19 «Ремдеформ» (МНН Ремдесивир) готова к выпуску на Иркутском заводе «Фармасинтез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60" y="4029224"/>
            <a:ext cx="3036318" cy="183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289940" y="1364296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 млн. руб.</a:t>
            </a:r>
          </a:p>
        </p:txBody>
      </p:sp>
      <p:sp>
        <p:nvSpPr>
          <p:cNvPr id="35" name="Freeform 27"/>
          <p:cNvSpPr>
            <a:spLocks noChangeArrowheads="1"/>
          </p:cNvSpPr>
          <p:nvPr/>
        </p:nvSpPr>
        <p:spPr bwMode="auto">
          <a:xfrm>
            <a:off x="8907312" y="1344544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355794" y="4239808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млн. руб.</a:t>
            </a:r>
          </a:p>
        </p:txBody>
      </p:sp>
      <p:sp>
        <p:nvSpPr>
          <p:cNvPr id="37" name="Freeform 27"/>
          <p:cNvSpPr>
            <a:spLocks noChangeArrowheads="1"/>
          </p:cNvSpPr>
          <p:nvPr/>
        </p:nvSpPr>
        <p:spPr bwMode="auto">
          <a:xfrm>
            <a:off x="8973166" y="4220056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7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Заголовок 1"/>
          <p:cNvSpPr txBox="1">
            <a:spLocks/>
          </p:cNvSpPr>
          <p:nvPr/>
        </p:nvSpPr>
        <p:spPr>
          <a:xfrm>
            <a:off x="488566" y="219476"/>
            <a:ext cx="6307235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400694" y="912674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/>
          <p:cNvSpPr/>
          <p:nvPr/>
        </p:nvSpPr>
        <p:spPr>
          <a:xfrm>
            <a:off x="6840733" y="5200020"/>
            <a:ext cx="726330" cy="12636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289949" y="6224580"/>
            <a:ext cx="708442" cy="2391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7150758" y="5861311"/>
            <a:ext cx="1014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11 917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0230155" y="4780416"/>
            <a:ext cx="708442" cy="16569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Стрелка вправо 90"/>
          <p:cNvSpPr/>
          <p:nvPr/>
        </p:nvSpPr>
        <p:spPr>
          <a:xfrm>
            <a:off x="8219800" y="5665863"/>
            <a:ext cx="876108" cy="41036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FF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7524346" y="5128722"/>
            <a:ext cx="215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перспективными проектами </a:t>
            </a:r>
            <a:endParaRPr lang="ru-RU" sz="1600" dirty="0"/>
          </a:p>
        </p:txBody>
      </p:sp>
      <p:sp>
        <p:nvSpPr>
          <p:cNvPr id="93" name="Прямоугольник 92"/>
          <p:cNvSpPr/>
          <p:nvPr/>
        </p:nvSpPr>
        <p:spPr>
          <a:xfrm>
            <a:off x="9971604" y="439567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85 634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688372" y="4795776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70 518</a:t>
            </a:r>
            <a:endParaRPr lang="ru-RU" sz="2400" dirty="0"/>
          </a:p>
        </p:txBody>
      </p:sp>
      <p:sp>
        <p:nvSpPr>
          <p:cNvPr id="97" name="Rechteck 38"/>
          <p:cNvSpPr/>
          <p:nvPr/>
        </p:nvSpPr>
        <p:spPr>
          <a:xfrm>
            <a:off x="610089" y="1209910"/>
            <a:ext cx="3639403" cy="288557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feld 33"/>
          <p:cNvSpPr txBox="1"/>
          <p:nvPr/>
        </p:nvSpPr>
        <p:spPr>
          <a:xfrm>
            <a:off x="589630" y="3516736"/>
            <a:ext cx="3648648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завода полимеров </a:t>
            </a:r>
          </a:p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«Иркутская Нефтяная Компания»</a:t>
            </a:r>
          </a:p>
        </p:txBody>
      </p:sp>
      <p:sp>
        <p:nvSpPr>
          <p:cNvPr id="99" name="Rechteck 38"/>
          <p:cNvSpPr/>
          <p:nvPr/>
        </p:nvSpPr>
        <p:spPr>
          <a:xfrm>
            <a:off x="982137" y="1209911"/>
            <a:ext cx="2587286" cy="2068081"/>
          </a:xfrm>
          <a:prstGeom prst="rect">
            <a:avLst/>
          </a:prstGeom>
          <a:blipFill dpi="0" rotWithShape="1">
            <a:blip r:embed="rId2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51" y="5277575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87" y="5761821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11" y="6258185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87" y="4780416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6" y="4326076"/>
            <a:ext cx="351978" cy="351978"/>
          </a:xfrm>
          <a:prstGeom prst="rect">
            <a:avLst/>
          </a:prstGeom>
          <a:noFill/>
        </p:spPr>
      </p:pic>
      <p:sp>
        <p:nvSpPr>
          <p:cNvPr id="107" name="Rectangle 899"/>
          <p:cNvSpPr/>
          <p:nvPr/>
        </p:nvSpPr>
        <p:spPr>
          <a:xfrm>
            <a:off x="1173448" y="6185262"/>
            <a:ext cx="30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полиэтилен - 650 тыс. т/год</a:t>
            </a:r>
          </a:p>
        </p:txBody>
      </p:sp>
      <p:pic>
        <p:nvPicPr>
          <p:cNvPr id="108" name="Рисунок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425" y="1069285"/>
            <a:ext cx="3647067" cy="2402713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1110425" y="4372604"/>
            <a:ext cx="312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2018-2040 годы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173448" y="4812813"/>
            <a:ext cx="305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млрд. руб.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173448" y="5275419"/>
            <a:ext cx="305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1 600 человек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80070" y="5613973"/>
            <a:ext cx="272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Полиэтилен низкой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высокой плотности</a:t>
            </a:r>
          </a:p>
        </p:txBody>
      </p:sp>
      <p:sp>
        <p:nvSpPr>
          <p:cNvPr id="119" name="Rechteck 38"/>
          <p:cNvSpPr/>
          <p:nvPr/>
        </p:nvSpPr>
        <p:spPr>
          <a:xfrm>
            <a:off x="4783334" y="1054617"/>
            <a:ext cx="3436143" cy="3040871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921955" y="1525513"/>
            <a:ext cx="2820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2022-2024годы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891814" y="1981063"/>
            <a:ext cx="2756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млрд руб.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8921955" y="2458397"/>
            <a:ext cx="2756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человек</a:t>
            </a:r>
          </a:p>
        </p:txBody>
      </p:sp>
      <p:pic>
        <p:nvPicPr>
          <p:cNvPr id="124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360" y="2446412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096" y="2930658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8770" y="1970151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96" y="1485427"/>
            <a:ext cx="351978" cy="351978"/>
          </a:xfrm>
          <a:prstGeom prst="rect">
            <a:avLst/>
          </a:prstGeom>
          <a:noFill/>
        </p:spPr>
      </p:pic>
      <p:sp>
        <p:nvSpPr>
          <p:cNvPr id="128" name="TextBox 127"/>
          <p:cNvSpPr txBox="1"/>
          <p:nvPr/>
        </p:nvSpPr>
        <p:spPr>
          <a:xfrm>
            <a:off x="8923417" y="2824004"/>
            <a:ext cx="320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наименований различных фармакотерапевтических групп.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9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383" y="3465001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Rectangle 899"/>
          <p:cNvSpPr/>
          <p:nvPr/>
        </p:nvSpPr>
        <p:spPr>
          <a:xfrm>
            <a:off x="8921955" y="3356776"/>
            <a:ext cx="26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млн. упаковок</a:t>
            </a:r>
          </a:p>
        </p:txBody>
      </p:sp>
      <p:pic>
        <p:nvPicPr>
          <p:cNvPr id="131" name="Рисунок 130" descr="\\RDS-FILES-CD.pharmasyntez.com\documents\n.dresvyanskaya\Documents\АО Фармасинтез\web_4561_KOZ_463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34" y="1042795"/>
            <a:ext cx="3436143" cy="245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feld 33"/>
          <p:cNvSpPr txBox="1"/>
          <p:nvPr/>
        </p:nvSpPr>
        <p:spPr>
          <a:xfrm>
            <a:off x="4902141" y="3465001"/>
            <a:ext cx="292818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бронхолитиков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Фармасинтез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415738" y="324119"/>
            <a:ext cx="7648912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277750" y="36298"/>
            <a:ext cx="319785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</a:t>
            </a:r>
          </a:p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28-40 Продукция химической промышленности, каучук</a:t>
            </a:r>
          </a:p>
        </p:txBody>
      </p:sp>
      <p:sp>
        <p:nvSpPr>
          <p:cNvPr id="54" name="Овал 53"/>
          <p:cNvSpPr/>
          <p:nvPr/>
        </p:nvSpPr>
        <p:spPr>
          <a:xfrm>
            <a:off x="9031222" y="138844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Shape 2751"/>
          <p:cNvSpPr/>
          <p:nvPr/>
        </p:nvSpPr>
        <p:spPr>
          <a:xfrm>
            <a:off x="9113401" y="231917"/>
            <a:ext cx="398883" cy="35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51" name="Прямоугольник 50"/>
          <p:cNvSpPr/>
          <p:nvPr/>
        </p:nvSpPr>
        <p:spPr>
          <a:xfrm>
            <a:off x="5522713" y="6421373"/>
            <a:ext cx="3239861" cy="3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млн. руб.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950290" y="6418898"/>
            <a:ext cx="324024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проектов млн. руб.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335913" y="6498331"/>
            <a:ext cx="184767" cy="176364"/>
          </a:xfrm>
          <a:prstGeom prst="rect">
            <a:avLst/>
          </a:prstGeom>
          <a:solidFill>
            <a:srgbClr val="7AB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764542" y="6539195"/>
            <a:ext cx="186029" cy="1507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feld 33"/>
          <p:cNvSpPr txBox="1"/>
          <p:nvPr/>
        </p:nvSpPr>
        <p:spPr>
          <a:xfrm>
            <a:off x="5360554" y="4083919"/>
            <a:ext cx="653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производства в объеме импорта</a:t>
            </a:r>
          </a:p>
        </p:txBody>
      </p:sp>
    </p:spTree>
    <p:extLst>
      <p:ext uri="{BB962C8B-B14F-4D97-AF65-F5344CB8AC3E}">
        <p14:creationId xmlns:p14="http://schemas.microsoft.com/office/powerpoint/2010/main" val="274423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Заголовок 1"/>
          <p:cNvSpPr txBox="1">
            <a:spLocks/>
          </p:cNvSpPr>
          <p:nvPr/>
        </p:nvSpPr>
        <p:spPr>
          <a:xfrm>
            <a:off x="420990" y="285540"/>
            <a:ext cx="6339463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 - 44-49 Древесина и целлюлозно-бумажные изделия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12818" y="970337"/>
            <a:ext cx="5419436" cy="2183602"/>
            <a:chOff x="-224423" y="905759"/>
            <a:chExt cx="5544807" cy="2183602"/>
          </a:xfrm>
        </p:grpSpPr>
        <p:sp>
          <p:nvSpPr>
            <p:cNvPr id="40" name="Shape 603"/>
            <p:cNvSpPr/>
            <p:nvPr/>
          </p:nvSpPr>
          <p:spPr>
            <a:xfrm>
              <a:off x="-224423" y="1664905"/>
              <a:ext cx="5544807" cy="14244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82824" tIns="91400" rIns="182824" bIns="91400" anchor="t" anchorCtr="0">
              <a:noAutofit/>
            </a:bodyPr>
            <a:lstStyle/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Бумага и картон, изделия из них- </a:t>
              </a:r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115,14 млн. руб.</a:t>
              </a: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sz="1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Масса из древесины, макулатура</a:t>
              </a: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32,40 млн. руб.</a:t>
              </a: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Печатная продукция - </a:t>
              </a:r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13,74 млн. руб.</a:t>
              </a:r>
            </a:p>
            <a:p>
              <a:pPr fontAlgn="ctr">
                <a:lnSpc>
                  <a:spcPct val="15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15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fontAlgn="ctr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Shape 604"/>
            <p:cNvSpPr/>
            <p:nvPr/>
          </p:nvSpPr>
          <p:spPr>
            <a:xfrm>
              <a:off x="-224423" y="905759"/>
              <a:ext cx="5373888" cy="8001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82824" tIns="91400" rIns="182824" bIns="91400" anchor="t" anchorCtr="0">
              <a:noAutofit/>
            </a:bodyPr>
            <a:lstStyle/>
            <a:p>
              <a:pPr>
                <a:lnSpc>
                  <a:spcPct val="130000"/>
                </a:lnSpc>
                <a:buSzPct val="25000"/>
              </a:pPr>
              <a:r>
                <a:rPr lang="ru-RU" b="1" dirty="0">
                  <a:solidFill>
                    <a:srgbClr val="0099FF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ПРОДУКЦИЯ ИЗ ДРЕВЕСИНЫ И ЦЕЛЛЮЛОЗНО-БУМАЖНЫЕ ИЗДЕЛИЯ:</a:t>
              </a:r>
            </a:p>
          </p:txBody>
        </p:sp>
      </p:grpSp>
      <p:cxnSp>
        <p:nvCxnSpPr>
          <p:cNvPr id="84" name="Прямая со стрелкой 83"/>
          <p:cNvCxnSpPr/>
          <p:nvPr/>
        </p:nvCxnSpPr>
        <p:spPr>
          <a:xfrm flipV="1">
            <a:off x="370214" y="904085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727272" y="40786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997" y="120292"/>
            <a:ext cx="723900" cy="723900"/>
          </a:xfrm>
          <a:prstGeom prst="rect">
            <a:avLst/>
          </a:prstGeom>
        </p:spPr>
      </p:pic>
      <p:sp>
        <p:nvSpPr>
          <p:cNvPr id="35" name="Textfeld 33"/>
          <p:cNvSpPr txBox="1"/>
          <p:nvPr/>
        </p:nvSpPr>
        <p:spPr>
          <a:xfrm>
            <a:off x="517677" y="3993148"/>
            <a:ext cx="2201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305 950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40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feld 33"/>
          <p:cNvSpPr txBox="1"/>
          <p:nvPr/>
        </p:nvSpPr>
        <p:spPr>
          <a:xfrm>
            <a:off x="3002579" y="4063258"/>
            <a:ext cx="2392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161 700 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20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3"/>
          <p:cNvSpPr txBox="1"/>
          <p:nvPr/>
        </p:nvSpPr>
        <p:spPr>
          <a:xfrm>
            <a:off x="1397087" y="5328242"/>
            <a:ext cx="31237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30 632 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8" name="Textfeld 34"/>
          <p:cNvSpPr txBox="1"/>
          <p:nvPr/>
        </p:nvSpPr>
        <p:spPr>
          <a:xfrm>
            <a:off x="623511" y="3704441"/>
            <a:ext cx="221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Россию</a:t>
            </a:r>
          </a:p>
        </p:txBody>
      </p:sp>
      <p:sp>
        <p:nvSpPr>
          <p:cNvPr id="39" name="Textfeld 34"/>
          <p:cNvSpPr txBox="1"/>
          <p:nvPr/>
        </p:nvSpPr>
        <p:spPr>
          <a:xfrm>
            <a:off x="2665465" y="3552325"/>
            <a:ext cx="306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Иркутскую область</a:t>
            </a:r>
            <a:endParaRPr lang="de-DE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alber Rahmen 13"/>
          <p:cNvSpPr/>
          <p:nvPr/>
        </p:nvSpPr>
        <p:spPr>
          <a:xfrm>
            <a:off x="517677" y="353941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44" name="Halber Rahmen 13"/>
          <p:cNvSpPr/>
          <p:nvPr/>
        </p:nvSpPr>
        <p:spPr>
          <a:xfrm rot="5400000">
            <a:off x="4970134" y="353941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45" name="Halber Rahmen 13"/>
          <p:cNvSpPr/>
          <p:nvPr/>
        </p:nvSpPr>
        <p:spPr>
          <a:xfrm rot="10800000">
            <a:off x="4981095" y="5619039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>
              <a:solidFill>
                <a:srgbClr val="0099FF"/>
              </a:solidFill>
            </a:endParaRPr>
          </a:p>
        </p:txBody>
      </p:sp>
      <p:sp>
        <p:nvSpPr>
          <p:cNvPr id="46" name="Halber Rahmen 13"/>
          <p:cNvSpPr/>
          <p:nvPr/>
        </p:nvSpPr>
        <p:spPr>
          <a:xfrm rot="16200000">
            <a:off x="527748" y="5628440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>
              <a:solidFill>
                <a:srgbClr val="0099FF"/>
              </a:solidFill>
            </a:endParaRPr>
          </a:p>
        </p:txBody>
      </p:sp>
      <p:sp>
        <p:nvSpPr>
          <p:cNvPr id="55" name="Rechteck 38"/>
          <p:cNvSpPr/>
          <p:nvPr/>
        </p:nvSpPr>
        <p:spPr>
          <a:xfrm>
            <a:off x="5820639" y="1110411"/>
            <a:ext cx="2940108" cy="2352286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feld 33"/>
          <p:cNvSpPr txBox="1"/>
          <p:nvPr/>
        </p:nvSpPr>
        <p:spPr>
          <a:xfrm>
            <a:off x="5798177" y="2971473"/>
            <a:ext cx="3276909" cy="53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«ПАЛП НОРД» создание </a:t>
            </a:r>
          </a:p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по производству фанеры</a:t>
            </a:r>
          </a:p>
        </p:txBody>
      </p:sp>
      <p:pic>
        <p:nvPicPr>
          <p:cNvPr id="62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088" y="2044813"/>
            <a:ext cx="38017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088" y="2710547"/>
            <a:ext cx="501633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899"/>
          <p:cNvSpPr/>
          <p:nvPr/>
        </p:nvSpPr>
        <p:spPr>
          <a:xfrm>
            <a:off x="9349721" y="2551615"/>
            <a:ext cx="272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тыс. м3/год. фанеры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28003" y="1926806"/>
            <a:ext cx="2775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фанеры</a:t>
            </a:r>
          </a:p>
        </p:txBody>
      </p:sp>
      <p:sp>
        <p:nvSpPr>
          <p:cNvPr id="66" name="Rechteck 38"/>
          <p:cNvSpPr/>
          <p:nvPr/>
        </p:nvSpPr>
        <p:spPr>
          <a:xfrm>
            <a:off x="5822520" y="4595953"/>
            <a:ext cx="2987794" cy="1923496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feld 33"/>
          <p:cNvSpPr txBox="1"/>
          <p:nvPr/>
        </p:nvSpPr>
        <p:spPr>
          <a:xfrm>
            <a:off x="5747936" y="5751033"/>
            <a:ext cx="3062378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«Строй </a:t>
            </a:r>
            <a:r>
              <a:rPr lang="ru-RU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Мэк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Модернизация завода по глубокой переработке древесины</a:t>
            </a:r>
          </a:p>
        </p:txBody>
      </p:sp>
      <p:pic>
        <p:nvPicPr>
          <p:cNvPr id="76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0334" y="5005774"/>
            <a:ext cx="33834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80" y="5796416"/>
            <a:ext cx="446439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99"/>
          <p:cNvSpPr/>
          <p:nvPr/>
        </p:nvSpPr>
        <p:spPr>
          <a:xfrm>
            <a:off x="9328003" y="5695506"/>
            <a:ext cx="2592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тыс. м3/год. продукции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301911" y="4885352"/>
            <a:ext cx="30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Глубокая переработка древесины</a:t>
            </a:r>
          </a:p>
        </p:txBody>
      </p:sp>
      <p:sp>
        <p:nvSpPr>
          <p:cNvPr id="89" name="Textfeld 34"/>
          <p:cNvSpPr txBox="1"/>
          <p:nvPr/>
        </p:nvSpPr>
        <p:spPr>
          <a:xfrm>
            <a:off x="1359878" y="4849416"/>
            <a:ext cx="32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проектами</a:t>
            </a:r>
          </a:p>
        </p:txBody>
      </p:sp>
      <p:pic>
        <p:nvPicPr>
          <p:cNvPr id="1026" name="Picture 2" descr="Новый завод по производству фанеры построят в Иркутской области. - СИ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95" y="1105949"/>
            <a:ext cx="2940737" cy="18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вод по глубокой переработке древесины открыли в Псковской области» в  блоге «Новые заводы и цеха» - Сделано у на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09" y="3834696"/>
            <a:ext cx="3005231" cy="19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248677" y="1495202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млн. руб.</a:t>
            </a:r>
          </a:p>
        </p:txBody>
      </p:sp>
      <p:sp>
        <p:nvSpPr>
          <p:cNvPr id="34" name="Freeform 27"/>
          <p:cNvSpPr>
            <a:spLocks noChangeArrowheads="1"/>
          </p:cNvSpPr>
          <p:nvPr/>
        </p:nvSpPr>
        <p:spPr bwMode="auto">
          <a:xfrm>
            <a:off x="8866049" y="1475450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92962" y="4359881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386 млн. руб.</a:t>
            </a:r>
          </a:p>
        </p:txBody>
      </p:sp>
      <p:sp>
        <p:nvSpPr>
          <p:cNvPr id="47" name="Freeform 27"/>
          <p:cNvSpPr>
            <a:spLocks noChangeArrowheads="1"/>
          </p:cNvSpPr>
          <p:nvPr/>
        </p:nvSpPr>
        <p:spPr bwMode="auto">
          <a:xfrm>
            <a:off x="8910334" y="4340129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 стрелкой 83"/>
          <p:cNvCxnSpPr/>
          <p:nvPr/>
        </p:nvCxnSpPr>
        <p:spPr>
          <a:xfrm flipV="1">
            <a:off x="339734" y="811083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6392235" y="5101655"/>
            <a:ext cx="717120" cy="1299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924233" y="5815481"/>
            <a:ext cx="708442" cy="5954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023429" y="5408413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79,7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9521383" y="5535014"/>
            <a:ext cx="708442" cy="8662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трелка вправо 69"/>
          <p:cNvSpPr/>
          <p:nvPr/>
        </p:nvSpPr>
        <p:spPr>
          <a:xfrm>
            <a:off x="7933433" y="5614146"/>
            <a:ext cx="876108" cy="41036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FF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263478" y="5087338"/>
            <a:ext cx="215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перспективными проектами </a:t>
            </a:r>
            <a:endParaRPr lang="ru-RU" sz="1600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9445518" y="5116883"/>
            <a:ext cx="860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110,8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341870" y="4696003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161,7</a:t>
            </a:r>
            <a:endParaRPr lang="ru-RU" sz="2400" dirty="0"/>
          </a:p>
        </p:txBody>
      </p:sp>
      <p:sp>
        <p:nvSpPr>
          <p:cNvPr id="101" name="Rechteck 38"/>
          <p:cNvSpPr/>
          <p:nvPr/>
        </p:nvSpPr>
        <p:spPr>
          <a:xfrm>
            <a:off x="4476272" y="1097329"/>
            <a:ext cx="3047439" cy="2968591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feld 33"/>
          <p:cNvSpPr txBox="1"/>
          <p:nvPr/>
        </p:nvSpPr>
        <p:spPr>
          <a:xfrm>
            <a:off x="4461635" y="3413367"/>
            <a:ext cx="293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Картонное  производство 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«Группа «Илим»   </a:t>
            </a:r>
          </a:p>
        </p:txBody>
      </p:sp>
      <p:sp>
        <p:nvSpPr>
          <p:cNvPr id="103" name="Rechteck 38"/>
          <p:cNvSpPr/>
          <p:nvPr/>
        </p:nvSpPr>
        <p:spPr>
          <a:xfrm>
            <a:off x="4476273" y="1097329"/>
            <a:ext cx="3047438" cy="2339443"/>
          </a:xfrm>
          <a:prstGeom prst="rect">
            <a:avLst/>
          </a:prstGeom>
          <a:blipFill dpi="0" rotWithShape="1">
            <a:blip r:embed="rId2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86" y="1101239"/>
            <a:ext cx="3039026" cy="2335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5" name="TextBox 104"/>
          <p:cNvSpPr txBox="1"/>
          <p:nvPr/>
        </p:nvSpPr>
        <p:spPr>
          <a:xfrm>
            <a:off x="8279830" y="1614119"/>
            <a:ext cx="189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2016-2024 годы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276140" y="3006157"/>
            <a:ext cx="312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Картон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276850" y="2608809"/>
            <a:ext cx="21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709 человек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8274287" y="2099706"/>
            <a:ext cx="182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106,4 млрд. руб. </a:t>
            </a:r>
          </a:p>
        </p:txBody>
      </p:sp>
      <p:pic>
        <p:nvPicPr>
          <p:cNvPr id="109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499" y="2596865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235" y="3081111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568" y="3561607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235" y="2099706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04" y="1645366"/>
            <a:ext cx="351978" cy="351978"/>
          </a:xfrm>
          <a:prstGeom prst="rect">
            <a:avLst/>
          </a:prstGeom>
          <a:noFill/>
        </p:spPr>
      </p:pic>
      <p:sp>
        <p:nvSpPr>
          <p:cNvPr id="114" name="Rectangle 899"/>
          <p:cNvSpPr/>
          <p:nvPr/>
        </p:nvSpPr>
        <p:spPr>
          <a:xfrm>
            <a:off x="8258465" y="3403505"/>
            <a:ext cx="300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тыс.тонн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год.</a:t>
            </a:r>
          </a:p>
        </p:txBody>
      </p:sp>
      <p:sp>
        <p:nvSpPr>
          <p:cNvPr id="115" name="Rechteck 38"/>
          <p:cNvSpPr/>
          <p:nvPr/>
        </p:nvSpPr>
        <p:spPr>
          <a:xfrm>
            <a:off x="597258" y="1101239"/>
            <a:ext cx="3164596" cy="2911011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feld 33"/>
          <p:cNvSpPr txBox="1"/>
          <p:nvPr/>
        </p:nvSpPr>
        <p:spPr>
          <a:xfrm>
            <a:off x="588844" y="1114557"/>
            <a:ext cx="3181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производства 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 «Ирбис»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Rechteck 38"/>
          <p:cNvSpPr/>
          <p:nvPr/>
        </p:nvSpPr>
        <p:spPr>
          <a:xfrm>
            <a:off x="597258" y="1831341"/>
            <a:ext cx="2846818" cy="2232932"/>
          </a:xfrm>
          <a:prstGeom prst="rect">
            <a:avLst/>
          </a:prstGeom>
          <a:blipFill dpi="0" rotWithShape="1">
            <a:blip r:embed="rId2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" name="Рисунок 1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58" y="1697919"/>
            <a:ext cx="3164596" cy="2364215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1121606" y="4385187"/>
            <a:ext cx="317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2021-2026годы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133873" y="4852268"/>
            <a:ext cx="310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52,30 млн. руб.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133873" y="5294610"/>
            <a:ext cx="310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человек</a:t>
            </a:r>
          </a:p>
        </p:txBody>
      </p:sp>
      <p:pic>
        <p:nvPicPr>
          <p:cNvPr id="142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08" y="5331234"/>
            <a:ext cx="594498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44" y="5815480"/>
            <a:ext cx="491151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44" y="4834075"/>
            <a:ext cx="386400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2" y="4379735"/>
            <a:ext cx="395921" cy="351978"/>
          </a:xfrm>
          <a:prstGeom prst="rect">
            <a:avLst/>
          </a:prstGeom>
          <a:noFill/>
        </p:spPr>
      </p:pic>
      <p:sp>
        <p:nvSpPr>
          <p:cNvPr id="146" name="TextBox 145"/>
          <p:cNvSpPr txBox="1"/>
          <p:nvPr/>
        </p:nvSpPr>
        <p:spPr>
          <a:xfrm>
            <a:off x="1133873" y="5701343"/>
            <a:ext cx="3200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строительных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сэндвич-панелей</a:t>
            </a: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415738" y="324119"/>
            <a:ext cx="7648912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224945" y="42918"/>
            <a:ext cx="3261695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</a:t>
            </a:r>
          </a:p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44-49 Древесина и целлюлозно-бумажные изделия </a:t>
            </a:r>
          </a:p>
        </p:txBody>
      </p:sp>
      <p:sp>
        <p:nvSpPr>
          <p:cNvPr id="52" name="Овал 51"/>
          <p:cNvSpPr/>
          <p:nvPr/>
        </p:nvSpPr>
        <p:spPr>
          <a:xfrm>
            <a:off x="8948075" y="155976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hape 2779"/>
          <p:cNvSpPr/>
          <p:nvPr/>
        </p:nvSpPr>
        <p:spPr>
          <a:xfrm>
            <a:off x="9032592" y="212775"/>
            <a:ext cx="384707" cy="351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522713" y="6421373"/>
            <a:ext cx="3239861" cy="3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млн. руб.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950290" y="6418898"/>
            <a:ext cx="324024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проектов млн. руб.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335913" y="6498331"/>
            <a:ext cx="184767" cy="176364"/>
          </a:xfrm>
          <a:prstGeom prst="rect">
            <a:avLst/>
          </a:prstGeom>
          <a:solidFill>
            <a:srgbClr val="7AB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764542" y="6539195"/>
            <a:ext cx="186029" cy="1507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feld 33"/>
          <p:cNvSpPr txBox="1"/>
          <p:nvPr/>
        </p:nvSpPr>
        <p:spPr>
          <a:xfrm>
            <a:off x="5335913" y="4276535"/>
            <a:ext cx="653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производства в объеме импорта</a:t>
            </a:r>
          </a:p>
        </p:txBody>
      </p:sp>
    </p:spTree>
    <p:extLst>
      <p:ext uri="{BB962C8B-B14F-4D97-AF65-F5344CB8AC3E}">
        <p14:creationId xmlns:p14="http://schemas.microsoft.com/office/powerpoint/2010/main" val="3889957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 animBg="1"/>
      <p:bldP spid="53" grpId="0" animBg="1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Заголовок 1"/>
          <p:cNvSpPr txBox="1">
            <a:spLocks/>
          </p:cNvSpPr>
          <p:nvPr/>
        </p:nvSpPr>
        <p:spPr>
          <a:xfrm>
            <a:off x="521184" y="490458"/>
            <a:ext cx="11263750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 – 72-83 Металлы и изделия из них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370214" y="904085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727272" y="40786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997" y="120292"/>
            <a:ext cx="723900" cy="723900"/>
          </a:xfrm>
          <a:prstGeom prst="rect">
            <a:avLst/>
          </a:prstGeom>
        </p:spPr>
      </p:pic>
      <p:sp>
        <p:nvSpPr>
          <p:cNvPr id="40" name="Shape 603"/>
          <p:cNvSpPr/>
          <p:nvPr/>
        </p:nvSpPr>
        <p:spPr>
          <a:xfrm>
            <a:off x="370214" y="1179734"/>
            <a:ext cx="5870682" cy="2238260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Черные металлы и изделия из них -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4 632,92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недрагоценные металлы -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1 844,57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 и изделия из него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840,00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Медь и изделия из нее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82,03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hape 604"/>
          <p:cNvSpPr/>
          <p:nvPr/>
        </p:nvSpPr>
        <p:spPr>
          <a:xfrm>
            <a:off x="345148" y="904085"/>
            <a:ext cx="5373888" cy="525440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МЕТАЛЛУРГИЧЕСКАЯ ПРОДУКЦИЯ:</a:t>
            </a:r>
          </a:p>
        </p:txBody>
      </p:sp>
      <p:sp>
        <p:nvSpPr>
          <p:cNvPr id="95" name="Textfeld 33"/>
          <p:cNvSpPr txBox="1"/>
          <p:nvPr/>
        </p:nvSpPr>
        <p:spPr>
          <a:xfrm>
            <a:off x="521855" y="4072991"/>
            <a:ext cx="2201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1 497 902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40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feld 33"/>
          <p:cNvSpPr txBox="1"/>
          <p:nvPr/>
        </p:nvSpPr>
        <p:spPr>
          <a:xfrm>
            <a:off x="3004687" y="4162407"/>
            <a:ext cx="2392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7 470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20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feld 33"/>
          <p:cNvSpPr txBox="1"/>
          <p:nvPr/>
        </p:nvSpPr>
        <p:spPr>
          <a:xfrm>
            <a:off x="1353990" y="5541565"/>
            <a:ext cx="31237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2 325 </a:t>
            </a:r>
          </a:p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98" name="Textfeld 34"/>
          <p:cNvSpPr txBox="1"/>
          <p:nvPr/>
        </p:nvSpPr>
        <p:spPr>
          <a:xfrm>
            <a:off x="591896" y="3742325"/>
            <a:ext cx="221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Россию</a:t>
            </a:r>
          </a:p>
        </p:txBody>
      </p:sp>
      <p:sp>
        <p:nvSpPr>
          <p:cNvPr id="99" name="Textfeld 34"/>
          <p:cNvSpPr txBox="1"/>
          <p:nvPr/>
        </p:nvSpPr>
        <p:spPr>
          <a:xfrm>
            <a:off x="2681717" y="3644837"/>
            <a:ext cx="306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Иркутскую область</a:t>
            </a:r>
            <a:endParaRPr lang="de-DE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Halber Rahmen 13"/>
          <p:cNvSpPr/>
          <p:nvPr/>
        </p:nvSpPr>
        <p:spPr>
          <a:xfrm>
            <a:off x="521855" y="3619261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102" name="Halber Rahmen 13"/>
          <p:cNvSpPr/>
          <p:nvPr/>
        </p:nvSpPr>
        <p:spPr>
          <a:xfrm rot="5400000">
            <a:off x="4974312" y="3619261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103" name="Halber Rahmen 13"/>
          <p:cNvSpPr/>
          <p:nvPr/>
        </p:nvSpPr>
        <p:spPr>
          <a:xfrm rot="10800000">
            <a:off x="4965141" y="5764132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>
              <a:solidFill>
                <a:srgbClr val="0099FF"/>
              </a:solidFill>
            </a:endParaRPr>
          </a:p>
        </p:txBody>
      </p:sp>
      <p:sp>
        <p:nvSpPr>
          <p:cNvPr id="104" name="Halber Rahmen 13"/>
          <p:cNvSpPr/>
          <p:nvPr/>
        </p:nvSpPr>
        <p:spPr>
          <a:xfrm rot="16200000">
            <a:off x="530876" y="5799894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>
              <a:solidFill>
                <a:srgbClr val="0099FF"/>
              </a:solidFill>
            </a:endParaRPr>
          </a:p>
        </p:txBody>
      </p:sp>
      <p:sp>
        <p:nvSpPr>
          <p:cNvPr id="56" name="Textfeld 34"/>
          <p:cNvSpPr txBox="1"/>
          <p:nvPr/>
        </p:nvSpPr>
        <p:spPr>
          <a:xfrm>
            <a:off x="1389188" y="5045847"/>
            <a:ext cx="32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проектами</a:t>
            </a:r>
          </a:p>
        </p:txBody>
      </p:sp>
      <p:sp>
        <p:nvSpPr>
          <p:cNvPr id="91" name="Rechteck 38"/>
          <p:cNvSpPr/>
          <p:nvPr/>
        </p:nvSpPr>
        <p:spPr>
          <a:xfrm>
            <a:off x="7334853" y="1721429"/>
            <a:ext cx="3223076" cy="2417041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feld 33"/>
          <p:cNvSpPr txBox="1"/>
          <p:nvPr/>
        </p:nvSpPr>
        <p:spPr>
          <a:xfrm>
            <a:off x="7320671" y="3275745"/>
            <a:ext cx="3553806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Металлактивгрупп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существующей линии завода</a:t>
            </a:r>
          </a:p>
        </p:txBody>
      </p:sp>
      <p:pic>
        <p:nvPicPr>
          <p:cNvPr id="94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671" y="4962738"/>
            <a:ext cx="38017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671" y="5628472"/>
            <a:ext cx="501633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Rectangle 899"/>
          <p:cNvSpPr/>
          <p:nvPr/>
        </p:nvSpPr>
        <p:spPr>
          <a:xfrm>
            <a:off x="7822304" y="5469540"/>
            <a:ext cx="272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тыс. т/год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800586" y="4844731"/>
            <a:ext cx="294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металлизованных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окатышей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535" y="1168710"/>
            <a:ext cx="3223394" cy="21973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22304" y="4396154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млн. руб.</a:t>
            </a:r>
          </a:p>
        </p:txBody>
      </p:sp>
      <p:sp>
        <p:nvSpPr>
          <p:cNvPr id="26" name="Freeform 27"/>
          <p:cNvSpPr>
            <a:spLocks noChangeArrowheads="1"/>
          </p:cNvSpPr>
          <p:nvPr/>
        </p:nvSpPr>
        <p:spPr bwMode="auto">
          <a:xfrm>
            <a:off x="7320671" y="4376402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0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 стрелкой 83"/>
          <p:cNvCxnSpPr/>
          <p:nvPr/>
        </p:nvCxnSpPr>
        <p:spPr>
          <a:xfrm flipV="1">
            <a:off x="396346" y="771258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hteck 38"/>
          <p:cNvSpPr/>
          <p:nvPr/>
        </p:nvSpPr>
        <p:spPr>
          <a:xfrm>
            <a:off x="427053" y="1186605"/>
            <a:ext cx="3561885" cy="2926628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feld 33"/>
          <p:cNvSpPr txBox="1"/>
          <p:nvPr/>
        </p:nvSpPr>
        <p:spPr>
          <a:xfrm>
            <a:off x="401461" y="3467391"/>
            <a:ext cx="3580581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сэндвич-панелей ООО «Каркас»</a:t>
            </a:r>
          </a:p>
        </p:txBody>
      </p:sp>
      <p:pic>
        <p:nvPicPr>
          <p:cNvPr id="59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16" y="5208734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15" y="5693810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24" y="6206148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52" y="4711575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1" y="4257235"/>
            <a:ext cx="351978" cy="351978"/>
          </a:xfrm>
          <a:prstGeom prst="rect">
            <a:avLst/>
          </a:prstGeom>
          <a:noFill/>
        </p:spPr>
      </p:pic>
      <p:sp>
        <p:nvSpPr>
          <p:cNvPr id="64" name="Rectangle 899"/>
          <p:cNvSpPr/>
          <p:nvPr/>
        </p:nvSpPr>
        <p:spPr>
          <a:xfrm>
            <a:off x="1027166" y="6091189"/>
            <a:ext cx="349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18 000 кв. м.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51671" y="4317129"/>
            <a:ext cx="308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2022-2026 годы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39418" y="4778209"/>
            <a:ext cx="301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76,4 млн. руб.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27166" y="5172394"/>
            <a:ext cx="301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человек</a:t>
            </a:r>
          </a:p>
        </p:txBody>
      </p:sp>
      <p:sp>
        <p:nvSpPr>
          <p:cNvPr id="88" name="Rechteck 38"/>
          <p:cNvSpPr/>
          <p:nvPr/>
        </p:nvSpPr>
        <p:spPr>
          <a:xfrm>
            <a:off x="436538" y="1196819"/>
            <a:ext cx="3103008" cy="2347803"/>
          </a:xfrm>
          <a:prstGeom prst="rect">
            <a:avLst/>
          </a:prstGeom>
          <a:blipFill dpi="0" rotWithShape="1">
            <a:blip r:embed="rId7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47" y="1184554"/>
            <a:ext cx="3573491" cy="2379215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027167" y="5538389"/>
            <a:ext cx="310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Сэндвич-панели и прочие металлоконструкций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787758" y="1587946"/>
            <a:ext cx="282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757617" y="2015281"/>
            <a:ext cx="275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136,7 млн. руб.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852217" y="2503946"/>
            <a:ext cx="275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человек</a:t>
            </a:r>
          </a:p>
        </p:txBody>
      </p:sp>
      <p:pic>
        <p:nvPicPr>
          <p:cNvPr id="106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242" y="2504500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978" y="2988746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978" y="2007341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47" y="1553001"/>
            <a:ext cx="351978" cy="351978"/>
          </a:xfrm>
          <a:prstGeom prst="rect">
            <a:avLst/>
          </a:prstGeom>
          <a:noFill/>
        </p:spPr>
      </p:pic>
      <p:sp>
        <p:nvSpPr>
          <p:cNvPr id="110" name="TextBox 109"/>
          <p:cNvSpPr txBox="1"/>
          <p:nvPr/>
        </p:nvSpPr>
        <p:spPr>
          <a:xfrm>
            <a:off x="8819129" y="2944256"/>
            <a:ext cx="28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Металлоконструкции</a:t>
            </a:r>
          </a:p>
        </p:txBody>
      </p:sp>
      <p:pic>
        <p:nvPicPr>
          <p:cNvPr id="111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7033" y="3431863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 899"/>
          <p:cNvSpPr/>
          <p:nvPr/>
        </p:nvSpPr>
        <p:spPr>
          <a:xfrm>
            <a:off x="8796270" y="3297425"/>
            <a:ext cx="26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890 тонн в год</a:t>
            </a:r>
          </a:p>
        </p:txBody>
      </p:sp>
      <p:sp>
        <p:nvSpPr>
          <p:cNvPr id="114" name="Rechteck 38"/>
          <p:cNvSpPr/>
          <p:nvPr/>
        </p:nvSpPr>
        <p:spPr>
          <a:xfrm>
            <a:off x="4471402" y="1196184"/>
            <a:ext cx="3572218" cy="2830771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feld 33"/>
          <p:cNvSpPr txBox="1"/>
          <p:nvPr/>
        </p:nvSpPr>
        <p:spPr>
          <a:xfrm>
            <a:off x="4457415" y="1143239"/>
            <a:ext cx="3785633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металлоконструкций АО «Братское монтажное управление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Гидроэлектромонтаж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de-DE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hteck 38"/>
          <p:cNvSpPr/>
          <p:nvPr/>
        </p:nvSpPr>
        <p:spPr>
          <a:xfrm>
            <a:off x="4471401" y="2054665"/>
            <a:ext cx="3572219" cy="2055437"/>
          </a:xfrm>
          <a:prstGeom prst="rect">
            <a:avLst/>
          </a:prstGeom>
          <a:blipFill dpi="0" rotWithShape="1">
            <a:blip r:embed="rId7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400" y="2025981"/>
            <a:ext cx="3572220" cy="2081343"/>
          </a:xfrm>
          <a:prstGeom prst="rect">
            <a:avLst/>
          </a:prstGeom>
        </p:spPr>
      </p:pic>
      <p:sp>
        <p:nvSpPr>
          <p:cNvPr id="124" name="Стрелка вправо 123"/>
          <p:cNvSpPr/>
          <p:nvPr/>
        </p:nvSpPr>
        <p:spPr>
          <a:xfrm>
            <a:off x="7994517" y="5564033"/>
            <a:ext cx="876108" cy="41036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FF"/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7370449" y="5026218"/>
            <a:ext cx="215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перспективными проектами </a:t>
            </a:r>
            <a:endParaRPr lang="ru-RU" sz="1600" dirty="0"/>
          </a:p>
        </p:txBody>
      </p:sp>
      <p:sp>
        <p:nvSpPr>
          <p:cNvPr id="156" name="Прямоугольник 155"/>
          <p:cNvSpPr/>
          <p:nvPr/>
        </p:nvSpPr>
        <p:spPr>
          <a:xfrm>
            <a:off x="6473316" y="5051821"/>
            <a:ext cx="717120" cy="1294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7005314" y="5852146"/>
            <a:ext cx="708442" cy="5045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6905215" y="5454984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2 969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6350231" y="469563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7 470</a:t>
            </a:r>
            <a:endParaRPr lang="ru-RU" sz="2400" dirty="0"/>
          </a:p>
        </p:txBody>
      </p:sp>
      <p:sp>
        <p:nvSpPr>
          <p:cNvPr id="161" name="Прямоугольник 160"/>
          <p:cNvSpPr/>
          <p:nvPr/>
        </p:nvSpPr>
        <p:spPr>
          <a:xfrm>
            <a:off x="9564537" y="5422808"/>
            <a:ext cx="708442" cy="9339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9480176" y="4997043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5 330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415738" y="324119"/>
            <a:ext cx="7648912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841765" y="10693"/>
            <a:ext cx="2436099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</a:t>
            </a:r>
          </a:p>
          <a:p>
            <a:pPr algn="ctr"/>
            <a:r>
              <a:rPr lang="ru-RU" sz="1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72-83 Металлы и изделия из них</a:t>
            </a:r>
          </a:p>
        </p:txBody>
      </p:sp>
      <p:sp>
        <p:nvSpPr>
          <p:cNvPr id="54" name="Овал 53"/>
          <p:cNvSpPr/>
          <p:nvPr/>
        </p:nvSpPr>
        <p:spPr>
          <a:xfrm>
            <a:off x="9437849" y="101766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Freeform 62"/>
          <p:cNvSpPr>
            <a:spLocks noChangeArrowheads="1"/>
          </p:cNvSpPr>
          <p:nvPr/>
        </p:nvSpPr>
        <p:spPr bwMode="auto">
          <a:xfrm>
            <a:off x="9537884" y="202198"/>
            <a:ext cx="353669" cy="299095"/>
          </a:xfrm>
          <a:custGeom>
            <a:avLst/>
            <a:gdLst>
              <a:gd name="T0" fmla="*/ 141 w 390"/>
              <a:gd name="T1" fmla="*/ 319 h 409"/>
              <a:gd name="T2" fmla="*/ 141 w 390"/>
              <a:gd name="T3" fmla="*/ 319 h 409"/>
              <a:gd name="T4" fmla="*/ 124 w 390"/>
              <a:gd name="T5" fmla="*/ 345 h 409"/>
              <a:gd name="T6" fmla="*/ 61 w 390"/>
              <a:gd name="T7" fmla="*/ 345 h 409"/>
              <a:gd name="T8" fmla="*/ 44 w 390"/>
              <a:gd name="T9" fmla="*/ 311 h 409"/>
              <a:gd name="T10" fmla="*/ 61 w 390"/>
              <a:gd name="T11" fmla="*/ 283 h 409"/>
              <a:gd name="T12" fmla="*/ 133 w 390"/>
              <a:gd name="T13" fmla="*/ 204 h 409"/>
              <a:gd name="T14" fmla="*/ 195 w 390"/>
              <a:gd name="T15" fmla="*/ 186 h 409"/>
              <a:gd name="T16" fmla="*/ 230 w 390"/>
              <a:gd name="T17" fmla="*/ 186 h 409"/>
              <a:gd name="T18" fmla="*/ 230 w 390"/>
              <a:gd name="T19" fmla="*/ 160 h 409"/>
              <a:gd name="T20" fmla="*/ 97 w 390"/>
              <a:gd name="T21" fmla="*/ 168 h 409"/>
              <a:gd name="T22" fmla="*/ 26 w 390"/>
              <a:gd name="T23" fmla="*/ 248 h 409"/>
              <a:gd name="T24" fmla="*/ 0 w 390"/>
              <a:gd name="T25" fmla="*/ 311 h 409"/>
              <a:gd name="T26" fmla="*/ 26 w 390"/>
              <a:gd name="T27" fmla="*/ 381 h 409"/>
              <a:gd name="T28" fmla="*/ 88 w 390"/>
              <a:gd name="T29" fmla="*/ 408 h 409"/>
              <a:gd name="T30" fmla="*/ 159 w 390"/>
              <a:gd name="T31" fmla="*/ 381 h 409"/>
              <a:gd name="T32" fmla="*/ 177 w 390"/>
              <a:gd name="T33" fmla="*/ 355 h 409"/>
              <a:gd name="T34" fmla="*/ 177 w 390"/>
              <a:gd name="T35" fmla="*/ 319 h 409"/>
              <a:gd name="T36" fmla="*/ 141 w 390"/>
              <a:gd name="T37" fmla="*/ 319 h 409"/>
              <a:gd name="T38" fmla="*/ 363 w 390"/>
              <a:gd name="T39" fmla="*/ 36 h 409"/>
              <a:gd name="T40" fmla="*/ 363 w 390"/>
              <a:gd name="T41" fmla="*/ 36 h 409"/>
              <a:gd name="T42" fmla="*/ 239 w 390"/>
              <a:gd name="T43" fmla="*/ 36 h 409"/>
              <a:gd name="T44" fmla="*/ 212 w 390"/>
              <a:gd name="T45" fmla="*/ 53 h 409"/>
              <a:gd name="T46" fmla="*/ 212 w 390"/>
              <a:gd name="T47" fmla="*/ 89 h 409"/>
              <a:gd name="T48" fmla="*/ 248 w 390"/>
              <a:gd name="T49" fmla="*/ 89 h 409"/>
              <a:gd name="T50" fmla="*/ 274 w 390"/>
              <a:gd name="T51" fmla="*/ 71 h 409"/>
              <a:gd name="T52" fmla="*/ 327 w 390"/>
              <a:gd name="T53" fmla="*/ 71 h 409"/>
              <a:gd name="T54" fmla="*/ 345 w 390"/>
              <a:gd name="T55" fmla="*/ 107 h 409"/>
              <a:gd name="T56" fmla="*/ 327 w 390"/>
              <a:gd name="T57" fmla="*/ 133 h 409"/>
              <a:gd name="T58" fmla="*/ 257 w 390"/>
              <a:gd name="T59" fmla="*/ 213 h 409"/>
              <a:gd name="T60" fmla="*/ 195 w 390"/>
              <a:gd name="T61" fmla="*/ 221 h 409"/>
              <a:gd name="T62" fmla="*/ 159 w 390"/>
              <a:gd name="T63" fmla="*/ 221 h 409"/>
              <a:gd name="T64" fmla="*/ 159 w 390"/>
              <a:gd name="T65" fmla="*/ 257 h 409"/>
              <a:gd name="T66" fmla="*/ 212 w 390"/>
              <a:gd name="T67" fmla="*/ 283 h 409"/>
              <a:gd name="T68" fmla="*/ 283 w 390"/>
              <a:gd name="T69" fmla="*/ 248 h 409"/>
              <a:gd name="T70" fmla="*/ 363 w 390"/>
              <a:gd name="T71" fmla="*/ 168 h 409"/>
              <a:gd name="T72" fmla="*/ 389 w 390"/>
              <a:gd name="T73" fmla="*/ 107 h 409"/>
              <a:gd name="T74" fmla="*/ 363 w 390"/>
              <a:gd name="T75" fmla="*/ 3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0" h="409">
                <a:moveTo>
                  <a:pt x="141" y="319"/>
                </a:moveTo>
                <a:lnTo>
                  <a:pt x="141" y="319"/>
                </a:lnTo>
                <a:cubicBezTo>
                  <a:pt x="124" y="345"/>
                  <a:pt x="124" y="345"/>
                  <a:pt x="124" y="345"/>
                </a:cubicBezTo>
                <a:cubicBezTo>
                  <a:pt x="106" y="364"/>
                  <a:pt x="79" y="364"/>
                  <a:pt x="61" y="345"/>
                </a:cubicBezTo>
                <a:cubicBezTo>
                  <a:pt x="53" y="336"/>
                  <a:pt x="44" y="319"/>
                  <a:pt x="44" y="311"/>
                </a:cubicBezTo>
                <a:cubicBezTo>
                  <a:pt x="44" y="301"/>
                  <a:pt x="53" y="292"/>
                  <a:pt x="61" y="283"/>
                </a:cubicBezTo>
                <a:cubicBezTo>
                  <a:pt x="133" y="204"/>
                  <a:pt x="133" y="204"/>
                  <a:pt x="133" y="204"/>
                </a:cubicBezTo>
                <a:cubicBezTo>
                  <a:pt x="150" y="195"/>
                  <a:pt x="177" y="168"/>
                  <a:pt x="195" y="186"/>
                </a:cubicBezTo>
                <a:cubicBezTo>
                  <a:pt x="204" y="204"/>
                  <a:pt x="221" y="204"/>
                  <a:pt x="230" y="186"/>
                </a:cubicBezTo>
                <a:cubicBezTo>
                  <a:pt x="239" y="177"/>
                  <a:pt x="239" y="168"/>
                  <a:pt x="230" y="160"/>
                </a:cubicBezTo>
                <a:cubicBezTo>
                  <a:pt x="195" y="124"/>
                  <a:pt x="141" y="124"/>
                  <a:pt x="97" y="168"/>
                </a:cubicBezTo>
                <a:cubicBezTo>
                  <a:pt x="26" y="248"/>
                  <a:pt x="26" y="248"/>
                  <a:pt x="26" y="248"/>
                </a:cubicBezTo>
                <a:cubicBezTo>
                  <a:pt x="8" y="266"/>
                  <a:pt x="0" y="283"/>
                  <a:pt x="0" y="311"/>
                </a:cubicBezTo>
                <a:cubicBezTo>
                  <a:pt x="0" y="336"/>
                  <a:pt x="8" y="364"/>
                  <a:pt x="26" y="381"/>
                </a:cubicBezTo>
                <a:cubicBezTo>
                  <a:pt x="44" y="399"/>
                  <a:pt x="70" y="408"/>
                  <a:pt x="88" y="408"/>
                </a:cubicBezTo>
                <a:cubicBezTo>
                  <a:pt x="114" y="408"/>
                  <a:pt x="141" y="399"/>
                  <a:pt x="159" y="381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86" y="345"/>
                  <a:pt x="186" y="328"/>
                  <a:pt x="177" y="319"/>
                </a:cubicBezTo>
                <a:cubicBezTo>
                  <a:pt x="168" y="311"/>
                  <a:pt x="150" y="311"/>
                  <a:pt x="141" y="319"/>
                </a:cubicBezTo>
                <a:close/>
                <a:moveTo>
                  <a:pt x="363" y="36"/>
                </a:moveTo>
                <a:lnTo>
                  <a:pt x="363" y="36"/>
                </a:lnTo>
                <a:cubicBezTo>
                  <a:pt x="327" y="0"/>
                  <a:pt x="274" y="0"/>
                  <a:pt x="239" y="36"/>
                </a:cubicBezTo>
                <a:cubicBezTo>
                  <a:pt x="212" y="53"/>
                  <a:pt x="212" y="53"/>
                  <a:pt x="212" y="53"/>
                </a:cubicBezTo>
                <a:cubicBezTo>
                  <a:pt x="204" y="71"/>
                  <a:pt x="204" y="80"/>
                  <a:pt x="212" y="89"/>
                </a:cubicBezTo>
                <a:cubicBezTo>
                  <a:pt x="221" y="98"/>
                  <a:pt x="239" y="98"/>
                  <a:pt x="248" y="89"/>
                </a:cubicBezTo>
                <a:cubicBezTo>
                  <a:pt x="274" y="71"/>
                  <a:pt x="274" y="71"/>
                  <a:pt x="274" y="71"/>
                </a:cubicBezTo>
                <a:cubicBezTo>
                  <a:pt x="292" y="53"/>
                  <a:pt x="318" y="53"/>
                  <a:pt x="327" y="71"/>
                </a:cubicBezTo>
                <a:cubicBezTo>
                  <a:pt x="336" y="80"/>
                  <a:pt x="345" y="89"/>
                  <a:pt x="345" y="107"/>
                </a:cubicBezTo>
                <a:cubicBezTo>
                  <a:pt x="345" y="115"/>
                  <a:pt x="336" y="124"/>
                  <a:pt x="327" y="133"/>
                </a:cubicBezTo>
                <a:cubicBezTo>
                  <a:pt x="257" y="213"/>
                  <a:pt x="257" y="213"/>
                  <a:pt x="257" y="213"/>
                </a:cubicBezTo>
                <a:cubicBezTo>
                  <a:pt x="212" y="248"/>
                  <a:pt x="204" y="230"/>
                  <a:pt x="195" y="221"/>
                </a:cubicBezTo>
                <a:cubicBezTo>
                  <a:pt x="186" y="213"/>
                  <a:pt x="168" y="213"/>
                  <a:pt x="159" y="221"/>
                </a:cubicBezTo>
                <a:cubicBezTo>
                  <a:pt x="150" y="230"/>
                  <a:pt x="150" y="248"/>
                  <a:pt x="159" y="257"/>
                </a:cubicBezTo>
                <a:cubicBezTo>
                  <a:pt x="177" y="275"/>
                  <a:pt x="195" y="283"/>
                  <a:pt x="212" y="283"/>
                </a:cubicBezTo>
                <a:cubicBezTo>
                  <a:pt x="239" y="283"/>
                  <a:pt x="265" y="275"/>
                  <a:pt x="283" y="248"/>
                </a:cubicBezTo>
                <a:cubicBezTo>
                  <a:pt x="363" y="168"/>
                  <a:pt x="363" y="168"/>
                  <a:pt x="363" y="168"/>
                </a:cubicBezTo>
                <a:cubicBezTo>
                  <a:pt x="380" y="151"/>
                  <a:pt x="389" y="124"/>
                  <a:pt x="389" y="107"/>
                </a:cubicBezTo>
                <a:cubicBezTo>
                  <a:pt x="389" y="80"/>
                  <a:pt x="380" y="53"/>
                  <a:pt x="363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1" name="Textfeld 33"/>
          <p:cNvSpPr txBox="1"/>
          <p:nvPr/>
        </p:nvSpPr>
        <p:spPr>
          <a:xfrm>
            <a:off x="5335913" y="4214886"/>
            <a:ext cx="653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производства в объеме импорта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522713" y="6421373"/>
            <a:ext cx="3239861" cy="3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млн. руб.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950290" y="6418898"/>
            <a:ext cx="324024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проектов млн. руб.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335913" y="6498331"/>
            <a:ext cx="184767" cy="176364"/>
          </a:xfrm>
          <a:prstGeom prst="rect">
            <a:avLst/>
          </a:prstGeom>
          <a:solidFill>
            <a:srgbClr val="7AB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764542" y="6539195"/>
            <a:ext cx="186029" cy="1507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96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Заголовок 1"/>
          <p:cNvSpPr txBox="1">
            <a:spLocks/>
          </p:cNvSpPr>
          <p:nvPr/>
        </p:nvSpPr>
        <p:spPr>
          <a:xfrm>
            <a:off x="458358" y="239490"/>
            <a:ext cx="6694579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 - 84-90 Машины, оборудование и транспортные средства (бытовая техника, электроника)</a:t>
            </a:r>
          </a:p>
          <a:p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370214" y="904085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603"/>
          <p:cNvSpPr/>
          <p:nvPr/>
        </p:nvSpPr>
        <p:spPr>
          <a:xfrm>
            <a:off x="370214" y="762212"/>
            <a:ext cx="4840509" cy="3463234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ядерные, оборудование и механические устройства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54 986,91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Электрические машины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6 630,27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 и аппараты оптические,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фотографические, измерительные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1 954,19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наземного транспорта 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1 704,45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Железнодорожные локомотивы,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путевое оборудование -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203,64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Прочие – 117,7 млн. руб.</a:t>
            </a:r>
          </a:p>
          <a:p>
            <a:pPr fontAlgn="ctr">
              <a:lnSpc>
                <a:spcPct val="15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hape 604"/>
          <p:cNvSpPr/>
          <p:nvPr/>
        </p:nvSpPr>
        <p:spPr>
          <a:xfrm>
            <a:off x="355472" y="888124"/>
            <a:ext cx="5373888" cy="638890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ru-RU" sz="1600" b="1" dirty="0">
                <a:solidFill>
                  <a:srgbClr val="0099FF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МАШИНОСТРОИТЕЛЬНАЯ ПРОДУКЦИЯ: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727272" y="40786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997" y="120292"/>
            <a:ext cx="723900" cy="723900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601924" y="4730508"/>
            <a:ext cx="220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10 627 056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36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33"/>
          <p:cNvSpPr txBox="1"/>
          <p:nvPr/>
        </p:nvSpPr>
        <p:spPr>
          <a:xfrm>
            <a:off x="3098901" y="4774325"/>
            <a:ext cx="2392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69 796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3"/>
          <p:cNvSpPr txBox="1"/>
          <p:nvPr/>
        </p:nvSpPr>
        <p:spPr>
          <a:xfrm>
            <a:off x="1483018" y="5980579"/>
            <a:ext cx="31237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112 781 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8" name="Textfeld 34"/>
          <p:cNvSpPr txBox="1"/>
          <p:nvPr/>
        </p:nvSpPr>
        <p:spPr>
          <a:xfrm>
            <a:off x="707758" y="4441801"/>
            <a:ext cx="221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Россию</a:t>
            </a:r>
          </a:p>
        </p:txBody>
      </p:sp>
      <p:sp>
        <p:nvSpPr>
          <p:cNvPr id="39" name="Textfeld 34"/>
          <p:cNvSpPr txBox="1"/>
          <p:nvPr/>
        </p:nvSpPr>
        <p:spPr>
          <a:xfrm>
            <a:off x="2749712" y="4289685"/>
            <a:ext cx="306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Иркутскую область</a:t>
            </a:r>
            <a:endParaRPr lang="de-DE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alber Rahmen 13"/>
          <p:cNvSpPr/>
          <p:nvPr/>
        </p:nvSpPr>
        <p:spPr>
          <a:xfrm>
            <a:off x="601924" y="427677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44" name="Halber Rahmen 13"/>
          <p:cNvSpPr/>
          <p:nvPr/>
        </p:nvSpPr>
        <p:spPr>
          <a:xfrm rot="5400000">
            <a:off x="5054381" y="427677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45" name="Halber Rahmen 13"/>
          <p:cNvSpPr/>
          <p:nvPr/>
        </p:nvSpPr>
        <p:spPr>
          <a:xfrm rot="10800000">
            <a:off x="5069087" y="6244915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46" name="Halber Rahmen 13"/>
          <p:cNvSpPr/>
          <p:nvPr/>
        </p:nvSpPr>
        <p:spPr>
          <a:xfrm rot="16200000">
            <a:off x="613679" y="6280777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56" name="Textfeld 34"/>
          <p:cNvSpPr txBox="1"/>
          <p:nvPr/>
        </p:nvSpPr>
        <p:spPr>
          <a:xfrm>
            <a:off x="1510025" y="5527046"/>
            <a:ext cx="32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проектами</a:t>
            </a:r>
          </a:p>
        </p:txBody>
      </p:sp>
      <p:sp>
        <p:nvSpPr>
          <p:cNvPr id="64" name="Rechteck 38"/>
          <p:cNvSpPr/>
          <p:nvPr/>
        </p:nvSpPr>
        <p:spPr>
          <a:xfrm>
            <a:off x="7503782" y="2673475"/>
            <a:ext cx="3350146" cy="1699043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feld 33"/>
          <p:cNvSpPr txBox="1"/>
          <p:nvPr/>
        </p:nvSpPr>
        <p:spPr>
          <a:xfrm>
            <a:off x="7454459" y="3863626"/>
            <a:ext cx="3817422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«ЗАО ПРОМТЕХ Иркутск» компоненты систем летательных аппаратов</a:t>
            </a:r>
          </a:p>
        </p:txBody>
      </p:sp>
      <p:pic>
        <p:nvPicPr>
          <p:cNvPr id="87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936" y="5290847"/>
            <a:ext cx="33834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782" y="6081489"/>
            <a:ext cx="446439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99"/>
          <p:cNvSpPr/>
          <p:nvPr/>
        </p:nvSpPr>
        <p:spPr>
          <a:xfrm>
            <a:off x="7957605" y="5980579"/>
            <a:ext cx="234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штук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903337" y="5161470"/>
            <a:ext cx="4061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самолетокомплектов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бортовой кабельной и трубопроводных сетей для самолета МС-21.</a:t>
            </a:r>
          </a:p>
        </p:txBody>
      </p:sp>
      <p:pic>
        <p:nvPicPr>
          <p:cNvPr id="2050" name="Picture 2" descr="Клиен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27" y="1587380"/>
            <a:ext cx="3375501" cy="232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903337" y="4666990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 млн. руб.</a:t>
            </a:r>
          </a:p>
        </p:txBody>
      </p:sp>
      <p:sp>
        <p:nvSpPr>
          <p:cNvPr id="26" name="Freeform 27"/>
          <p:cNvSpPr>
            <a:spLocks noChangeArrowheads="1"/>
          </p:cNvSpPr>
          <p:nvPr/>
        </p:nvSpPr>
        <p:spPr bwMode="auto">
          <a:xfrm>
            <a:off x="7539936" y="4635630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95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459459" y="237940"/>
            <a:ext cx="10714800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Импорта Иркутской области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81218" y="836295"/>
            <a:ext cx="10793041" cy="453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35227" y="270407"/>
            <a:ext cx="235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327" y="0"/>
            <a:ext cx="723900" cy="723900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826225473"/>
              </p:ext>
            </p:extLst>
          </p:nvPr>
        </p:nvGraphicFramePr>
        <p:xfrm>
          <a:off x="0" y="1483685"/>
          <a:ext cx="11976391" cy="515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3536793" y="1315065"/>
            <a:ext cx="254344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7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</a:p>
          <a:p>
            <a:pPr algn="ctr">
              <a:lnSpc>
                <a:spcPts val="2600"/>
              </a:lnSpc>
            </a:pPr>
            <a:r>
              <a:rPr lang="ru-RU" sz="4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 </a:t>
            </a:r>
          </a:p>
        </p:txBody>
      </p:sp>
      <p:sp>
        <p:nvSpPr>
          <p:cNvPr id="25" name="Halber Rahmen 12"/>
          <p:cNvSpPr/>
          <p:nvPr/>
        </p:nvSpPr>
        <p:spPr>
          <a:xfrm>
            <a:off x="3414138" y="947568"/>
            <a:ext cx="447418" cy="429376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27" name="Halber Rahmen 13"/>
          <p:cNvSpPr/>
          <p:nvPr/>
        </p:nvSpPr>
        <p:spPr>
          <a:xfrm rot="10800000">
            <a:off x="5670875" y="177230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47953" y="3862145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863611" y="318690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-5%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435227" y="2777833"/>
            <a:ext cx="782587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-42%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124949" y="1819616"/>
            <a:ext cx="782587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-43%</a:t>
            </a:r>
          </a:p>
        </p:txBody>
      </p:sp>
    </p:spTree>
    <p:extLst>
      <p:ext uri="{BB962C8B-B14F-4D97-AF65-F5344CB8AC3E}">
        <p14:creationId xmlns:p14="http://schemas.microsoft.com/office/powerpoint/2010/main" val="263313845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 стрелкой 83"/>
          <p:cNvCxnSpPr/>
          <p:nvPr/>
        </p:nvCxnSpPr>
        <p:spPr>
          <a:xfrm flipV="1">
            <a:off x="376743" y="762110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hteck 38"/>
          <p:cNvSpPr/>
          <p:nvPr/>
        </p:nvSpPr>
        <p:spPr>
          <a:xfrm>
            <a:off x="3317016" y="1228470"/>
            <a:ext cx="2824365" cy="2441625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hteck 38"/>
          <p:cNvSpPr/>
          <p:nvPr/>
        </p:nvSpPr>
        <p:spPr>
          <a:xfrm>
            <a:off x="300849" y="4257069"/>
            <a:ext cx="2834421" cy="2405725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26" y="3266239"/>
            <a:ext cx="33834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8" y="3708385"/>
            <a:ext cx="446439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99" y="2835589"/>
            <a:ext cx="316078" cy="3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" y="2435339"/>
            <a:ext cx="356788" cy="328708"/>
          </a:xfrm>
          <a:prstGeom prst="rect">
            <a:avLst/>
          </a:prstGeom>
          <a:noFill/>
        </p:spPr>
      </p:pic>
      <p:sp>
        <p:nvSpPr>
          <p:cNvPr id="99" name="Rectangle 899"/>
          <p:cNvSpPr/>
          <p:nvPr/>
        </p:nvSpPr>
        <p:spPr>
          <a:xfrm>
            <a:off x="880295" y="3570002"/>
            <a:ext cx="242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шт./год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69587" y="2446563"/>
            <a:ext cx="196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2022-2027годы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69587" y="2827421"/>
            <a:ext cx="191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 млн. руб.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86698" y="3119043"/>
            <a:ext cx="2535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Лампы и осветительное оборудование</a:t>
            </a:r>
          </a:p>
        </p:txBody>
      </p:sp>
      <p:pic>
        <p:nvPicPr>
          <p:cNvPr id="103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853" y="4680834"/>
            <a:ext cx="33834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365" y="5122980"/>
            <a:ext cx="446439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326" y="4250184"/>
            <a:ext cx="316078" cy="3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05" y="3849934"/>
            <a:ext cx="356788" cy="328708"/>
          </a:xfrm>
          <a:prstGeom prst="rect">
            <a:avLst/>
          </a:prstGeom>
          <a:noFill/>
        </p:spPr>
      </p:pic>
      <p:sp>
        <p:nvSpPr>
          <p:cNvPr id="107" name="Rectangle 899"/>
          <p:cNvSpPr/>
          <p:nvPr/>
        </p:nvSpPr>
        <p:spPr>
          <a:xfrm>
            <a:off x="3754679" y="5027816"/>
            <a:ext cx="242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900 шт./год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766514" y="3861158"/>
            <a:ext cx="196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годы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766514" y="4242016"/>
            <a:ext cx="191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116,5 млн. руб.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789996" y="4561189"/>
            <a:ext cx="2792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подъемно-транспортного оборудования</a:t>
            </a: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59" y="4221169"/>
            <a:ext cx="2846411" cy="1793241"/>
          </a:xfrm>
          <a:prstGeom prst="rect">
            <a:avLst/>
          </a:prstGeom>
        </p:spPr>
      </p:pic>
      <p:sp>
        <p:nvSpPr>
          <p:cNvPr id="112" name="Прямоугольник 111"/>
          <p:cNvSpPr/>
          <p:nvPr/>
        </p:nvSpPr>
        <p:spPr>
          <a:xfrm>
            <a:off x="265744" y="6011786"/>
            <a:ext cx="2787595" cy="672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«НПО «Байкальские Энергосберегающие Технологии»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309365" y="3030656"/>
            <a:ext cx="2855131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 гидравлических домкратов и цилиндров АО «ЭНЕРПРЕД»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15" y="1228471"/>
            <a:ext cx="2824365" cy="1836295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387697" y="1248755"/>
            <a:ext cx="2881923" cy="2492238"/>
            <a:chOff x="358345" y="1301335"/>
            <a:chExt cx="5163233" cy="3287876"/>
          </a:xfrm>
        </p:grpSpPr>
        <p:sp>
          <p:nvSpPr>
            <p:cNvPr id="58" name="Rechteck 38"/>
            <p:cNvSpPr/>
            <p:nvPr/>
          </p:nvSpPr>
          <p:spPr>
            <a:xfrm>
              <a:off x="415737" y="1341143"/>
              <a:ext cx="5078128" cy="3186760"/>
            </a:xfrm>
            <a:prstGeom prst="rect">
              <a:avLst/>
            </a:prstGeom>
            <a:solidFill>
              <a:srgbClr val="FFFFFF"/>
            </a:solidFill>
            <a:ln w="127000">
              <a:noFill/>
            </a:ln>
            <a:effectLst>
              <a:outerShdw blurRad="190500" dist="635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Picture 2" descr="МС-21 прибыл на Иркутский авиазавод для ремоторизации под двигатели ПД-14 »  Авиация России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37" y="1301335"/>
              <a:ext cx="5078129" cy="2191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feld 33"/>
            <p:cNvSpPr txBox="1"/>
            <p:nvPr/>
          </p:nvSpPr>
          <p:spPr>
            <a:xfrm>
              <a:off x="358345" y="3492921"/>
              <a:ext cx="5163233" cy="10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Развитие производственно-технической базы Иркутского Авиационного Завода Филиала ПАО «Корпорация «Иркут»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9375217" y="1510261"/>
            <a:ext cx="3385539" cy="2209863"/>
            <a:chOff x="415738" y="4425654"/>
            <a:chExt cx="3385539" cy="2209863"/>
          </a:xfrm>
        </p:grpSpPr>
        <p:sp>
          <p:nvSpPr>
            <p:cNvPr id="62" name="TextBox 61"/>
            <p:cNvSpPr txBox="1"/>
            <p:nvPr/>
          </p:nvSpPr>
          <p:spPr>
            <a:xfrm>
              <a:off x="816513" y="4426013"/>
              <a:ext cx="2775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2020-2025годы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6513" y="4860882"/>
              <a:ext cx="2712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77,9 млрд. руб.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4806" y="5214902"/>
              <a:ext cx="2712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2 994 человек</a:t>
              </a:r>
            </a:p>
          </p:txBody>
        </p:sp>
        <p:pic>
          <p:nvPicPr>
            <p:cNvPr id="65" name="Picture 11" descr="D:\презентация пример\бизнес команда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38" y="5277541"/>
              <a:ext cx="435273" cy="2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5" descr="D:\презентация пример\список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96" y="5714643"/>
              <a:ext cx="359605" cy="265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2" descr="D:\презентация пример\рубль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94" y="4859192"/>
              <a:ext cx="282910" cy="28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52" y="4425654"/>
              <a:ext cx="289880" cy="289880"/>
            </a:xfrm>
            <a:prstGeom prst="rect">
              <a:avLst/>
            </a:prstGeom>
            <a:noFill/>
          </p:spPr>
        </p:pic>
        <p:sp>
          <p:nvSpPr>
            <p:cNvPr id="89" name="TextBox 88"/>
            <p:cNvSpPr txBox="1"/>
            <p:nvPr/>
          </p:nvSpPr>
          <p:spPr>
            <a:xfrm>
              <a:off x="818669" y="5675080"/>
              <a:ext cx="2709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Самолет МС-21-310</a:t>
              </a:r>
            </a:p>
          </p:txBody>
        </p:sp>
        <p:pic>
          <p:nvPicPr>
            <p:cNvPr id="90" name="Picture 13" descr="D:\презентация пример\встреча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38" y="6158646"/>
              <a:ext cx="450143" cy="28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Rectangle 899"/>
            <p:cNvSpPr/>
            <p:nvPr/>
          </p:nvSpPr>
          <p:spPr>
            <a:xfrm>
              <a:off x="820611" y="6050742"/>
              <a:ext cx="2980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Объем производства – </a:t>
              </a:r>
            </a:p>
            <a:p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 самолёта до 2025 года</a:t>
              </a:r>
            </a:p>
          </p:txBody>
        </p:sp>
      </p:grpSp>
      <p:sp>
        <p:nvSpPr>
          <p:cNvPr id="115" name="Стрелка вправо 114"/>
          <p:cNvSpPr/>
          <p:nvPr/>
        </p:nvSpPr>
        <p:spPr>
          <a:xfrm>
            <a:off x="9016819" y="5415180"/>
            <a:ext cx="876108" cy="41036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99FF"/>
              </a:solidFill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8301967" y="4875998"/>
            <a:ext cx="215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перспективными проектами </a:t>
            </a:r>
            <a:endParaRPr lang="ru-RU" sz="1600" dirty="0"/>
          </a:p>
        </p:txBody>
      </p:sp>
      <p:sp>
        <p:nvSpPr>
          <p:cNvPr id="130" name="Прямоугольник 129"/>
          <p:cNvSpPr/>
          <p:nvPr/>
        </p:nvSpPr>
        <p:spPr>
          <a:xfrm>
            <a:off x="7187694" y="5590376"/>
            <a:ext cx="717120" cy="6367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7670167" y="5650810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26 437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7043970" y="5185888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69 796</a:t>
            </a:r>
            <a:endParaRPr lang="ru-RU" sz="2400" dirty="0"/>
          </a:p>
        </p:txBody>
      </p:sp>
      <p:sp>
        <p:nvSpPr>
          <p:cNvPr id="135" name="Прямоугольник 134"/>
          <p:cNvSpPr/>
          <p:nvPr/>
        </p:nvSpPr>
        <p:spPr>
          <a:xfrm>
            <a:off x="10455452" y="4805521"/>
            <a:ext cx="708442" cy="14174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10217203" y="4391713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139 373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415738" y="324119"/>
            <a:ext cx="7648912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755901" y="-34555"/>
            <a:ext cx="243609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товаров- </a:t>
            </a:r>
          </a:p>
          <a:p>
            <a:pPr algn="ctr"/>
            <a:r>
              <a:rPr lang="ru-RU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84-90 Машины, оборудование и транспортные средства (бытовая техника, электроника)</a:t>
            </a:r>
          </a:p>
        </p:txBody>
      </p:sp>
      <p:sp>
        <p:nvSpPr>
          <p:cNvPr id="70" name="Овал 69"/>
          <p:cNvSpPr/>
          <p:nvPr/>
        </p:nvSpPr>
        <p:spPr>
          <a:xfrm>
            <a:off x="9281465" y="143379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Freeform 30"/>
          <p:cNvSpPr>
            <a:spLocks noChangeArrowheads="1"/>
          </p:cNvSpPr>
          <p:nvPr/>
        </p:nvSpPr>
        <p:spPr bwMode="auto">
          <a:xfrm rot="19542738">
            <a:off x="9390218" y="191311"/>
            <a:ext cx="377508" cy="370774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7" name="Textfeld 33"/>
          <p:cNvSpPr txBox="1"/>
          <p:nvPr/>
        </p:nvSpPr>
        <p:spPr>
          <a:xfrm>
            <a:off x="6709470" y="4062767"/>
            <a:ext cx="6536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производства в объеме импорта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522713" y="6421373"/>
            <a:ext cx="3239861" cy="3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млн. руб.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8950290" y="6418898"/>
            <a:ext cx="324024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проектов млн. руб.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335913" y="6498331"/>
            <a:ext cx="184767" cy="176364"/>
          </a:xfrm>
          <a:prstGeom prst="rect">
            <a:avLst/>
          </a:prstGeom>
          <a:solidFill>
            <a:srgbClr val="7AB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764542" y="6539195"/>
            <a:ext cx="186029" cy="1507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782313" y="6105960"/>
            <a:ext cx="708442" cy="1313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37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Заголовок 1"/>
          <p:cNvSpPr txBox="1">
            <a:spLocks/>
          </p:cNvSpPr>
          <p:nvPr/>
        </p:nvSpPr>
        <p:spPr>
          <a:xfrm>
            <a:off x="405332" y="323768"/>
            <a:ext cx="7609877" cy="845980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товаров - 68-71 Другие товары (мебель, игрушки, ювелирные изделия, стройматериалы)</a:t>
            </a:r>
          </a:p>
          <a:p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370214" y="904085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hape 603"/>
          <p:cNvSpPr/>
          <p:nvPr/>
        </p:nvSpPr>
        <p:spPr>
          <a:xfrm>
            <a:off x="480771" y="805014"/>
            <a:ext cx="5947882" cy="3253757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готовые изделия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327,80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246,90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и изделия из него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228,56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Керамические изделия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209,62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спорт. инвентарь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142,01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камня и гипса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113,70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50000"/>
              </a:lnSpc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hape 604"/>
          <p:cNvSpPr/>
          <p:nvPr/>
        </p:nvSpPr>
        <p:spPr>
          <a:xfrm>
            <a:off x="480771" y="989565"/>
            <a:ext cx="5373888" cy="638890"/>
          </a:xfrm>
          <a:prstGeom prst="rect">
            <a:avLst/>
          </a:prstGeom>
          <a:noFill/>
          <a:ln>
            <a:noFill/>
          </a:ln>
          <a:effectLst/>
        </p:spPr>
        <p:txBody>
          <a:bodyPr lIns="182824" tIns="91400" rIns="182824" bIns="91400" anchor="t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ПРОЧИЕ ТОВАРЫ: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727272" y="40786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997" y="120292"/>
            <a:ext cx="723900" cy="723900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571996" y="4507450"/>
            <a:ext cx="220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964 390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sz="36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33"/>
          <p:cNvSpPr txBox="1"/>
          <p:nvPr/>
        </p:nvSpPr>
        <p:spPr>
          <a:xfrm>
            <a:off x="3068973" y="4551267"/>
            <a:ext cx="2392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1 430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lang="de-DE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feld 33"/>
          <p:cNvSpPr txBox="1"/>
          <p:nvPr/>
        </p:nvSpPr>
        <p:spPr>
          <a:xfrm>
            <a:off x="1453090" y="5757521"/>
            <a:ext cx="31237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721 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4" name="Textfeld 34"/>
          <p:cNvSpPr txBox="1"/>
          <p:nvPr/>
        </p:nvSpPr>
        <p:spPr>
          <a:xfrm>
            <a:off x="677830" y="4218743"/>
            <a:ext cx="221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Россию</a:t>
            </a:r>
          </a:p>
        </p:txBody>
      </p:sp>
      <p:sp>
        <p:nvSpPr>
          <p:cNvPr id="45" name="Textfeld 34"/>
          <p:cNvSpPr txBox="1"/>
          <p:nvPr/>
        </p:nvSpPr>
        <p:spPr>
          <a:xfrm>
            <a:off x="2719784" y="4066627"/>
            <a:ext cx="306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Иркутскую область</a:t>
            </a:r>
            <a:endParaRPr lang="de-DE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Halber Rahmen 13"/>
          <p:cNvSpPr/>
          <p:nvPr/>
        </p:nvSpPr>
        <p:spPr>
          <a:xfrm>
            <a:off x="571996" y="4053720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48" name="Halber Rahmen 13"/>
          <p:cNvSpPr/>
          <p:nvPr/>
        </p:nvSpPr>
        <p:spPr>
          <a:xfrm rot="5400000">
            <a:off x="5024453" y="4053720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49" name="Halber Rahmen 13"/>
          <p:cNvSpPr/>
          <p:nvPr/>
        </p:nvSpPr>
        <p:spPr>
          <a:xfrm rot="10800000">
            <a:off x="5039159" y="6021857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50" name="Halber Rahmen 13"/>
          <p:cNvSpPr/>
          <p:nvPr/>
        </p:nvSpPr>
        <p:spPr>
          <a:xfrm rot="16200000">
            <a:off x="583751" y="6057719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solidFill>
                <a:srgbClr val="0099FF"/>
              </a:solidFill>
            </a:endParaRPr>
          </a:p>
        </p:txBody>
      </p:sp>
      <p:sp>
        <p:nvSpPr>
          <p:cNvPr id="71" name="Textfeld 34"/>
          <p:cNvSpPr txBox="1"/>
          <p:nvPr/>
        </p:nvSpPr>
        <p:spPr>
          <a:xfrm>
            <a:off x="1453090" y="5312341"/>
            <a:ext cx="325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проектами</a:t>
            </a:r>
          </a:p>
        </p:txBody>
      </p:sp>
      <p:sp>
        <p:nvSpPr>
          <p:cNvPr id="73" name="Rechteck 38"/>
          <p:cNvSpPr/>
          <p:nvPr/>
        </p:nvSpPr>
        <p:spPr>
          <a:xfrm>
            <a:off x="7103452" y="1301555"/>
            <a:ext cx="3205798" cy="2756793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feld 33"/>
          <p:cNvSpPr txBox="1"/>
          <p:nvPr/>
        </p:nvSpPr>
        <p:spPr>
          <a:xfrm>
            <a:off x="7073900" y="3329748"/>
            <a:ext cx="3368812" cy="78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«ООО Азия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Мьюзик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Компани» Модернизация производства фабрики театрально-концертного оборудования</a:t>
            </a:r>
          </a:p>
        </p:txBody>
      </p:sp>
      <p:pic>
        <p:nvPicPr>
          <p:cNvPr id="76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253" y="4871679"/>
            <a:ext cx="380173" cy="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253" y="5537413"/>
            <a:ext cx="501633" cy="28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899"/>
          <p:cNvSpPr/>
          <p:nvPr/>
        </p:nvSpPr>
        <p:spPr>
          <a:xfrm>
            <a:off x="7604831" y="5444971"/>
            <a:ext cx="2960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 тысяч театрально-концертных кресел,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акустических систем и 180 пианино.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77168" y="4753672"/>
            <a:ext cx="366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пианино и театрально-концертного оборудования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51" y="1296641"/>
            <a:ext cx="3205797" cy="20331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98886" y="4304988"/>
            <a:ext cx="178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млн. руб.</a:t>
            </a:r>
          </a:p>
        </p:txBody>
      </p:sp>
      <p:sp>
        <p:nvSpPr>
          <p:cNvPr id="26" name="Freeform 27"/>
          <p:cNvSpPr>
            <a:spLocks noChangeArrowheads="1"/>
          </p:cNvSpPr>
          <p:nvPr/>
        </p:nvSpPr>
        <p:spPr bwMode="auto">
          <a:xfrm>
            <a:off x="7097253" y="4285236"/>
            <a:ext cx="427453" cy="348405"/>
          </a:xfrm>
          <a:custGeom>
            <a:avLst/>
            <a:gdLst>
              <a:gd name="T0" fmla="*/ 579 w 602"/>
              <a:gd name="T1" fmla="*/ 509 h 510"/>
              <a:gd name="T2" fmla="*/ 579 w 602"/>
              <a:gd name="T3" fmla="*/ 509 h 510"/>
              <a:gd name="T4" fmla="*/ 21 w 602"/>
              <a:gd name="T5" fmla="*/ 509 h 510"/>
              <a:gd name="T6" fmla="*/ 0 w 602"/>
              <a:gd name="T7" fmla="*/ 488 h 510"/>
              <a:gd name="T8" fmla="*/ 0 w 602"/>
              <a:gd name="T9" fmla="*/ 481 h 510"/>
              <a:gd name="T10" fmla="*/ 21 w 602"/>
              <a:gd name="T11" fmla="*/ 452 h 510"/>
              <a:gd name="T12" fmla="*/ 579 w 602"/>
              <a:gd name="T13" fmla="*/ 452 h 510"/>
              <a:gd name="T14" fmla="*/ 601 w 602"/>
              <a:gd name="T15" fmla="*/ 481 h 510"/>
              <a:gd name="T16" fmla="*/ 601 w 602"/>
              <a:gd name="T17" fmla="*/ 488 h 510"/>
              <a:gd name="T18" fmla="*/ 579 w 602"/>
              <a:gd name="T19" fmla="*/ 509 h 510"/>
              <a:gd name="T20" fmla="*/ 487 w 602"/>
              <a:gd name="T21" fmla="*/ 424 h 510"/>
              <a:gd name="T22" fmla="*/ 487 w 602"/>
              <a:gd name="T23" fmla="*/ 424 h 510"/>
              <a:gd name="T24" fmla="*/ 431 w 602"/>
              <a:gd name="T25" fmla="*/ 424 h 510"/>
              <a:gd name="T26" fmla="*/ 403 w 602"/>
              <a:gd name="T27" fmla="*/ 396 h 510"/>
              <a:gd name="T28" fmla="*/ 403 w 602"/>
              <a:gd name="T29" fmla="*/ 28 h 510"/>
              <a:gd name="T30" fmla="*/ 431 w 602"/>
              <a:gd name="T31" fmla="*/ 0 h 510"/>
              <a:gd name="T32" fmla="*/ 487 w 602"/>
              <a:gd name="T33" fmla="*/ 0 h 510"/>
              <a:gd name="T34" fmla="*/ 516 w 602"/>
              <a:gd name="T35" fmla="*/ 28 h 510"/>
              <a:gd name="T36" fmla="*/ 516 w 602"/>
              <a:gd name="T37" fmla="*/ 396 h 510"/>
              <a:gd name="T38" fmla="*/ 487 w 602"/>
              <a:gd name="T39" fmla="*/ 424 h 510"/>
              <a:gd name="T40" fmla="*/ 332 w 602"/>
              <a:gd name="T41" fmla="*/ 424 h 510"/>
              <a:gd name="T42" fmla="*/ 332 w 602"/>
              <a:gd name="T43" fmla="*/ 424 h 510"/>
              <a:gd name="T44" fmla="*/ 276 w 602"/>
              <a:gd name="T45" fmla="*/ 424 h 510"/>
              <a:gd name="T46" fmla="*/ 247 w 602"/>
              <a:gd name="T47" fmla="*/ 396 h 510"/>
              <a:gd name="T48" fmla="*/ 247 w 602"/>
              <a:gd name="T49" fmla="*/ 163 h 510"/>
              <a:gd name="T50" fmla="*/ 276 w 602"/>
              <a:gd name="T51" fmla="*/ 134 h 510"/>
              <a:gd name="T52" fmla="*/ 332 w 602"/>
              <a:gd name="T53" fmla="*/ 134 h 510"/>
              <a:gd name="T54" fmla="*/ 360 w 602"/>
              <a:gd name="T55" fmla="*/ 163 h 510"/>
              <a:gd name="T56" fmla="*/ 360 w 602"/>
              <a:gd name="T57" fmla="*/ 396 h 510"/>
              <a:gd name="T58" fmla="*/ 332 w 602"/>
              <a:gd name="T59" fmla="*/ 424 h 510"/>
              <a:gd name="T60" fmla="*/ 169 w 602"/>
              <a:gd name="T61" fmla="*/ 424 h 510"/>
              <a:gd name="T62" fmla="*/ 169 w 602"/>
              <a:gd name="T63" fmla="*/ 424 h 510"/>
              <a:gd name="T64" fmla="*/ 113 w 602"/>
              <a:gd name="T65" fmla="*/ 424 h 510"/>
              <a:gd name="T66" fmla="*/ 85 w 602"/>
              <a:gd name="T67" fmla="*/ 396 h 510"/>
              <a:gd name="T68" fmla="*/ 85 w 602"/>
              <a:gd name="T69" fmla="*/ 297 h 510"/>
              <a:gd name="T70" fmla="*/ 113 w 602"/>
              <a:gd name="T71" fmla="*/ 269 h 510"/>
              <a:gd name="T72" fmla="*/ 169 w 602"/>
              <a:gd name="T73" fmla="*/ 269 h 510"/>
              <a:gd name="T74" fmla="*/ 198 w 602"/>
              <a:gd name="T75" fmla="*/ 297 h 510"/>
              <a:gd name="T76" fmla="*/ 198 w 602"/>
              <a:gd name="T77" fmla="*/ 396 h 510"/>
              <a:gd name="T78" fmla="*/ 169 w 602"/>
              <a:gd name="T79" fmla="*/ 42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10">
                <a:moveTo>
                  <a:pt x="579" y="509"/>
                </a:moveTo>
                <a:lnTo>
                  <a:pt x="579" y="509"/>
                </a:lnTo>
                <a:cubicBezTo>
                  <a:pt x="21" y="509"/>
                  <a:pt x="21" y="509"/>
                  <a:pt x="21" y="509"/>
                </a:cubicBezTo>
                <a:cubicBezTo>
                  <a:pt x="7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7" y="452"/>
                  <a:pt x="21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488"/>
                  <a:pt x="601" y="488"/>
                  <a:pt x="601" y="488"/>
                </a:cubicBezTo>
                <a:cubicBezTo>
                  <a:pt x="601" y="502"/>
                  <a:pt x="594" y="509"/>
                  <a:pt x="579" y="509"/>
                </a:cubicBezTo>
                <a:close/>
                <a:moveTo>
                  <a:pt x="487" y="424"/>
                </a:moveTo>
                <a:lnTo>
                  <a:pt x="487" y="424"/>
                </a:lnTo>
                <a:cubicBezTo>
                  <a:pt x="431" y="424"/>
                  <a:pt x="431" y="424"/>
                  <a:pt x="431" y="424"/>
                </a:cubicBezTo>
                <a:cubicBezTo>
                  <a:pt x="417" y="424"/>
                  <a:pt x="403" y="417"/>
                  <a:pt x="403" y="396"/>
                </a:cubicBezTo>
                <a:cubicBezTo>
                  <a:pt x="403" y="28"/>
                  <a:pt x="403" y="28"/>
                  <a:pt x="403" y="28"/>
                </a:cubicBezTo>
                <a:cubicBezTo>
                  <a:pt x="403" y="14"/>
                  <a:pt x="417" y="0"/>
                  <a:pt x="431" y="0"/>
                </a:cubicBezTo>
                <a:cubicBezTo>
                  <a:pt x="487" y="0"/>
                  <a:pt x="487" y="0"/>
                  <a:pt x="487" y="0"/>
                </a:cubicBezTo>
                <a:cubicBezTo>
                  <a:pt x="509" y="0"/>
                  <a:pt x="516" y="14"/>
                  <a:pt x="516" y="28"/>
                </a:cubicBezTo>
                <a:cubicBezTo>
                  <a:pt x="516" y="396"/>
                  <a:pt x="516" y="396"/>
                  <a:pt x="516" y="396"/>
                </a:cubicBezTo>
                <a:cubicBezTo>
                  <a:pt x="516" y="417"/>
                  <a:pt x="509" y="424"/>
                  <a:pt x="487" y="424"/>
                </a:cubicBez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54" y="424"/>
                  <a:pt x="247" y="417"/>
                  <a:pt x="247" y="396"/>
                </a:cubicBezTo>
                <a:cubicBezTo>
                  <a:pt x="247" y="163"/>
                  <a:pt x="247" y="163"/>
                  <a:pt x="247" y="163"/>
                </a:cubicBezTo>
                <a:cubicBezTo>
                  <a:pt x="247" y="149"/>
                  <a:pt x="254" y="134"/>
                  <a:pt x="276" y="134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46" y="134"/>
                  <a:pt x="360" y="149"/>
                  <a:pt x="360" y="163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297"/>
                  <a:pt x="85" y="297"/>
                  <a:pt x="85" y="297"/>
                </a:cubicBezTo>
                <a:cubicBezTo>
                  <a:pt x="85" y="276"/>
                  <a:pt x="99" y="269"/>
                  <a:pt x="113" y="269"/>
                </a:cubicBezTo>
                <a:cubicBezTo>
                  <a:pt x="169" y="269"/>
                  <a:pt x="169" y="269"/>
                  <a:pt x="169" y="269"/>
                </a:cubicBezTo>
                <a:cubicBezTo>
                  <a:pt x="184" y="269"/>
                  <a:pt x="198" y="276"/>
                  <a:pt x="198" y="297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84" y="424"/>
                  <a:pt x="169" y="424"/>
                </a:cubicBezTo>
                <a:close/>
              </a:path>
            </a:pathLst>
          </a:custGeom>
          <a:solidFill>
            <a:srgbClr val="7390C5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5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Прямая со стрелкой 83"/>
          <p:cNvCxnSpPr/>
          <p:nvPr/>
        </p:nvCxnSpPr>
        <p:spPr>
          <a:xfrm flipV="1">
            <a:off x="324052" y="740557"/>
            <a:ext cx="10755445" cy="6333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38"/>
          <p:cNvSpPr/>
          <p:nvPr/>
        </p:nvSpPr>
        <p:spPr>
          <a:xfrm>
            <a:off x="767846" y="1114006"/>
            <a:ext cx="3113584" cy="2936137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feld 33"/>
          <p:cNvSpPr txBox="1"/>
          <p:nvPr/>
        </p:nvSpPr>
        <p:spPr>
          <a:xfrm>
            <a:off x="712532" y="3486859"/>
            <a:ext cx="3469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силикатных изделий ООО «САЯНСКГАЗОБЕТОН»</a:t>
            </a:r>
          </a:p>
        </p:txBody>
      </p:sp>
      <p:sp>
        <p:nvSpPr>
          <p:cNvPr id="75" name="Rechteck 38"/>
          <p:cNvSpPr/>
          <p:nvPr/>
        </p:nvSpPr>
        <p:spPr>
          <a:xfrm>
            <a:off x="767847" y="1114006"/>
            <a:ext cx="3047438" cy="2339443"/>
          </a:xfrm>
          <a:prstGeom prst="rect">
            <a:avLst/>
          </a:prstGeom>
          <a:blipFill dpi="0" rotWithShape="1">
            <a:blip r:embed="rId2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328801" y="4243346"/>
            <a:ext cx="189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2020-2022 годы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326979" y="5614450"/>
            <a:ext cx="312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Силикатный кирпич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327689" y="5217102"/>
            <a:ext cx="21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14 человек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325126" y="4707999"/>
            <a:ext cx="182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млрд. руб. </a:t>
            </a:r>
          </a:p>
        </p:txBody>
      </p:sp>
      <p:pic>
        <p:nvPicPr>
          <p:cNvPr id="80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38" y="5205158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74" y="5689404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07" y="6169900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74" y="4707999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3" y="4253659"/>
            <a:ext cx="351978" cy="351978"/>
          </a:xfrm>
          <a:prstGeom prst="rect">
            <a:avLst/>
          </a:prstGeom>
          <a:noFill/>
        </p:spPr>
      </p:pic>
      <p:sp>
        <p:nvSpPr>
          <p:cNvPr id="89" name="Rectangle 899"/>
          <p:cNvSpPr/>
          <p:nvPr/>
        </p:nvSpPr>
        <p:spPr>
          <a:xfrm>
            <a:off x="1309304" y="6011798"/>
            <a:ext cx="296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млн. кирпича в год</a:t>
            </a:r>
          </a:p>
        </p:txBody>
      </p:sp>
      <p:pic>
        <p:nvPicPr>
          <p:cNvPr id="90" name="Picture 2" descr="Строительство нового производства началось на площадке «Саянскгазобетона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9" y="1094314"/>
            <a:ext cx="3128221" cy="23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hteck 38"/>
          <p:cNvSpPr/>
          <p:nvPr/>
        </p:nvSpPr>
        <p:spPr>
          <a:xfrm>
            <a:off x="4796130" y="1098452"/>
            <a:ext cx="3244541" cy="2884125"/>
          </a:xfrm>
          <a:prstGeom prst="rect">
            <a:avLst/>
          </a:prstGeom>
          <a:solidFill>
            <a:srgbClr val="FFFFFF"/>
          </a:solidFill>
          <a:ln w="127000">
            <a:noFill/>
          </a:ln>
          <a:effectLst>
            <a:outerShdw blurRad="190500" dist="63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feld 33"/>
          <p:cNvSpPr txBox="1"/>
          <p:nvPr/>
        </p:nvSpPr>
        <p:spPr>
          <a:xfrm>
            <a:off x="4732226" y="1084038"/>
            <a:ext cx="3698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цеха по производству</a:t>
            </a:r>
          </a:p>
          <a:p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мебели, ООО Фабрика «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МебельДом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hteck 38"/>
          <p:cNvSpPr/>
          <p:nvPr/>
        </p:nvSpPr>
        <p:spPr>
          <a:xfrm>
            <a:off x="4796131" y="1828554"/>
            <a:ext cx="2846818" cy="2212309"/>
          </a:xfrm>
          <a:prstGeom prst="rect">
            <a:avLst/>
          </a:prstGeom>
          <a:blipFill dpi="0" rotWithShape="1">
            <a:blip r:embed="rId2"/>
            <a:srcRect/>
            <a:stretch>
              <a:fillRect l="-16697" r="-16697"/>
            </a:stretch>
          </a:blip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Рисунок 1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454" y="1663902"/>
            <a:ext cx="3256873" cy="237695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8783268" y="1425535"/>
            <a:ext cx="189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2018-2022 годы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766291" y="2817219"/>
            <a:ext cx="306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Корпусная и мягкая мебель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782156" y="2399291"/>
            <a:ext cx="211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14 человек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8779593" y="1890188"/>
            <a:ext cx="182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млн. руб. </a:t>
            </a:r>
          </a:p>
        </p:txBody>
      </p:sp>
      <p:pic>
        <p:nvPicPr>
          <p:cNvPr id="123" name="Picture 11" descr="D:\презентация пример\бизнес команда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805" y="2387347"/>
            <a:ext cx="528516" cy="3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5" descr="D:\презентация пример\список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541" y="2871593"/>
            <a:ext cx="436639" cy="32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3" descr="D:\презентация пример\встреч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4874" y="3352089"/>
            <a:ext cx="546572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541" y="1890188"/>
            <a:ext cx="343514" cy="3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10" y="1435848"/>
            <a:ext cx="351978" cy="351978"/>
          </a:xfrm>
          <a:prstGeom prst="rect">
            <a:avLst/>
          </a:prstGeom>
          <a:noFill/>
        </p:spPr>
      </p:pic>
      <p:sp>
        <p:nvSpPr>
          <p:cNvPr id="128" name="Rectangle 899"/>
          <p:cNvSpPr/>
          <p:nvPr/>
        </p:nvSpPr>
        <p:spPr>
          <a:xfrm>
            <a:off x="8763771" y="3193987"/>
            <a:ext cx="296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–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30 000 изделий в год </a:t>
            </a:r>
          </a:p>
        </p:txBody>
      </p:sp>
      <p:sp>
        <p:nvSpPr>
          <p:cNvPr id="129" name="Textfeld 33"/>
          <p:cNvSpPr txBox="1"/>
          <p:nvPr/>
        </p:nvSpPr>
        <p:spPr>
          <a:xfrm>
            <a:off x="5294133" y="4093212"/>
            <a:ext cx="653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производства в объеме импорта</a:t>
            </a:r>
          </a:p>
        </p:txBody>
      </p:sp>
      <p:sp>
        <p:nvSpPr>
          <p:cNvPr id="130" name="Стрелка вправо 129"/>
          <p:cNvSpPr/>
          <p:nvPr/>
        </p:nvSpPr>
        <p:spPr>
          <a:xfrm>
            <a:off x="7939970" y="5464300"/>
            <a:ext cx="876108" cy="410362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FF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7385949" y="4938038"/>
            <a:ext cx="2158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перспективными проектами </a:t>
            </a:r>
            <a:endParaRPr lang="ru-RU" sz="1600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5522713" y="6421373"/>
            <a:ext cx="3239861" cy="355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млн. руб.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8950290" y="6418898"/>
            <a:ext cx="324024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проектов млн. руб.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5335913" y="6498331"/>
            <a:ext cx="184767" cy="176364"/>
          </a:xfrm>
          <a:prstGeom prst="rect">
            <a:avLst/>
          </a:prstGeom>
          <a:solidFill>
            <a:srgbClr val="7AB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8764542" y="6539195"/>
            <a:ext cx="186029" cy="1507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6245921" y="4847322"/>
            <a:ext cx="717120" cy="140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 flipV="1">
            <a:off x="6734913" y="6069523"/>
            <a:ext cx="708442" cy="194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6888113" y="5679217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84,5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6163251" y="4459197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1 430</a:t>
            </a:r>
            <a:endParaRPr lang="ru-RU" sz="2400" dirty="0"/>
          </a:p>
        </p:txBody>
      </p:sp>
      <p:sp>
        <p:nvSpPr>
          <p:cNvPr id="150" name="Прямоугольник 149"/>
          <p:cNvSpPr/>
          <p:nvPr/>
        </p:nvSpPr>
        <p:spPr>
          <a:xfrm>
            <a:off x="9651784" y="5107522"/>
            <a:ext cx="708442" cy="11561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9567423" y="4690029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813,4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415738" y="324119"/>
            <a:ext cx="7648912" cy="434267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535068" y="29345"/>
            <a:ext cx="294240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68-71 Другие товары </a:t>
            </a:r>
          </a:p>
          <a:p>
            <a:pPr algn="ctr"/>
            <a:r>
              <a:rPr lang="ru-RU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(мебель, игрушки, ювелирные</a:t>
            </a:r>
          </a:p>
          <a:p>
            <a:pPr algn="ctr"/>
            <a:r>
              <a:rPr lang="ru-RU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изделия, стройматериалы)</a:t>
            </a:r>
          </a:p>
        </p:txBody>
      </p:sp>
      <p:sp>
        <p:nvSpPr>
          <p:cNvPr id="54" name="Овал 53"/>
          <p:cNvSpPr/>
          <p:nvPr/>
        </p:nvSpPr>
        <p:spPr>
          <a:xfrm>
            <a:off x="9309558" y="98771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hape 2724"/>
          <p:cNvSpPr/>
          <p:nvPr/>
        </p:nvSpPr>
        <p:spPr>
          <a:xfrm>
            <a:off x="9397979" y="228176"/>
            <a:ext cx="407207" cy="32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3753068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52" grpId="0"/>
      <p:bldP spid="54" grpId="0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570487" y="4331083"/>
            <a:ext cx="3518164" cy="812800"/>
          </a:xfrm>
          <a:prstGeom prst="roundRect">
            <a:avLst>
              <a:gd name="adj" fmla="val 28548"/>
            </a:avLst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- повышение конкурентоспособности предприятий, создание высокой культуры труда, существенное улучшение показателей выручки, налоговой отдачи, качества товаров и услуг.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039" y="871514"/>
            <a:ext cx="321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2400" b="1" dirty="0" err="1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Фармасинтез</a:t>
            </a:r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9183" y="2717433"/>
            <a:ext cx="4074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«Ангарский азотно-туковый завод»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5039" y="2731836"/>
            <a:ext cx="327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«Сава Сервис»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01781" y="866272"/>
            <a:ext cx="327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«ПО Радиан»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23783" y="4949648"/>
            <a:ext cx="3270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 «Каравай»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8608" y="175042"/>
            <a:ext cx="10714800" cy="434267"/>
          </a:xfr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«Производительность труда»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303012" y="751255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34816" y="264806"/>
            <a:ext cx="235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область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916" y="-5601"/>
            <a:ext cx="723900" cy="7239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259645" y="2248588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Было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40139" y="2242785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Стало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56157" y="2248080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Эффект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12564" y="1726626"/>
            <a:ext cx="95410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ct val="900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600" b="1" kern="0" dirty="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733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625358" y="1744490"/>
            <a:ext cx="121058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ct val="900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600" b="1" kern="0" dirty="0">
                <a:solidFill>
                  <a:srgbClr val="8DC63F"/>
                </a:solidFill>
                <a:latin typeface="Roboto Medium"/>
                <a:ea typeface="Roboto Medium"/>
                <a:cs typeface="Roboto Medium"/>
                <a:sym typeface="Roboto Medium"/>
              </a:rPr>
              <a:t>1466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116636" y="1673841"/>
            <a:ext cx="1417376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b="1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300 </a:t>
            </a:r>
          </a:p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млн руб.</a:t>
            </a:r>
            <a:endParaRPr lang="ru-RU" sz="5400" b="1" kern="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" name="Стрелка вниз 43"/>
          <p:cNvSpPr/>
          <p:nvPr/>
        </p:nvSpPr>
        <p:spPr>
          <a:xfrm rot="16200000">
            <a:off x="1193360" y="1816720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Линия"/>
          <p:cNvSpPr/>
          <p:nvPr/>
        </p:nvSpPr>
        <p:spPr>
          <a:xfrm rot="5400000" flipH="1" flipV="1">
            <a:off x="1710431" y="3823283"/>
            <a:ext cx="5707880" cy="2293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50800" tIns="50800" rIns="50800" bIns="50800" anchor="ctr"/>
          <a:lstStyle/>
          <a:p>
            <a:pPr defTabSz="2438338">
              <a:spcBef>
                <a:spcPts val="900"/>
              </a:spcBef>
              <a:defRPr sz="3700"/>
            </a:pPr>
            <a:endParaRPr>
              <a:latin typeface="Roboto Medium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756390" y="4418403"/>
            <a:ext cx="1402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defRPr sz="5000"/>
            </a:pPr>
            <a:r>
              <a:rPr lang="ru-RU" sz="2000" b="1" dirty="0">
                <a:solidFill>
                  <a:schemeClr val="bg1"/>
                </a:solidFill>
                <a:latin typeface="Roboto Medium"/>
              </a:rPr>
              <a:t>тыс. тонн</a:t>
            </a:r>
            <a:endParaRPr lang="ru-RU" sz="20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904250" y="3834320"/>
            <a:ext cx="109517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>
              <a:lnSpc>
                <a:spcPct val="900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b="1" dirty="0">
                <a:solidFill>
                  <a:srgbClr val="92D050"/>
                </a:solidFill>
                <a:latin typeface="Roboto Medium"/>
                <a:sym typeface="Roboto Medium"/>
              </a:rPr>
              <a:t>5367</a:t>
            </a:r>
            <a:endParaRPr lang="ru-RU" sz="3200" b="1" dirty="0">
              <a:solidFill>
                <a:srgbClr val="92D050"/>
              </a:solidFill>
              <a:latin typeface="Roboto Medium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99595" y="4884555"/>
            <a:ext cx="4211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АктехЭнергияТрейд</a:t>
            </a:r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62" name="Линия"/>
          <p:cNvSpPr/>
          <p:nvPr/>
        </p:nvSpPr>
        <p:spPr>
          <a:xfrm flipH="1">
            <a:off x="174305" y="2698497"/>
            <a:ext cx="8201692" cy="56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50800" tIns="50800" rIns="50800" bIns="50800" anchor="ctr"/>
          <a:lstStyle/>
          <a:p>
            <a:pPr defTabSz="2438338">
              <a:spcBef>
                <a:spcPts val="900"/>
              </a:spcBef>
              <a:defRPr sz="3700"/>
            </a:pPr>
            <a:endParaRPr>
              <a:solidFill>
                <a:srgbClr val="0099FF"/>
              </a:solidFill>
              <a:latin typeface="Roboto Medium"/>
            </a:endParaRPr>
          </a:p>
        </p:txBody>
      </p:sp>
      <p:sp>
        <p:nvSpPr>
          <p:cNvPr id="65" name="Стрелка вниз 64"/>
          <p:cNvSpPr/>
          <p:nvPr/>
        </p:nvSpPr>
        <p:spPr>
          <a:xfrm rot="16200000">
            <a:off x="6317244" y="3904627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042655" y="4448345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Эффект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938695" y="3824260"/>
            <a:ext cx="1417376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b="1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+102 </a:t>
            </a:r>
          </a:p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млн руб.</a:t>
            </a:r>
            <a:endParaRPr lang="ru-RU" sz="5400" b="1" kern="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94052" y="6410976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Было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710148" y="6410976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Стало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42394" y="5707458"/>
            <a:ext cx="69762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ct val="900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600" b="1" kern="0" dirty="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57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867021" y="5745913"/>
            <a:ext cx="697627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ct val="900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600" b="1" kern="0" dirty="0">
                <a:solidFill>
                  <a:srgbClr val="8DC63F"/>
                </a:solidFill>
                <a:latin typeface="Roboto Medium"/>
                <a:ea typeface="Roboto Medium"/>
                <a:cs typeface="Roboto Medium"/>
                <a:sym typeface="Roboto Medium"/>
              </a:rPr>
              <a:t>64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100326" y="5666163"/>
            <a:ext cx="1417376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b="1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2,8</a:t>
            </a:r>
          </a:p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2400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млн руб.</a:t>
            </a:r>
            <a:endParaRPr lang="ru-RU" sz="5400" b="1" kern="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4" name="Стрелка вниз 73"/>
          <p:cNvSpPr/>
          <p:nvPr/>
        </p:nvSpPr>
        <p:spPr>
          <a:xfrm rot="16200000">
            <a:off x="1224878" y="5809160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" name="Стрелка вниз 74"/>
          <p:cNvSpPr/>
          <p:nvPr/>
        </p:nvSpPr>
        <p:spPr>
          <a:xfrm rot="16200000">
            <a:off x="2692743" y="5836881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138701" y="6260769"/>
            <a:ext cx="1242648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989393" hangingPunct="0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700" b="1" kern="0" dirty="0">
                <a:solidFill>
                  <a:srgbClr val="FFFFFF"/>
                </a:solidFill>
                <a:latin typeface="Roboto Medium"/>
                <a:sym typeface="Roboto"/>
              </a:rPr>
              <a:t>Фонд</a:t>
            </a: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 </a:t>
            </a:r>
          </a:p>
          <a:p>
            <a:pPr algn="ctr" defTabSz="3989393" hangingPunct="0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700" b="1" kern="0" dirty="0">
                <a:solidFill>
                  <a:srgbClr val="FFFFFF"/>
                </a:solidFill>
                <a:latin typeface="Roboto Medium"/>
                <a:sym typeface="Roboto"/>
              </a:rPr>
              <a:t>экономии</a:t>
            </a:r>
            <a:endParaRPr lang="ru-RU" sz="17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77" name="Линия"/>
          <p:cNvSpPr/>
          <p:nvPr/>
        </p:nvSpPr>
        <p:spPr>
          <a:xfrm flipH="1" flipV="1">
            <a:off x="174305" y="4873917"/>
            <a:ext cx="8201692" cy="4867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50800" tIns="50800" rIns="50800" bIns="50800" anchor="ctr"/>
          <a:lstStyle/>
          <a:p>
            <a:pPr defTabSz="2438338">
              <a:spcBef>
                <a:spcPts val="900"/>
              </a:spcBef>
              <a:defRPr sz="3700"/>
            </a:pPr>
            <a:endParaRPr>
              <a:solidFill>
                <a:srgbClr val="0099FF"/>
              </a:solidFill>
              <a:latin typeface="Roboto Medium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599325" y="1788386"/>
            <a:ext cx="171172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3600" b="1" dirty="0">
                <a:solidFill>
                  <a:srgbClr val="FF0000"/>
                </a:solidFill>
                <a:latin typeface="Roboto Medium"/>
                <a:sym typeface="Roboto Medium"/>
              </a:rPr>
              <a:t>31</a:t>
            </a: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шкафа </a:t>
            </a:r>
          </a:p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управления</a:t>
            </a:r>
            <a:endParaRPr lang="ru-RU" sz="17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80" name="Стрелка вниз 79"/>
          <p:cNvSpPr/>
          <p:nvPr/>
        </p:nvSpPr>
        <p:spPr>
          <a:xfrm rot="16200000">
            <a:off x="6231910" y="1701598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885714" y="2259554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Эффект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635946" y="1746012"/>
            <a:ext cx="171172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3600" b="1" dirty="0">
                <a:solidFill>
                  <a:srgbClr val="92D050"/>
                </a:solidFill>
                <a:latin typeface="Roboto Medium"/>
                <a:sym typeface="Roboto Medium"/>
              </a:rPr>
              <a:t>39</a:t>
            </a: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шкафа </a:t>
            </a:r>
          </a:p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управления</a:t>
            </a:r>
            <a:endParaRPr lang="ru-RU" sz="17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994151" y="2278490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Было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-259035" y="3589368"/>
            <a:ext cx="2015399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3600" b="1" dirty="0">
                <a:solidFill>
                  <a:srgbClr val="FF0000"/>
                </a:solidFill>
                <a:latin typeface="Roboto Medium"/>
                <a:sym typeface="Roboto Medium"/>
              </a:rPr>
              <a:t>65</a:t>
            </a: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Roboto Medium"/>
              </a:rPr>
              <a:t>домов</a:t>
            </a:r>
          </a:p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600" b="1" dirty="0">
                <a:solidFill>
                  <a:schemeClr val="bg1"/>
                </a:solidFill>
                <a:latin typeface="Roboto Medium"/>
              </a:rPr>
              <a:t>/мес.</a:t>
            </a:r>
            <a:r>
              <a:rPr lang="ru-RU" sz="1400" b="1" dirty="0">
                <a:solidFill>
                  <a:schemeClr val="bg1"/>
                </a:solidFill>
                <a:latin typeface="Roboto Medium"/>
              </a:rPr>
              <a:t> </a:t>
            </a:r>
          </a:p>
        </p:txBody>
      </p:sp>
      <p:sp>
        <p:nvSpPr>
          <p:cNvPr id="95" name="Стрелка вниз 94"/>
          <p:cNvSpPr/>
          <p:nvPr/>
        </p:nvSpPr>
        <p:spPr>
          <a:xfrm rot="16200000">
            <a:off x="1262953" y="3814362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3149812" y="4361940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Эффект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57448" y="4306820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Было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1299781" y="3576165"/>
            <a:ext cx="2015399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3600" b="1" dirty="0">
                <a:solidFill>
                  <a:srgbClr val="92D050"/>
                </a:solidFill>
                <a:latin typeface="Roboto Medium"/>
                <a:sym typeface="Roboto Medium"/>
              </a:rPr>
              <a:t>85</a:t>
            </a: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Roboto Medium"/>
              </a:rPr>
              <a:t>домов</a:t>
            </a:r>
          </a:p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600" b="1" dirty="0">
                <a:solidFill>
                  <a:schemeClr val="bg1"/>
                </a:solidFill>
                <a:latin typeface="Roboto Medium"/>
              </a:rPr>
              <a:t>/мес.</a:t>
            </a:r>
            <a:r>
              <a:rPr lang="ru-RU" sz="1400" b="1" dirty="0">
                <a:solidFill>
                  <a:schemeClr val="bg1"/>
                </a:solidFill>
                <a:latin typeface="Roboto Medium"/>
              </a:rPr>
              <a:t> 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1757369" y="4345968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Стало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103" name="Стрелка вниз 102"/>
          <p:cNvSpPr/>
          <p:nvPr/>
        </p:nvSpPr>
        <p:spPr>
          <a:xfrm rot="16200000">
            <a:off x="2787984" y="3799788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3176758" y="3650459"/>
            <a:ext cx="1386918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b="1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+</a:t>
            </a:r>
            <a:r>
              <a:rPr lang="ru-RU" sz="3600" b="1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240</a:t>
            </a:r>
            <a:r>
              <a:rPr lang="ru-RU" sz="3200" b="1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</a:p>
          <a:p>
            <a:pPr algn="ctr" defTabSz="2438338" hangingPunct="0">
              <a:lnSpc>
                <a:spcPts val="1700"/>
              </a:lnSpc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1700" kern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домов в год</a:t>
            </a:r>
            <a:endParaRPr lang="ru-RU" sz="1700" b="1" kern="0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4492787" y="5741425"/>
            <a:ext cx="171172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3600" b="1" dirty="0">
                <a:solidFill>
                  <a:srgbClr val="FF0000"/>
                </a:solidFill>
                <a:latin typeface="Roboto Medium"/>
                <a:sym typeface="Roboto Medium"/>
              </a:rPr>
              <a:t>1500</a:t>
            </a: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шт. </a:t>
            </a:r>
          </a:p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700" b="1" dirty="0" err="1">
                <a:solidFill>
                  <a:schemeClr val="bg1"/>
                </a:solidFill>
                <a:latin typeface="Roboto Medium"/>
              </a:rPr>
              <a:t>круассанов</a:t>
            </a:r>
            <a:endParaRPr lang="ru-RU" sz="1700" b="1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111" name="Стрелка вниз 110"/>
          <p:cNvSpPr/>
          <p:nvPr/>
        </p:nvSpPr>
        <p:spPr>
          <a:xfrm rot="16200000">
            <a:off x="6230723" y="5654031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6969528" y="6308061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Эффект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4924097" y="6288582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989393" hangingPunct="0">
              <a:spcBef>
                <a:spcPts val="300"/>
              </a:spcBef>
              <a:defRPr sz="5000"/>
            </a:pPr>
            <a:r>
              <a:rPr lang="ru-RU" sz="2000" b="1" kern="0" dirty="0">
                <a:solidFill>
                  <a:srgbClr val="FFFFFF"/>
                </a:solidFill>
                <a:latin typeface="Roboto Medium"/>
                <a:sym typeface="Roboto"/>
              </a:rPr>
              <a:t>Было</a:t>
            </a:r>
            <a:endParaRPr lang="ru-RU" sz="2000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664269" y="5741425"/>
            <a:ext cx="171172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3600" b="1" dirty="0">
                <a:solidFill>
                  <a:srgbClr val="92D050"/>
                </a:solidFill>
                <a:latin typeface="Roboto Medium"/>
                <a:sym typeface="Roboto Medium"/>
              </a:rPr>
              <a:t>3000</a:t>
            </a:r>
            <a:r>
              <a:rPr lang="ru-RU" sz="1700" b="1" dirty="0">
                <a:solidFill>
                  <a:schemeClr val="bg1"/>
                </a:solidFill>
                <a:latin typeface="Roboto Medium"/>
              </a:rPr>
              <a:t>шт. </a:t>
            </a:r>
          </a:p>
          <a:p>
            <a:pPr algn="ctr">
              <a:lnSpc>
                <a:spcPts val="1600"/>
              </a:lnSpc>
              <a:spcBef>
                <a:spcPts val="300"/>
              </a:spcBef>
              <a:defRPr sz="5000"/>
            </a:pPr>
            <a:r>
              <a:rPr lang="ru-RU" sz="1700" b="1" dirty="0" err="1">
                <a:solidFill>
                  <a:schemeClr val="bg1"/>
                </a:solidFill>
                <a:latin typeface="Roboto Medium"/>
              </a:rPr>
              <a:t>круассанов</a:t>
            </a:r>
            <a:endParaRPr lang="ru-RU" sz="1700" b="1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8114815" y="1526505"/>
            <a:ext cx="4223327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438338" hangingPunct="0">
              <a:lnSpc>
                <a:spcPts val="25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9600" b="1" kern="0" spc="-150" dirty="0">
                <a:solidFill>
                  <a:srgbClr val="0099FF"/>
                </a:solidFill>
                <a:latin typeface="Roboto Medium"/>
                <a:sym typeface="Roboto Medium"/>
              </a:rPr>
              <a:t>65</a:t>
            </a:r>
          </a:p>
          <a:p>
            <a:pPr lvl="0" algn="ctr" defTabSz="2438338" hangingPunct="0">
              <a:lnSpc>
                <a:spcPts val="25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kern="0" dirty="0">
                <a:solidFill>
                  <a:srgbClr val="FFFFFF"/>
                </a:solidFill>
                <a:latin typeface="Roboto Medium"/>
                <a:sym typeface="Roboto Medium"/>
              </a:rPr>
              <a:t>предприятий</a:t>
            </a:r>
            <a:endParaRPr lang="ru-RU" sz="4800" b="1" kern="0" dirty="0">
              <a:solidFill>
                <a:srgbClr val="FFFFFF"/>
              </a:solidFill>
              <a:latin typeface="Roboto Medium"/>
              <a:sym typeface="Roboto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8570730" y="4430142"/>
            <a:ext cx="3501467" cy="2240348"/>
          </a:xfrm>
          <a:prstGeom prst="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8072546" y="3023856"/>
            <a:ext cx="4393803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438338" hangingPunct="0">
              <a:lnSpc>
                <a:spcPts val="25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9600" b="1" kern="0" spc="-150" dirty="0">
                <a:solidFill>
                  <a:srgbClr val="0099FF"/>
                </a:solidFill>
                <a:latin typeface="Roboto Medium"/>
                <a:sym typeface="Roboto Medium"/>
              </a:rPr>
              <a:t>395</a:t>
            </a:r>
          </a:p>
          <a:p>
            <a:pPr algn="ctr" defTabSz="2438338">
              <a:lnSpc>
                <a:spcPct val="90000"/>
              </a:lnSpc>
              <a:spcBef>
                <a:spcPts val="200"/>
              </a:spcBef>
              <a:defRPr sz="23600"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ru-RU" sz="3200" dirty="0">
                <a:solidFill>
                  <a:schemeClr val="bg1"/>
                </a:solidFill>
                <a:latin typeface="Roboto Medium"/>
                <a:sym typeface="Roboto Medium"/>
              </a:rPr>
              <a:t>обученных сотрудников</a:t>
            </a:r>
            <a:endParaRPr lang="ru-RU" sz="3200" b="1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122" name="Стрелка вниз 121"/>
          <p:cNvSpPr/>
          <p:nvPr/>
        </p:nvSpPr>
        <p:spPr>
          <a:xfrm rot="16200000">
            <a:off x="2766339" y="1854474"/>
            <a:ext cx="438779" cy="408996"/>
          </a:xfrm>
          <a:prstGeom prst="downArrow">
            <a:avLst>
              <a:gd name="adj1" fmla="val 35426"/>
              <a:gd name="adj2" fmla="val 57895"/>
            </a:avLst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2335" tIns="62335" rIns="62335" bIns="62335" numCol="1" spcCol="38100" rtlCol="0" anchor="ctr">
            <a:spAutoFit/>
          </a:bodyPr>
          <a:lstStyle/>
          <a:p>
            <a:pPr marL="0" marR="0" lvl="0" indent="0" algn="ctr" defTabSz="135060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0010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9458" y="366573"/>
            <a:ext cx="10714800" cy="434267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25378" y="904226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435226" y="399040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326" y="128633"/>
            <a:ext cx="723900" cy="723900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V="1">
            <a:off x="325378" y="904226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33"/>
          <p:cNvSpPr txBox="1"/>
          <p:nvPr/>
        </p:nvSpPr>
        <p:spPr>
          <a:xfrm>
            <a:off x="2156095" y="5652774"/>
            <a:ext cx="2630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4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en-US" sz="2400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feld 33"/>
          <p:cNvSpPr txBox="1"/>
          <p:nvPr/>
        </p:nvSpPr>
        <p:spPr>
          <a:xfrm>
            <a:off x="4590051" y="3499465"/>
            <a:ext cx="263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6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4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en-US" sz="4000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47574" y="3359157"/>
            <a:ext cx="1111194" cy="2361347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514465" y="3825448"/>
            <a:ext cx="1041641" cy="192887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3112330" y="5140592"/>
            <a:ext cx="1111194" cy="588841"/>
          </a:xfrm>
          <a:prstGeom prst="rect">
            <a:avLst/>
          </a:prstGeom>
          <a:solidFill>
            <a:srgbClr val="128E4A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8393585" y="2665618"/>
            <a:ext cx="1041641" cy="3088708"/>
          </a:xfrm>
          <a:prstGeom prst="rect">
            <a:avLst/>
          </a:prstGeom>
          <a:solidFill>
            <a:srgbClr val="128E4A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593366" y="3298080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558768" y="4635297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8493362" y="2146447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220</a:t>
            </a:r>
            <a:endParaRPr lang="ru-RU" sz="4000" b="1" dirty="0">
              <a:solidFill>
                <a:srgbClr val="FB97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Ellipse 35"/>
          <p:cNvSpPr/>
          <p:nvPr/>
        </p:nvSpPr>
        <p:spPr>
          <a:xfrm>
            <a:off x="5782195" y="6534686"/>
            <a:ext cx="246608" cy="212264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Ellipse 53"/>
          <p:cNvSpPr/>
          <p:nvPr/>
        </p:nvSpPr>
        <p:spPr>
          <a:xfrm>
            <a:off x="2032791" y="6534281"/>
            <a:ext cx="246608" cy="212264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feld 54"/>
          <p:cNvSpPr txBox="1"/>
          <p:nvPr/>
        </p:nvSpPr>
        <p:spPr>
          <a:xfrm>
            <a:off x="2260530" y="6510536"/>
            <a:ext cx="3721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в Иркутскую область, млрд руб. </a:t>
            </a:r>
            <a:endParaRPr lang="de-DE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6005104" y="6510537"/>
            <a:ext cx="5169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млрд руб. </a:t>
            </a:r>
            <a:endParaRPr lang="de-DE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786991" y="4454820"/>
            <a:ext cx="2185482" cy="669104"/>
          </a:xfrm>
          <a:prstGeom prst="rightArrow">
            <a:avLst>
              <a:gd name="adj1" fmla="val 50000"/>
              <a:gd name="adj2" fmla="val 54823"/>
            </a:avLst>
          </a:prstGeom>
          <a:solidFill>
            <a:srgbClr val="0099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86886" y="1038007"/>
            <a:ext cx="7110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выпускаемой предприятиями продукции,  а также выход предприятий на новые рынки сбыта, в том числе на экспорт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659375" y="282225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</a:p>
        </p:txBody>
      </p:sp>
      <p:sp>
        <p:nvSpPr>
          <p:cNvPr id="34" name="Halber Rahmen 13"/>
          <p:cNvSpPr/>
          <p:nvPr/>
        </p:nvSpPr>
        <p:spPr>
          <a:xfrm rot="16200000">
            <a:off x="2544140" y="153414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35" name="Halber Rahmen 13"/>
          <p:cNvSpPr/>
          <p:nvPr/>
        </p:nvSpPr>
        <p:spPr>
          <a:xfrm rot="5400000">
            <a:off x="9274183" y="1029759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03598" y="5354216"/>
            <a:ext cx="889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20%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435226" y="2098180"/>
            <a:ext cx="1414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 раз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9372016" y="2151489"/>
            <a:ext cx="0" cy="4245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51039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9"/>
          <p:cNvSpPr txBox="1"/>
          <p:nvPr/>
        </p:nvSpPr>
        <p:spPr>
          <a:xfrm>
            <a:off x="3174330" y="5276693"/>
            <a:ext cx="5577702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664027, г. Иркутск,</a:t>
            </a:r>
          </a:p>
          <a:p>
            <a:pPr algn="ctr">
              <a:lnSpc>
                <a:spcPct val="100000"/>
              </a:lnSpc>
            </a:pP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Горького, 31</a:t>
            </a:r>
          </a:p>
          <a:p>
            <a:pPr algn="ctr">
              <a:lnSpc>
                <a:spcPct val="100000"/>
              </a:lnSpc>
            </a:pP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(3952)25-65-63</a:t>
            </a:r>
          </a:p>
          <a:p>
            <a:pPr algn="ctr">
              <a:lnSpc>
                <a:spcPct val="100000"/>
              </a:lnSpc>
            </a:pP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(3952)25-65-63</a:t>
            </a:r>
          </a:p>
          <a:p>
            <a:pPr algn="ctr">
              <a:lnSpc>
                <a:spcPct val="100000"/>
              </a:lnSpc>
            </a:pP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1400" b="1" spc="3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econom@govirk.ru</a:t>
            </a:r>
          </a:p>
          <a:p>
            <a:pPr algn="ctr">
              <a:lnSpc>
                <a:spcPct val="100000"/>
              </a:lnSpc>
            </a:pPr>
            <a:r>
              <a:rPr lang="ru-RU" sz="1400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www.irkobl.ru/sites/economy/</a:t>
            </a:r>
            <a:endParaRPr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bject 2"/>
          <p:cNvSpPr txBox="1"/>
          <p:nvPr/>
        </p:nvSpPr>
        <p:spPr>
          <a:xfrm>
            <a:off x="3650311" y="3150042"/>
            <a:ext cx="6838351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800"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sz="2800"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800"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7272" y="40786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997" y="120292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274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816891" y="-868177"/>
            <a:ext cx="4554392" cy="34624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98526" y="539103"/>
            <a:ext cx="3036723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Продовольственные товары и сельскохозяйственное сырье:</a:t>
            </a:r>
          </a:p>
        </p:txBody>
      </p:sp>
      <p:sp>
        <p:nvSpPr>
          <p:cNvPr id="19" name="Овал 18"/>
          <p:cNvSpPr/>
          <p:nvPr/>
        </p:nvSpPr>
        <p:spPr>
          <a:xfrm>
            <a:off x="310920" y="539103"/>
            <a:ext cx="543074" cy="495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13"/>
          <p:cNvSpPr>
            <a:spLocks noChangeArrowheads="1"/>
          </p:cNvSpPr>
          <p:nvPr/>
        </p:nvSpPr>
        <p:spPr bwMode="auto">
          <a:xfrm>
            <a:off x="374210" y="625305"/>
            <a:ext cx="436660" cy="302942"/>
          </a:xfrm>
          <a:custGeom>
            <a:avLst/>
            <a:gdLst>
              <a:gd name="T0" fmla="*/ 607 w 608"/>
              <a:gd name="T1" fmla="*/ 212 h 510"/>
              <a:gd name="T2" fmla="*/ 607 w 608"/>
              <a:gd name="T3" fmla="*/ 219 h 510"/>
              <a:gd name="T4" fmla="*/ 607 w 608"/>
              <a:gd name="T5" fmla="*/ 219 h 510"/>
              <a:gd name="T6" fmla="*/ 579 w 608"/>
              <a:gd name="T7" fmla="*/ 247 h 510"/>
              <a:gd name="T8" fmla="*/ 494 w 608"/>
              <a:gd name="T9" fmla="*/ 488 h 510"/>
              <a:gd name="T10" fmla="*/ 466 w 608"/>
              <a:gd name="T11" fmla="*/ 509 h 510"/>
              <a:gd name="T12" fmla="*/ 466 w 608"/>
              <a:gd name="T13" fmla="*/ 509 h 510"/>
              <a:gd name="T14" fmla="*/ 452 w 608"/>
              <a:gd name="T15" fmla="*/ 509 h 510"/>
              <a:gd name="T16" fmla="*/ 141 w 608"/>
              <a:gd name="T17" fmla="*/ 509 h 510"/>
              <a:gd name="T18" fmla="*/ 141 w 608"/>
              <a:gd name="T19" fmla="*/ 509 h 510"/>
              <a:gd name="T20" fmla="*/ 113 w 608"/>
              <a:gd name="T21" fmla="*/ 488 h 510"/>
              <a:gd name="T22" fmla="*/ 28 w 608"/>
              <a:gd name="T23" fmla="*/ 247 h 510"/>
              <a:gd name="T24" fmla="*/ 28 w 608"/>
              <a:gd name="T25" fmla="*/ 191 h 510"/>
              <a:gd name="T26" fmla="*/ 141 w 608"/>
              <a:gd name="T27" fmla="*/ 191 h 510"/>
              <a:gd name="T28" fmla="*/ 233 w 608"/>
              <a:gd name="T29" fmla="*/ 191 h 510"/>
              <a:gd name="T30" fmla="*/ 353 w 608"/>
              <a:gd name="T31" fmla="*/ 191 h 510"/>
              <a:gd name="T32" fmla="*/ 424 w 608"/>
              <a:gd name="T33" fmla="*/ 191 h 510"/>
              <a:gd name="T34" fmla="*/ 466 w 608"/>
              <a:gd name="T35" fmla="*/ 191 h 510"/>
              <a:gd name="T36" fmla="*/ 579 w 608"/>
              <a:gd name="T37" fmla="*/ 191 h 510"/>
              <a:gd name="T38" fmla="*/ 579 w 608"/>
              <a:gd name="T39" fmla="*/ 191 h 510"/>
              <a:gd name="T40" fmla="*/ 219 w 608"/>
              <a:gd name="T41" fmla="*/ 276 h 510"/>
              <a:gd name="T42" fmla="*/ 190 w 608"/>
              <a:gd name="T43" fmla="*/ 247 h 510"/>
              <a:gd name="T44" fmla="*/ 162 w 608"/>
              <a:gd name="T45" fmla="*/ 424 h 510"/>
              <a:gd name="T46" fmla="*/ 219 w 608"/>
              <a:gd name="T47" fmla="*/ 424 h 510"/>
              <a:gd name="T48" fmla="*/ 332 w 608"/>
              <a:gd name="T49" fmla="*/ 276 h 510"/>
              <a:gd name="T50" fmla="*/ 304 w 608"/>
              <a:gd name="T51" fmla="*/ 247 h 510"/>
              <a:gd name="T52" fmla="*/ 275 w 608"/>
              <a:gd name="T53" fmla="*/ 424 h 510"/>
              <a:gd name="T54" fmla="*/ 332 w 608"/>
              <a:gd name="T55" fmla="*/ 424 h 510"/>
              <a:gd name="T56" fmla="*/ 445 w 608"/>
              <a:gd name="T57" fmla="*/ 276 h 510"/>
              <a:gd name="T58" fmla="*/ 417 w 608"/>
              <a:gd name="T59" fmla="*/ 247 h 510"/>
              <a:gd name="T60" fmla="*/ 388 w 608"/>
              <a:gd name="T61" fmla="*/ 424 h 510"/>
              <a:gd name="T62" fmla="*/ 445 w 608"/>
              <a:gd name="T63" fmla="*/ 424 h 510"/>
              <a:gd name="T64" fmla="*/ 339 w 608"/>
              <a:gd name="T65" fmla="*/ 42 h 510"/>
              <a:gd name="T66" fmla="*/ 339 w 608"/>
              <a:gd name="T67" fmla="*/ 42 h 510"/>
              <a:gd name="T68" fmla="*/ 360 w 608"/>
              <a:gd name="T69" fmla="*/ 0 h 510"/>
              <a:gd name="T70" fmla="*/ 388 w 608"/>
              <a:gd name="T71" fmla="*/ 14 h 510"/>
              <a:gd name="T72" fmla="*/ 395 w 608"/>
              <a:gd name="T73" fmla="*/ 163 h 510"/>
              <a:gd name="T74" fmla="*/ 268 w 608"/>
              <a:gd name="T75" fmla="*/ 42 h 510"/>
              <a:gd name="T76" fmla="*/ 212 w 608"/>
              <a:gd name="T77" fmla="*/ 163 h 510"/>
              <a:gd name="T78" fmla="*/ 219 w 608"/>
              <a:gd name="T79" fmla="*/ 14 h 510"/>
              <a:gd name="T80" fmla="*/ 247 w 608"/>
              <a:gd name="T81" fmla="*/ 0 h 510"/>
              <a:gd name="T82" fmla="*/ 268 w 608"/>
              <a:gd name="T83" fmla="*/ 4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8" h="510">
                <a:moveTo>
                  <a:pt x="607" y="212"/>
                </a:moveTo>
                <a:lnTo>
                  <a:pt x="607" y="212"/>
                </a:lnTo>
                <a:lnTo>
                  <a:pt x="607" y="212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lnTo>
                  <a:pt x="607" y="219"/>
                </a:lnTo>
                <a:cubicBezTo>
                  <a:pt x="607" y="233"/>
                  <a:pt x="593" y="247"/>
                  <a:pt x="579" y="247"/>
                </a:cubicBezTo>
                <a:cubicBezTo>
                  <a:pt x="551" y="247"/>
                  <a:pt x="551" y="247"/>
                  <a:pt x="551" y="247"/>
                </a:cubicBezTo>
                <a:cubicBezTo>
                  <a:pt x="494" y="488"/>
                  <a:pt x="494" y="488"/>
                  <a:pt x="494" y="488"/>
                </a:cubicBezTo>
                <a:lnTo>
                  <a:pt x="494" y="488"/>
                </a:lnTo>
                <a:cubicBezTo>
                  <a:pt x="487" y="502"/>
                  <a:pt x="480" y="509"/>
                  <a:pt x="466" y="509"/>
                </a:cubicBezTo>
                <a:lnTo>
                  <a:pt x="466" y="509"/>
                </a:lnTo>
                <a:lnTo>
                  <a:pt x="466" y="509"/>
                </a:lnTo>
                <a:cubicBezTo>
                  <a:pt x="459" y="509"/>
                  <a:pt x="459" y="509"/>
                  <a:pt x="459" y="509"/>
                </a:cubicBezTo>
                <a:cubicBezTo>
                  <a:pt x="452" y="509"/>
                  <a:pt x="452" y="509"/>
                  <a:pt x="452" y="509"/>
                </a:cubicBezTo>
                <a:cubicBezTo>
                  <a:pt x="141" y="509"/>
                  <a:pt x="141" y="509"/>
                  <a:pt x="141" y="509"/>
                </a:cubicBezTo>
                <a:lnTo>
                  <a:pt x="141" y="509"/>
                </a:lnTo>
                <a:lnTo>
                  <a:pt x="141" y="509"/>
                </a:lnTo>
                <a:lnTo>
                  <a:pt x="141" y="509"/>
                </a:lnTo>
                <a:cubicBezTo>
                  <a:pt x="127" y="509"/>
                  <a:pt x="120" y="502"/>
                  <a:pt x="113" y="488"/>
                </a:cubicBezTo>
                <a:lnTo>
                  <a:pt x="113" y="488"/>
                </a:lnTo>
                <a:cubicBezTo>
                  <a:pt x="56" y="247"/>
                  <a:pt x="56" y="247"/>
                  <a:pt x="56" y="247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14" y="247"/>
                  <a:pt x="0" y="233"/>
                  <a:pt x="0" y="219"/>
                </a:cubicBezTo>
                <a:cubicBezTo>
                  <a:pt x="0" y="198"/>
                  <a:pt x="14" y="191"/>
                  <a:pt x="28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191"/>
                </a:lnTo>
                <a:cubicBezTo>
                  <a:pt x="233" y="191"/>
                  <a:pt x="233" y="191"/>
                  <a:pt x="233" y="191"/>
                </a:cubicBezTo>
                <a:lnTo>
                  <a:pt x="233" y="191"/>
                </a:lnTo>
                <a:cubicBezTo>
                  <a:pt x="353" y="191"/>
                  <a:pt x="353" y="191"/>
                  <a:pt x="353" y="191"/>
                </a:cubicBezTo>
                <a:lnTo>
                  <a:pt x="353" y="191"/>
                </a:lnTo>
                <a:cubicBezTo>
                  <a:pt x="424" y="191"/>
                  <a:pt x="424" y="191"/>
                  <a:pt x="424" y="191"/>
                </a:cubicBezTo>
                <a:lnTo>
                  <a:pt x="424" y="191"/>
                </a:lnTo>
                <a:cubicBezTo>
                  <a:pt x="466" y="191"/>
                  <a:pt x="466" y="191"/>
                  <a:pt x="466" y="191"/>
                </a:cubicBezTo>
                <a:lnTo>
                  <a:pt x="466" y="191"/>
                </a:lnTo>
                <a:lnTo>
                  <a:pt x="466" y="191"/>
                </a:lnTo>
                <a:cubicBezTo>
                  <a:pt x="579" y="191"/>
                  <a:pt x="579" y="191"/>
                  <a:pt x="579" y="191"/>
                </a:cubicBezTo>
                <a:lnTo>
                  <a:pt x="579" y="191"/>
                </a:lnTo>
                <a:lnTo>
                  <a:pt x="579" y="191"/>
                </a:lnTo>
                <a:cubicBezTo>
                  <a:pt x="593" y="191"/>
                  <a:pt x="600" y="198"/>
                  <a:pt x="607" y="212"/>
                </a:cubicBezTo>
                <a:close/>
                <a:moveTo>
                  <a:pt x="219" y="276"/>
                </a:moveTo>
                <a:lnTo>
                  <a:pt x="219" y="276"/>
                </a:lnTo>
                <a:cubicBezTo>
                  <a:pt x="219" y="254"/>
                  <a:pt x="205" y="247"/>
                  <a:pt x="190" y="247"/>
                </a:cubicBezTo>
                <a:cubicBezTo>
                  <a:pt x="176" y="247"/>
                  <a:pt x="162" y="254"/>
                  <a:pt x="162" y="276"/>
                </a:cubicBezTo>
                <a:cubicBezTo>
                  <a:pt x="162" y="424"/>
                  <a:pt x="162" y="424"/>
                  <a:pt x="162" y="424"/>
                </a:cubicBezTo>
                <a:cubicBezTo>
                  <a:pt x="162" y="438"/>
                  <a:pt x="176" y="452"/>
                  <a:pt x="190" y="452"/>
                </a:cubicBezTo>
                <a:cubicBezTo>
                  <a:pt x="205" y="452"/>
                  <a:pt x="219" y="438"/>
                  <a:pt x="219" y="424"/>
                </a:cubicBezTo>
                <a:lnTo>
                  <a:pt x="219" y="276"/>
                </a:lnTo>
                <a:close/>
                <a:moveTo>
                  <a:pt x="332" y="276"/>
                </a:moveTo>
                <a:lnTo>
                  <a:pt x="332" y="276"/>
                </a:lnTo>
                <a:cubicBezTo>
                  <a:pt x="332" y="254"/>
                  <a:pt x="318" y="247"/>
                  <a:pt x="304" y="247"/>
                </a:cubicBezTo>
                <a:cubicBezTo>
                  <a:pt x="290" y="247"/>
                  <a:pt x="275" y="254"/>
                  <a:pt x="275" y="276"/>
                </a:cubicBezTo>
                <a:cubicBezTo>
                  <a:pt x="275" y="424"/>
                  <a:pt x="275" y="424"/>
                  <a:pt x="275" y="424"/>
                </a:cubicBezTo>
                <a:cubicBezTo>
                  <a:pt x="275" y="438"/>
                  <a:pt x="290" y="452"/>
                  <a:pt x="304" y="452"/>
                </a:cubicBezTo>
                <a:cubicBezTo>
                  <a:pt x="318" y="452"/>
                  <a:pt x="332" y="438"/>
                  <a:pt x="332" y="424"/>
                </a:cubicBezTo>
                <a:lnTo>
                  <a:pt x="332" y="276"/>
                </a:lnTo>
                <a:close/>
                <a:moveTo>
                  <a:pt x="445" y="276"/>
                </a:moveTo>
                <a:lnTo>
                  <a:pt x="445" y="276"/>
                </a:lnTo>
                <a:cubicBezTo>
                  <a:pt x="445" y="254"/>
                  <a:pt x="431" y="247"/>
                  <a:pt x="417" y="247"/>
                </a:cubicBezTo>
                <a:cubicBezTo>
                  <a:pt x="403" y="247"/>
                  <a:pt x="388" y="254"/>
                  <a:pt x="388" y="276"/>
                </a:cubicBezTo>
                <a:cubicBezTo>
                  <a:pt x="388" y="424"/>
                  <a:pt x="388" y="424"/>
                  <a:pt x="388" y="424"/>
                </a:cubicBezTo>
                <a:cubicBezTo>
                  <a:pt x="388" y="438"/>
                  <a:pt x="403" y="452"/>
                  <a:pt x="417" y="452"/>
                </a:cubicBezTo>
                <a:cubicBezTo>
                  <a:pt x="431" y="452"/>
                  <a:pt x="445" y="438"/>
                  <a:pt x="445" y="424"/>
                </a:cubicBezTo>
                <a:lnTo>
                  <a:pt x="445" y="276"/>
                </a:lnTo>
                <a:close/>
                <a:moveTo>
                  <a:pt x="339" y="42"/>
                </a:moveTo>
                <a:lnTo>
                  <a:pt x="339" y="42"/>
                </a:lnTo>
                <a:lnTo>
                  <a:pt x="339" y="42"/>
                </a:lnTo>
                <a:cubicBezTo>
                  <a:pt x="332" y="35"/>
                  <a:pt x="332" y="35"/>
                  <a:pt x="332" y="28"/>
                </a:cubicBezTo>
                <a:cubicBezTo>
                  <a:pt x="332" y="14"/>
                  <a:pt x="346" y="0"/>
                  <a:pt x="360" y="0"/>
                </a:cubicBezTo>
                <a:cubicBezTo>
                  <a:pt x="374" y="0"/>
                  <a:pt x="381" y="7"/>
                  <a:pt x="388" y="14"/>
                </a:cubicBezTo>
                <a:lnTo>
                  <a:pt x="388" y="14"/>
                </a:lnTo>
                <a:cubicBezTo>
                  <a:pt x="459" y="163"/>
                  <a:pt x="459" y="163"/>
                  <a:pt x="459" y="163"/>
                </a:cubicBezTo>
                <a:cubicBezTo>
                  <a:pt x="395" y="163"/>
                  <a:pt x="395" y="163"/>
                  <a:pt x="395" y="163"/>
                </a:cubicBezTo>
                <a:lnTo>
                  <a:pt x="339" y="42"/>
                </a:lnTo>
                <a:close/>
                <a:moveTo>
                  <a:pt x="268" y="42"/>
                </a:moveTo>
                <a:lnTo>
                  <a:pt x="268" y="42"/>
                </a:lnTo>
                <a:cubicBezTo>
                  <a:pt x="212" y="163"/>
                  <a:pt x="212" y="163"/>
                  <a:pt x="212" y="163"/>
                </a:cubicBezTo>
                <a:cubicBezTo>
                  <a:pt x="148" y="163"/>
                  <a:pt x="148" y="163"/>
                  <a:pt x="148" y="163"/>
                </a:cubicBezTo>
                <a:cubicBezTo>
                  <a:pt x="219" y="14"/>
                  <a:pt x="219" y="14"/>
                  <a:pt x="219" y="14"/>
                </a:cubicBezTo>
                <a:lnTo>
                  <a:pt x="219" y="14"/>
                </a:lnTo>
                <a:cubicBezTo>
                  <a:pt x="226" y="7"/>
                  <a:pt x="233" y="0"/>
                  <a:pt x="247" y="0"/>
                </a:cubicBezTo>
                <a:cubicBezTo>
                  <a:pt x="261" y="0"/>
                  <a:pt x="275" y="14"/>
                  <a:pt x="275" y="28"/>
                </a:cubicBezTo>
                <a:cubicBezTo>
                  <a:pt x="275" y="35"/>
                  <a:pt x="275" y="35"/>
                  <a:pt x="268" y="4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7510" y="1704299"/>
            <a:ext cx="464776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химической промышленности:</a:t>
            </a:r>
          </a:p>
        </p:txBody>
      </p:sp>
      <p:sp>
        <p:nvSpPr>
          <p:cNvPr id="24" name="Овал 23"/>
          <p:cNvSpPr/>
          <p:nvPr/>
        </p:nvSpPr>
        <p:spPr>
          <a:xfrm>
            <a:off x="310920" y="1599241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751"/>
          <p:cNvSpPr/>
          <p:nvPr/>
        </p:nvSpPr>
        <p:spPr>
          <a:xfrm>
            <a:off x="393099" y="1696011"/>
            <a:ext cx="398883" cy="35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2140" y="3118640"/>
            <a:ext cx="441357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Древесина и целлюлозно-бумажные изделия: </a:t>
            </a:r>
          </a:p>
        </p:txBody>
      </p:sp>
      <p:sp>
        <p:nvSpPr>
          <p:cNvPr id="29" name="Овал 28"/>
          <p:cNvSpPr/>
          <p:nvPr/>
        </p:nvSpPr>
        <p:spPr>
          <a:xfrm>
            <a:off x="325550" y="3061163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779"/>
          <p:cNvSpPr/>
          <p:nvPr/>
        </p:nvSpPr>
        <p:spPr>
          <a:xfrm>
            <a:off x="421905" y="3111202"/>
            <a:ext cx="384707" cy="351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926365" y="612769"/>
            <a:ext cx="304408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Металлы и изделия из них:</a:t>
            </a:r>
          </a:p>
        </p:txBody>
      </p:sp>
      <p:sp>
        <p:nvSpPr>
          <p:cNvPr id="39" name="Овал 38"/>
          <p:cNvSpPr/>
          <p:nvPr/>
        </p:nvSpPr>
        <p:spPr>
          <a:xfrm>
            <a:off x="5325766" y="522157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62"/>
          <p:cNvSpPr>
            <a:spLocks noChangeArrowheads="1"/>
          </p:cNvSpPr>
          <p:nvPr/>
        </p:nvSpPr>
        <p:spPr bwMode="auto">
          <a:xfrm>
            <a:off x="5435032" y="612152"/>
            <a:ext cx="353669" cy="299095"/>
          </a:xfrm>
          <a:custGeom>
            <a:avLst/>
            <a:gdLst>
              <a:gd name="T0" fmla="*/ 141 w 390"/>
              <a:gd name="T1" fmla="*/ 319 h 409"/>
              <a:gd name="T2" fmla="*/ 141 w 390"/>
              <a:gd name="T3" fmla="*/ 319 h 409"/>
              <a:gd name="T4" fmla="*/ 124 w 390"/>
              <a:gd name="T5" fmla="*/ 345 h 409"/>
              <a:gd name="T6" fmla="*/ 61 w 390"/>
              <a:gd name="T7" fmla="*/ 345 h 409"/>
              <a:gd name="T8" fmla="*/ 44 w 390"/>
              <a:gd name="T9" fmla="*/ 311 h 409"/>
              <a:gd name="T10" fmla="*/ 61 w 390"/>
              <a:gd name="T11" fmla="*/ 283 h 409"/>
              <a:gd name="T12" fmla="*/ 133 w 390"/>
              <a:gd name="T13" fmla="*/ 204 h 409"/>
              <a:gd name="T14" fmla="*/ 195 w 390"/>
              <a:gd name="T15" fmla="*/ 186 h 409"/>
              <a:gd name="T16" fmla="*/ 230 w 390"/>
              <a:gd name="T17" fmla="*/ 186 h 409"/>
              <a:gd name="T18" fmla="*/ 230 w 390"/>
              <a:gd name="T19" fmla="*/ 160 h 409"/>
              <a:gd name="T20" fmla="*/ 97 w 390"/>
              <a:gd name="T21" fmla="*/ 168 h 409"/>
              <a:gd name="T22" fmla="*/ 26 w 390"/>
              <a:gd name="T23" fmla="*/ 248 h 409"/>
              <a:gd name="T24" fmla="*/ 0 w 390"/>
              <a:gd name="T25" fmla="*/ 311 h 409"/>
              <a:gd name="T26" fmla="*/ 26 w 390"/>
              <a:gd name="T27" fmla="*/ 381 h 409"/>
              <a:gd name="T28" fmla="*/ 88 w 390"/>
              <a:gd name="T29" fmla="*/ 408 h 409"/>
              <a:gd name="T30" fmla="*/ 159 w 390"/>
              <a:gd name="T31" fmla="*/ 381 h 409"/>
              <a:gd name="T32" fmla="*/ 177 w 390"/>
              <a:gd name="T33" fmla="*/ 355 h 409"/>
              <a:gd name="T34" fmla="*/ 177 w 390"/>
              <a:gd name="T35" fmla="*/ 319 h 409"/>
              <a:gd name="T36" fmla="*/ 141 w 390"/>
              <a:gd name="T37" fmla="*/ 319 h 409"/>
              <a:gd name="T38" fmla="*/ 363 w 390"/>
              <a:gd name="T39" fmla="*/ 36 h 409"/>
              <a:gd name="T40" fmla="*/ 363 w 390"/>
              <a:gd name="T41" fmla="*/ 36 h 409"/>
              <a:gd name="T42" fmla="*/ 239 w 390"/>
              <a:gd name="T43" fmla="*/ 36 h 409"/>
              <a:gd name="T44" fmla="*/ 212 w 390"/>
              <a:gd name="T45" fmla="*/ 53 h 409"/>
              <a:gd name="T46" fmla="*/ 212 w 390"/>
              <a:gd name="T47" fmla="*/ 89 h 409"/>
              <a:gd name="T48" fmla="*/ 248 w 390"/>
              <a:gd name="T49" fmla="*/ 89 h 409"/>
              <a:gd name="T50" fmla="*/ 274 w 390"/>
              <a:gd name="T51" fmla="*/ 71 h 409"/>
              <a:gd name="T52" fmla="*/ 327 w 390"/>
              <a:gd name="T53" fmla="*/ 71 h 409"/>
              <a:gd name="T54" fmla="*/ 345 w 390"/>
              <a:gd name="T55" fmla="*/ 107 h 409"/>
              <a:gd name="T56" fmla="*/ 327 w 390"/>
              <a:gd name="T57" fmla="*/ 133 h 409"/>
              <a:gd name="T58" fmla="*/ 257 w 390"/>
              <a:gd name="T59" fmla="*/ 213 h 409"/>
              <a:gd name="T60" fmla="*/ 195 w 390"/>
              <a:gd name="T61" fmla="*/ 221 h 409"/>
              <a:gd name="T62" fmla="*/ 159 w 390"/>
              <a:gd name="T63" fmla="*/ 221 h 409"/>
              <a:gd name="T64" fmla="*/ 159 w 390"/>
              <a:gd name="T65" fmla="*/ 257 h 409"/>
              <a:gd name="T66" fmla="*/ 212 w 390"/>
              <a:gd name="T67" fmla="*/ 283 h 409"/>
              <a:gd name="T68" fmla="*/ 283 w 390"/>
              <a:gd name="T69" fmla="*/ 248 h 409"/>
              <a:gd name="T70" fmla="*/ 363 w 390"/>
              <a:gd name="T71" fmla="*/ 168 h 409"/>
              <a:gd name="T72" fmla="*/ 389 w 390"/>
              <a:gd name="T73" fmla="*/ 107 h 409"/>
              <a:gd name="T74" fmla="*/ 363 w 390"/>
              <a:gd name="T75" fmla="*/ 3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0" h="409">
                <a:moveTo>
                  <a:pt x="141" y="319"/>
                </a:moveTo>
                <a:lnTo>
                  <a:pt x="141" y="319"/>
                </a:lnTo>
                <a:cubicBezTo>
                  <a:pt x="124" y="345"/>
                  <a:pt x="124" y="345"/>
                  <a:pt x="124" y="345"/>
                </a:cubicBezTo>
                <a:cubicBezTo>
                  <a:pt x="106" y="364"/>
                  <a:pt x="79" y="364"/>
                  <a:pt x="61" y="345"/>
                </a:cubicBezTo>
                <a:cubicBezTo>
                  <a:pt x="53" y="336"/>
                  <a:pt x="44" y="319"/>
                  <a:pt x="44" y="311"/>
                </a:cubicBezTo>
                <a:cubicBezTo>
                  <a:pt x="44" y="301"/>
                  <a:pt x="53" y="292"/>
                  <a:pt x="61" y="283"/>
                </a:cubicBezTo>
                <a:cubicBezTo>
                  <a:pt x="133" y="204"/>
                  <a:pt x="133" y="204"/>
                  <a:pt x="133" y="204"/>
                </a:cubicBezTo>
                <a:cubicBezTo>
                  <a:pt x="150" y="195"/>
                  <a:pt x="177" y="168"/>
                  <a:pt x="195" y="186"/>
                </a:cubicBezTo>
                <a:cubicBezTo>
                  <a:pt x="204" y="204"/>
                  <a:pt x="221" y="204"/>
                  <a:pt x="230" y="186"/>
                </a:cubicBezTo>
                <a:cubicBezTo>
                  <a:pt x="239" y="177"/>
                  <a:pt x="239" y="168"/>
                  <a:pt x="230" y="160"/>
                </a:cubicBezTo>
                <a:cubicBezTo>
                  <a:pt x="195" y="124"/>
                  <a:pt x="141" y="124"/>
                  <a:pt x="97" y="168"/>
                </a:cubicBezTo>
                <a:cubicBezTo>
                  <a:pt x="26" y="248"/>
                  <a:pt x="26" y="248"/>
                  <a:pt x="26" y="248"/>
                </a:cubicBezTo>
                <a:cubicBezTo>
                  <a:pt x="8" y="266"/>
                  <a:pt x="0" y="283"/>
                  <a:pt x="0" y="311"/>
                </a:cubicBezTo>
                <a:cubicBezTo>
                  <a:pt x="0" y="336"/>
                  <a:pt x="8" y="364"/>
                  <a:pt x="26" y="381"/>
                </a:cubicBezTo>
                <a:cubicBezTo>
                  <a:pt x="44" y="399"/>
                  <a:pt x="70" y="408"/>
                  <a:pt x="88" y="408"/>
                </a:cubicBezTo>
                <a:cubicBezTo>
                  <a:pt x="114" y="408"/>
                  <a:pt x="141" y="399"/>
                  <a:pt x="159" y="381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86" y="345"/>
                  <a:pt x="186" y="328"/>
                  <a:pt x="177" y="319"/>
                </a:cubicBezTo>
                <a:cubicBezTo>
                  <a:pt x="168" y="311"/>
                  <a:pt x="150" y="311"/>
                  <a:pt x="141" y="319"/>
                </a:cubicBezTo>
                <a:close/>
                <a:moveTo>
                  <a:pt x="363" y="36"/>
                </a:moveTo>
                <a:lnTo>
                  <a:pt x="363" y="36"/>
                </a:lnTo>
                <a:cubicBezTo>
                  <a:pt x="327" y="0"/>
                  <a:pt x="274" y="0"/>
                  <a:pt x="239" y="36"/>
                </a:cubicBezTo>
                <a:cubicBezTo>
                  <a:pt x="212" y="53"/>
                  <a:pt x="212" y="53"/>
                  <a:pt x="212" y="53"/>
                </a:cubicBezTo>
                <a:cubicBezTo>
                  <a:pt x="204" y="71"/>
                  <a:pt x="204" y="80"/>
                  <a:pt x="212" y="89"/>
                </a:cubicBezTo>
                <a:cubicBezTo>
                  <a:pt x="221" y="98"/>
                  <a:pt x="239" y="98"/>
                  <a:pt x="248" y="89"/>
                </a:cubicBezTo>
                <a:cubicBezTo>
                  <a:pt x="274" y="71"/>
                  <a:pt x="274" y="71"/>
                  <a:pt x="274" y="71"/>
                </a:cubicBezTo>
                <a:cubicBezTo>
                  <a:pt x="292" y="53"/>
                  <a:pt x="318" y="53"/>
                  <a:pt x="327" y="71"/>
                </a:cubicBezTo>
                <a:cubicBezTo>
                  <a:pt x="336" y="80"/>
                  <a:pt x="345" y="89"/>
                  <a:pt x="345" y="107"/>
                </a:cubicBezTo>
                <a:cubicBezTo>
                  <a:pt x="345" y="115"/>
                  <a:pt x="336" y="124"/>
                  <a:pt x="327" y="133"/>
                </a:cubicBezTo>
                <a:cubicBezTo>
                  <a:pt x="257" y="213"/>
                  <a:pt x="257" y="213"/>
                  <a:pt x="257" y="213"/>
                </a:cubicBezTo>
                <a:cubicBezTo>
                  <a:pt x="212" y="248"/>
                  <a:pt x="204" y="230"/>
                  <a:pt x="195" y="221"/>
                </a:cubicBezTo>
                <a:cubicBezTo>
                  <a:pt x="186" y="213"/>
                  <a:pt x="168" y="213"/>
                  <a:pt x="159" y="221"/>
                </a:cubicBezTo>
                <a:cubicBezTo>
                  <a:pt x="150" y="230"/>
                  <a:pt x="150" y="248"/>
                  <a:pt x="159" y="257"/>
                </a:cubicBezTo>
                <a:cubicBezTo>
                  <a:pt x="177" y="275"/>
                  <a:pt x="195" y="283"/>
                  <a:pt x="212" y="283"/>
                </a:cubicBezTo>
                <a:cubicBezTo>
                  <a:pt x="239" y="283"/>
                  <a:pt x="265" y="275"/>
                  <a:pt x="283" y="248"/>
                </a:cubicBezTo>
                <a:cubicBezTo>
                  <a:pt x="363" y="168"/>
                  <a:pt x="363" y="168"/>
                  <a:pt x="363" y="168"/>
                </a:cubicBezTo>
                <a:cubicBezTo>
                  <a:pt x="380" y="151"/>
                  <a:pt x="389" y="124"/>
                  <a:pt x="389" y="107"/>
                </a:cubicBezTo>
                <a:cubicBezTo>
                  <a:pt x="389" y="80"/>
                  <a:pt x="380" y="53"/>
                  <a:pt x="363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80951" y="1891987"/>
            <a:ext cx="509487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Машины, оборудование и транспортные средства (бытовая техника, электроника):</a:t>
            </a:r>
          </a:p>
        </p:txBody>
      </p:sp>
      <p:sp>
        <p:nvSpPr>
          <p:cNvPr id="44" name="Овал 43"/>
          <p:cNvSpPr/>
          <p:nvPr/>
        </p:nvSpPr>
        <p:spPr>
          <a:xfrm>
            <a:off x="5365217" y="1994755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30"/>
          <p:cNvSpPr>
            <a:spLocks noChangeArrowheads="1"/>
          </p:cNvSpPr>
          <p:nvPr/>
        </p:nvSpPr>
        <p:spPr bwMode="auto">
          <a:xfrm rot="19542738">
            <a:off x="5498847" y="2038616"/>
            <a:ext cx="377508" cy="370774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926365" y="4079481"/>
            <a:ext cx="5094873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товары (мебель, игрушки, ювелирные изделия, стройматериалы)</a:t>
            </a:r>
          </a:p>
        </p:txBody>
      </p:sp>
      <p:sp>
        <p:nvSpPr>
          <p:cNvPr id="49" name="Овал 48"/>
          <p:cNvSpPr/>
          <p:nvPr/>
        </p:nvSpPr>
        <p:spPr>
          <a:xfrm>
            <a:off x="5325712" y="4064695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hape 2724"/>
          <p:cNvSpPr/>
          <p:nvPr/>
        </p:nvSpPr>
        <p:spPr>
          <a:xfrm>
            <a:off x="5414133" y="4194100"/>
            <a:ext cx="407207" cy="32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321897" y="4111070"/>
            <a:ext cx="553740" cy="499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10169" y="5983647"/>
            <a:ext cx="553740" cy="5305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34776" y="4226566"/>
            <a:ext cx="345327" cy="29693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81" y="6049080"/>
            <a:ext cx="399896" cy="420505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875637" y="4175885"/>
            <a:ext cx="39653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Текстиль, текстильные изделия и обувь: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898526" y="6088127"/>
            <a:ext cx="2556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продукты:</a:t>
            </a: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321897" y="55173"/>
            <a:ext cx="8088182" cy="434267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ИМПОРТОЗАМЕЩЕНИЯ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05325" y="1027720"/>
            <a:ext cx="21573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Овощи, фрукты,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продукция</a:t>
            </a:r>
            <a:endParaRPr 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91167" y="1981311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Лаки и краски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пластмасс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изделия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13156" y="3432097"/>
            <a:ext cx="422738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lnSpc>
                <a:spcPts val="137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дерева, пробки, соломки </a:t>
            </a:r>
          </a:p>
          <a:p>
            <a:pPr marL="285750" indent="-285750" fontAlgn="ctr">
              <a:lnSpc>
                <a:spcPts val="137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</a:t>
            </a:r>
          </a:p>
          <a:p>
            <a:pPr marL="285750" indent="-285750" fontAlgn="ctr">
              <a:lnSpc>
                <a:spcPts val="137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 </a:t>
            </a:r>
          </a:p>
          <a:p>
            <a:pPr marL="285750" indent="-285750" fontAlgn="ctr">
              <a:lnSpc>
                <a:spcPts val="137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бумаги и картона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98526" y="6319909"/>
            <a:ext cx="2854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 моторные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 каменный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00032" y="842737"/>
            <a:ext cx="40129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Стальные трубы, полые профили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Прокат готовый и катанка из черных металлов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стальные изделия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Прокат и кабели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 и изделия из него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980952" y="2368177"/>
            <a:ext cx="60414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Кабели, провода и другие проводники, используемые для связи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 лампы и осветительное оборудование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изделия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изделия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приборы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к летательным аппаратам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сортировки руд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для уборки с/х культур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953659" y="457153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Железобетонные конструкции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кровельные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для офисов и предприятий торговли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товары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игрушки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инструменты и оборудование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готовые изделия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и изделия из стекла</a:t>
            </a:r>
            <a:endParaRPr lang="ru-RU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75637" y="4200982"/>
            <a:ext cx="45674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текстильные изделия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Канаты, веревки, шпагат и сети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Текстильные ткани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Меховые изделия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Вязаные и трикотажные изделия одежды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 нательное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0181196" y="308911"/>
            <a:ext cx="178925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Значок награды 1014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>
            <a:spLocks/>
          </p:cNvSpPr>
          <p:nvPr/>
        </p:nvSpPr>
        <p:spPr>
          <a:xfrm>
            <a:off x="10086653" y="452103"/>
            <a:ext cx="2031716" cy="69728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norm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</a:p>
          <a:p>
            <a:pPr algn="ctr">
              <a:lnSpc>
                <a:spcPts val="1500"/>
              </a:lnSpc>
            </a:pP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выпускается</a:t>
            </a:r>
          </a:p>
        </p:txBody>
      </p:sp>
    </p:spTree>
    <p:extLst>
      <p:ext uri="{BB962C8B-B14F-4D97-AF65-F5344CB8AC3E}">
        <p14:creationId xmlns:p14="http://schemas.microsoft.com/office/powerpoint/2010/main" val="19619821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5378" y="199871"/>
            <a:ext cx="10714800" cy="434267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по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импортозамещению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03012" y="751255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18696" y="2411921"/>
            <a:ext cx="4906347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Штаб устойчивого развития </a:t>
            </a: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РФ в условиях </a:t>
            </a:r>
            <a:r>
              <a:rPr lang="ru-RU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санкционного</a:t>
            </a: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давления (</a:t>
            </a: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А.Р. Белоусов)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58718" y="2437798"/>
            <a:ext cx="522198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Рабочая группа Штаба устойчивого развития в условиях </a:t>
            </a:r>
            <a:r>
              <a:rPr lang="ru-RU" sz="1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санкционного</a:t>
            </a:r>
            <a:r>
              <a:rPr 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давления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48260" y="2870761"/>
            <a:ext cx="5409463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Совет по </a:t>
            </a:r>
            <a:r>
              <a:rPr lang="ru-RU" sz="1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импортозамещению</a:t>
            </a:r>
            <a:r>
              <a:rPr 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и промышленности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085" y="3508022"/>
            <a:ext cx="503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 u="sng">
                <a:solidFill>
                  <a:srgbClr val="C00000"/>
                </a:solidFill>
              </a:defRPr>
            </a:lvl1pPr>
          </a:lstStyle>
          <a:p>
            <a:r>
              <a:rPr lang="ru-RU" sz="20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Сервисная поддержка </a:t>
            </a:r>
            <a:r>
              <a:rPr lang="ru-RU" sz="2000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Минпромторга</a:t>
            </a:r>
            <a:endParaRPr lang="ru-RU" sz="20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96642" y="1919973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9537" y="3930584"/>
            <a:ext cx="4871836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Сервис </a:t>
            </a:r>
            <a:r>
              <a:rPr lang="ru-RU" sz="2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импортозамещения</a:t>
            </a:r>
            <a:endParaRPr lang="ru-RU" sz="20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ru-RU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https://etpgpb.ru/portal/import-substitution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48261" y="1580472"/>
            <a:ext cx="5798382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Фонд развития промышленности Иркутской области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418088" y="1855629"/>
            <a:ext cx="5155970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Центр Мой бизнес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537" y="798719"/>
            <a:ext cx="3772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01452" y="798720"/>
            <a:ext cx="3538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58718" y="2158631"/>
            <a:ext cx="2964273" cy="3103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1700"/>
              </a:lnSpc>
              <a:buClr>
                <a:srgbClr val="000000"/>
              </a:buClr>
              <a:buFont typeface="Arial"/>
              <a:buNone/>
              <a:defRPr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b="0" dirty="0">
                <a:solidFill>
                  <a:schemeClr val="bg1"/>
                </a:solidFill>
              </a:rPr>
              <a:t>АО КРИО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03401" y="1122142"/>
            <a:ext cx="322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 развития: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53207" y="2113135"/>
            <a:ext cx="2811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«КОРПОРАЦИЯ ВЭБ»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66363" y="1512462"/>
            <a:ext cx="4265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Фонд развития промышленности РФ </a:t>
            </a: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461227" y="3433848"/>
            <a:ext cx="2008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Налоговые льготы: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8334562" y="3450860"/>
            <a:ext cx="3740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налогу на прибыль и имущество  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463943" y="3788545"/>
            <a:ext cx="325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Преференциальные территории: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612986" y="4024925"/>
            <a:ext cx="3426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ТОСЭР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ОЭЗ «ВОРОТА БАЙКАЛА»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Индустриальные парк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461893" y="4855922"/>
            <a:ext cx="2815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Имущественная поддержка: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614338" y="5062899"/>
            <a:ext cx="5806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участка в аренду без торгов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ИП в области освоения лесов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ИБК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276234" y="3022431"/>
            <a:ext cx="2718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поддержки: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296642" y="1627098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296642" y="2209801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90760" y="1592567"/>
            <a:ext cx="17985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89683" y="1894395"/>
            <a:ext cx="17985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89683" y="2187363"/>
            <a:ext cx="17985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98129" y="3578775"/>
            <a:ext cx="17985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81799" y="2480332"/>
            <a:ext cx="17985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66363" y="1812620"/>
            <a:ext cx="3198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«КОРПОРАЦИЯ МСП»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301406" y="2491633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300138" y="2912698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6295862" y="3492168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6305287" y="4935532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6303935" y="3852722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678299" y="5943544"/>
            <a:ext cx="5091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промпредприятиям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предпринимательство (гранты)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займы ФРП Иркутской области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484054" y="5696586"/>
            <a:ext cx="244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Финансовая поддержка: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303935" y="5768541"/>
            <a:ext cx="163524" cy="17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00540" y="267389"/>
            <a:ext cx="235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область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640" y="-3018"/>
            <a:ext cx="723900" cy="723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59" y="4475883"/>
            <a:ext cx="2329571" cy="20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915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15738" y="324119"/>
            <a:ext cx="10714800" cy="434267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25378" y="904226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435226" y="399040"/>
            <a:ext cx="235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область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326" y="128633"/>
            <a:ext cx="723900" cy="723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82445" y="315940"/>
            <a:ext cx="190468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etpgpb.ru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348" y="5395634"/>
            <a:ext cx="1900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6" y="6212524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Поставщики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292496688"/>
              </p:ext>
            </p:extLst>
          </p:nvPr>
        </p:nvGraphicFramePr>
        <p:xfrm>
          <a:off x="307877" y="1262444"/>
          <a:ext cx="7612661" cy="5214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r="4150" b="3883"/>
          <a:stretch/>
        </p:blipFill>
        <p:spPr>
          <a:xfrm>
            <a:off x="6344102" y="4789415"/>
            <a:ext cx="1075824" cy="1284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669" r="4200" b="3359"/>
          <a:stretch/>
        </p:blipFill>
        <p:spPr>
          <a:xfrm>
            <a:off x="878914" y="3800608"/>
            <a:ext cx="1043312" cy="1332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98565" y="929626"/>
            <a:ext cx="275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Поиск партнера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168786" y="1746871"/>
            <a:ext cx="337990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7200" b="1" dirty="0">
                <a:solidFill>
                  <a:srgbClr val="0099FF"/>
                </a:solidFill>
              </a:rPr>
              <a:t>240 </a:t>
            </a:r>
          </a:p>
          <a:p>
            <a:pPr algn="ctr">
              <a:lnSpc>
                <a:spcPts val="2600"/>
              </a:lnSpc>
            </a:pPr>
            <a:r>
              <a:rPr lang="ru-RU" sz="3200" b="1" dirty="0">
                <a:solidFill>
                  <a:schemeClr val="bg1"/>
                </a:solidFill>
              </a:rPr>
              <a:t>предприятие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842276" y="3169634"/>
            <a:ext cx="413467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7200" b="1" dirty="0">
                <a:solidFill>
                  <a:srgbClr val="0099FF"/>
                </a:solidFill>
              </a:rPr>
              <a:t>4824</a:t>
            </a:r>
          </a:p>
          <a:p>
            <a:pPr algn="ctr">
              <a:lnSpc>
                <a:spcPts val="2600"/>
              </a:lnSpc>
            </a:pPr>
            <a:r>
              <a:rPr lang="ru-RU" sz="7200" b="1" dirty="0">
                <a:solidFill>
                  <a:srgbClr val="0099FF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тендеров проведено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938039" y="4040373"/>
            <a:ext cx="39217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99FF"/>
                </a:solidFill>
              </a:rPr>
              <a:t>3456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видов продукции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 на портале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A22300-CAD1-CE66-30C6-451F30DEE1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89" y="1688199"/>
            <a:ext cx="1189237" cy="14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-321790" y="286877"/>
            <a:ext cx="3893838" cy="2978654"/>
            <a:chOff x="-174569" y="2897148"/>
            <a:chExt cx="4617771" cy="374597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1932595" y="2897148"/>
              <a:ext cx="2510607" cy="3745973"/>
              <a:chOff x="1971817" y="2954298"/>
              <a:chExt cx="2510607" cy="3745973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42785" y="3709822"/>
                <a:ext cx="1236258" cy="1208541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46166" y="2954298"/>
                <a:ext cx="1236258" cy="1208540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46167" y="4735061"/>
                <a:ext cx="1236257" cy="1208539"/>
              </a:xfrm>
              <a:prstGeom prst="rect">
                <a:avLst/>
              </a:prstGeom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246166" y="5491731"/>
                <a:ext cx="1236258" cy="1208540"/>
              </a:xfrm>
              <a:prstGeom prst="rect">
                <a:avLst/>
              </a:prstGeom>
            </p:spPr>
          </p:pic>
          <p:cxnSp>
            <p:nvCxnSpPr>
              <p:cNvPr id="49" name="Прямая соединительная линия 48"/>
              <p:cNvCxnSpPr/>
              <p:nvPr/>
            </p:nvCxnSpPr>
            <p:spPr>
              <a:xfrm flipV="1">
                <a:off x="2027826" y="3709824"/>
                <a:ext cx="1447702" cy="1233599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>
              <a:xfrm flipV="1">
                <a:off x="2027826" y="4403346"/>
                <a:ext cx="1447702" cy="540077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>
                <a:off x="1971817" y="4921160"/>
                <a:ext cx="1503710" cy="515655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>
                <a:off x="2027826" y="4941908"/>
                <a:ext cx="1447702" cy="1242202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-174569" y="3332669"/>
              <a:ext cx="3007520" cy="2610932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9011" y="398440"/>
            <a:ext cx="1153923" cy="104861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1139" y="632249"/>
            <a:ext cx="2326567" cy="216273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9011" y="1079970"/>
            <a:ext cx="1153923" cy="104861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9011" y="2376594"/>
            <a:ext cx="1153923" cy="104861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9011" y="1718278"/>
            <a:ext cx="1153923" cy="1048613"/>
          </a:xfrm>
          <a:prstGeom prst="rect">
            <a:avLst/>
          </a:prstGeom>
        </p:spPr>
      </p:pic>
      <p:cxnSp>
        <p:nvCxnSpPr>
          <p:cNvPr id="62" name="Прямая соединительная линия 61"/>
          <p:cNvCxnSpPr/>
          <p:nvPr/>
        </p:nvCxnSpPr>
        <p:spPr>
          <a:xfrm flipV="1">
            <a:off x="5862619" y="1056533"/>
            <a:ext cx="998684" cy="82577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5862619" y="1649788"/>
            <a:ext cx="998684" cy="24594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5862619" y="1900398"/>
            <a:ext cx="978614" cy="3495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5862619" y="1909500"/>
            <a:ext cx="1092756" cy="88547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1502260" y="1864416"/>
            <a:ext cx="2997566" cy="293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V="1">
            <a:off x="4038288" y="286878"/>
            <a:ext cx="0" cy="2798776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4866" y="4130119"/>
            <a:ext cx="1053251" cy="971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7746" y="3522852"/>
            <a:ext cx="1053251" cy="971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7746" y="4954175"/>
            <a:ext cx="1053251" cy="971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7746" y="5562363"/>
            <a:ext cx="1053251" cy="97138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1592175" y="4130125"/>
            <a:ext cx="1100980" cy="109169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592175" y="4687556"/>
            <a:ext cx="1100980" cy="52292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06682" y="5221822"/>
            <a:ext cx="1086473" cy="2964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06682" y="5233162"/>
            <a:ext cx="1086473" cy="88571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383190" y="3872911"/>
            <a:ext cx="2562307" cy="2098588"/>
          </a:xfrm>
          <a:prstGeom prst="rect">
            <a:avLst/>
          </a:prstGeom>
        </p:spPr>
      </p:pic>
      <p:cxnSp>
        <p:nvCxnSpPr>
          <p:cNvPr id="87" name="Прямая соединительная линия 86"/>
          <p:cNvCxnSpPr/>
          <p:nvPr/>
        </p:nvCxnSpPr>
        <p:spPr>
          <a:xfrm>
            <a:off x="3311869" y="4712736"/>
            <a:ext cx="3525468" cy="1961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40325" y="3529979"/>
            <a:ext cx="1153923" cy="1048613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40325" y="4210563"/>
            <a:ext cx="1153923" cy="1048613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40325" y="5535000"/>
            <a:ext cx="1153923" cy="1048613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75535" y="4953714"/>
            <a:ext cx="1153923" cy="1048613"/>
          </a:xfrm>
          <a:prstGeom prst="rect">
            <a:avLst/>
          </a:prstGeom>
        </p:spPr>
      </p:pic>
      <p:cxnSp>
        <p:nvCxnSpPr>
          <p:cNvPr id="86" name="Прямая соединительная линия 85"/>
          <p:cNvCxnSpPr/>
          <p:nvPr/>
        </p:nvCxnSpPr>
        <p:spPr>
          <a:xfrm>
            <a:off x="3355735" y="4036026"/>
            <a:ext cx="3464448" cy="3519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3337382" y="5507537"/>
            <a:ext cx="3552139" cy="1240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3337383" y="6093799"/>
            <a:ext cx="3499954" cy="315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Рисунок 8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5149" y="3848897"/>
            <a:ext cx="2326567" cy="2162730"/>
          </a:xfrm>
          <a:prstGeom prst="rect">
            <a:avLst/>
          </a:prstGeom>
        </p:spPr>
      </p:pic>
      <p:cxnSp>
        <p:nvCxnSpPr>
          <p:cNvPr id="117" name="Прямая соединительная линия 116"/>
          <p:cNvCxnSpPr/>
          <p:nvPr/>
        </p:nvCxnSpPr>
        <p:spPr>
          <a:xfrm flipV="1">
            <a:off x="4020089" y="3612515"/>
            <a:ext cx="0" cy="2798776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Прямоугольник 126"/>
          <p:cNvSpPr/>
          <p:nvPr/>
        </p:nvSpPr>
        <p:spPr>
          <a:xfrm>
            <a:off x="-480043" y="5529067"/>
            <a:ext cx="2960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1494145" y="6466891"/>
            <a:ext cx="3431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компании 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3517511" y="2292331"/>
            <a:ext cx="343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дистрибьютор в РФ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5306897" y="3110291"/>
            <a:ext cx="3433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компании-продавцы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552234" y="6336006"/>
            <a:ext cx="3433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компании-продавцы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3540100" y="5480197"/>
            <a:ext cx="343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дистрибьютор в РФ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1195778" y="3058026"/>
            <a:ext cx="3431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компании 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-383190" y="2259498"/>
            <a:ext cx="2960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-23539" y="46268"/>
            <a:ext cx="3805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КЛАССИЧЕСКИЙ ИМПОРТ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-53948" y="3351725"/>
            <a:ext cx="372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ПАРАЛЛЕЛЬНЫЙ ИМПОРТ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094279" y="887641"/>
            <a:ext cx="3947115" cy="520615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099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3600" bIns="3600" anchor="ctr" anchorCtr="1">
            <a:noAutofit/>
          </a:bodyPr>
          <a:lstStyle/>
          <a:p>
            <a:pPr algn="ctr"/>
            <a:r>
              <a:rPr lang="ru-RU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 приказу </a:t>
            </a:r>
            <a:r>
              <a:rPr lang="ru-RU" u="sng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Минпромторга</a:t>
            </a:r>
            <a:r>
              <a:rPr lang="ru-RU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Россию разрешено ввозить в рамках параллельного импорта</a:t>
            </a:r>
            <a:r>
              <a:rPr lang="ru-RU" sz="1600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группы </a:t>
            </a:r>
            <a:r>
              <a:rPr lang="ru-RU" u="sng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товаров, в том числе:</a:t>
            </a:r>
          </a:p>
          <a:p>
            <a:pPr algn="just"/>
            <a:endParaRPr lang="ru-RU" sz="1600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Парфюмерия и косметика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кожи и меха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и картон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Одежда, обувь и головные уборы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Фармацевтическая продукция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 и техника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Керамические и стеклянные изделия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Ножи, ложки и вилки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Электроника и бытовая техника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и постельные принадлежности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и игры и др.</a:t>
            </a:r>
          </a:p>
          <a:p>
            <a:pPr algn="just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Halber Rahmen 13"/>
          <p:cNvSpPr/>
          <p:nvPr/>
        </p:nvSpPr>
        <p:spPr>
          <a:xfrm rot="16200000">
            <a:off x="2544140" y="1534148"/>
            <a:ext cx="429376" cy="447418"/>
          </a:xfrm>
          <a:prstGeom prst="halfFrame">
            <a:avLst>
              <a:gd name="adj1" fmla="val 5428"/>
              <a:gd name="adj2" fmla="val 49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00" b="1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2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9656" y="657439"/>
            <a:ext cx="4182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работы с Заказчиком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272" y="1111510"/>
            <a:ext cx="15955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2170" y="1661426"/>
            <a:ext cx="227420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Бюро реверс-инжиниринга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6226" y="1661427"/>
            <a:ext cx="33727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Конструкторско-технологическое бюро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7178" y="1111510"/>
            <a:ext cx="748703" cy="2769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68509" y="1701258"/>
            <a:ext cx="2157623" cy="235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6227" y="1709566"/>
            <a:ext cx="2977615" cy="2369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>
            <a:stCxn id="11" idx="3"/>
          </p:cNvCxnSpPr>
          <p:nvPr/>
        </p:nvCxnSpPr>
        <p:spPr>
          <a:xfrm>
            <a:off x="935881" y="1250010"/>
            <a:ext cx="6459102" cy="1768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7382710" y="1267691"/>
            <a:ext cx="12273" cy="433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2" idx="0"/>
          </p:cNvCxnSpPr>
          <p:nvPr/>
        </p:nvCxnSpPr>
        <p:spPr>
          <a:xfrm>
            <a:off x="4108663" y="1267691"/>
            <a:ext cx="1" cy="433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50310" y="971472"/>
            <a:ext cx="453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задачи обратного инжиниринга в ИРНИТУ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43808" y="2078662"/>
            <a:ext cx="1198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29331" y="2414980"/>
            <a:ext cx="10406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72070" y="2091849"/>
            <a:ext cx="1198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72070" y="2449589"/>
            <a:ext cx="10406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3833" y="2058083"/>
            <a:ext cx="13315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-сканер и ПО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40496" y="2436402"/>
            <a:ext cx="2409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в 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-сканировании и постобработке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85334" y="2018575"/>
            <a:ext cx="32114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Измерительные инструменты,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биениемер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профилометр, твердомер и ПО</a:t>
            </a:r>
          </a:p>
          <a:p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85334" y="2445584"/>
            <a:ext cx="29217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в прямом контроле геометрии и разработке КД и ТД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204498" y="2067739"/>
            <a:ext cx="2226906" cy="2498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882862" y="2069127"/>
            <a:ext cx="1143270" cy="2498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82862" y="2449648"/>
            <a:ext cx="1143270" cy="2498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207913" y="2442087"/>
            <a:ext cx="2226906" cy="4559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00350" y="2079776"/>
            <a:ext cx="1143270" cy="2498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026681" y="2461348"/>
            <a:ext cx="2880366" cy="43013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00350" y="2449589"/>
            <a:ext cx="1143270" cy="24989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026680" y="2064908"/>
            <a:ext cx="2880367" cy="36325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5362574" y="1819275"/>
            <a:ext cx="1" cy="76046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12" idx="3"/>
          </p:cNvCxnSpPr>
          <p:nvPr/>
        </p:nvCxnSpPr>
        <p:spPr>
          <a:xfrm flipV="1">
            <a:off x="5026132" y="1819275"/>
            <a:ext cx="336443" cy="56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769783" y="1824125"/>
            <a:ext cx="0" cy="7493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5769783" y="1828149"/>
            <a:ext cx="336443" cy="56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36" idx="3"/>
          </p:cNvCxnSpPr>
          <p:nvPr/>
        </p:nvCxnSpPr>
        <p:spPr>
          <a:xfrm flipH="1">
            <a:off x="5026132" y="2193925"/>
            <a:ext cx="336443" cy="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endCxn id="39" idx="1"/>
          </p:cNvCxnSpPr>
          <p:nvPr/>
        </p:nvCxnSpPr>
        <p:spPr>
          <a:xfrm>
            <a:off x="5767846" y="2203607"/>
            <a:ext cx="332504" cy="1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>
            <a:off x="5026131" y="2579737"/>
            <a:ext cx="336443" cy="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endCxn id="41" idx="1"/>
          </p:cNvCxnSpPr>
          <p:nvPr/>
        </p:nvCxnSpPr>
        <p:spPr>
          <a:xfrm>
            <a:off x="5765976" y="2573425"/>
            <a:ext cx="334374" cy="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36" idx="1"/>
            <a:endCxn id="35" idx="3"/>
          </p:cNvCxnSpPr>
          <p:nvPr/>
        </p:nvCxnSpPr>
        <p:spPr>
          <a:xfrm flipH="1" flipV="1">
            <a:off x="3431404" y="2192685"/>
            <a:ext cx="451458" cy="1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 flipV="1">
            <a:off x="3438626" y="2571890"/>
            <a:ext cx="451458" cy="1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stCxn id="39" idx="3"/>
          </p:cNvCxnSpPr>
          <p:nvPr/>
        </p:nvCxnSpPr>
        <p:spPr>
          <a:xfrm flipV="1">
            <a:off x="7243620" y="2204164"/>
            <a:ext cx="764167" cy="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flipV="1">
            <a:off x="7241682" y="2571332"/>
            <a:ext cx="764167" cy="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35" idx="1"/>
          </p:cNvCxnSpPr>
          <p:nvPr/>
        </p:nvCxnSpPr>
        <p:spPr>
          <a:xfrm flipH="1" flipV="1">
            <a:off x="901406" y="2192684"/>
            <a:ext cx="303092" cy="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38" idx="1"/>
          </p:cNvCxnSpPr>
          <p:nvPr/>
        </p:nvCxnSpPr>
        <p:spPr>
          <a:xfrm flipH="1">
            <a:off x="917759" y="2670077"/>
            <a:ext cx="290154" cy="63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901406" y="2199506"/>
            <a:ext cx="8354" cy="101676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V="1">
            <a:off x="10907047" y="2211382"/>
            <a:ext cx="355661" cy="72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10906814" y="2685452"/>
            <a:ext cx="355893" cy="272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11262708" y="2218203"/>
            <a:ext cx="8354" cy="99807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11271062" y="3216275"/>
            <a:ext cx="606" cy="87471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/>
          <p:nvPr/>
        </p:nvCxnSpPr>
        <p:spPr>
          <a:xfrm flipV="1">
            <a:off x="909760" y="3213342"/>
            <a:ext cx="4190719" cy="2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043827" y="2998011"/>
            <a:ext cx="43149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геометрии поверхностей изделия сложной геометрии и больших габаритов, контроль геометрии, создание 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-модели изделия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731549" y="2952648"/>
            <a:ext cx="371897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геометрии, твердости и шероховатости поверхностей изделий малых габаритов с высокой точностью</a:t>
            </a:r>
          </a:p>
        </p:txBody>
      </p:sp>
      <p:cxnSp>
        <p:nvCxnSpPr>
          <p:cNvPr id="123" name="Прямая со стрелкой 122"/>
          <p:cNvCxnSpPr/>
          <p:nvPr/>
        </p:nvCxnSpPr>
        <p:spPr>
          <a:xfrm flipH="1" flipV="1">
            <a:off x="7433737" y="3192049"/>
            <a:ext cx="3837327" cy="21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5188077" y="2883518"/>
            <a:ext cx="23787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изделия, представления о качестве выполнения поверхностей и материале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5188077" y="2921794"/>
            <a:ext cx="2185302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420330" y="3930342"/>
            <a:ext cx="18988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КД и ТД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5362575" y="3961754"/>
            <a:ext cx="1905000" cy="232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7" name="Прямая со стрелкой 136"/>
          <p:cNvCxnSpPr>
            <a:endCxn id="135" idx="3"/>
          </p:cNvCxnSpPr>
          <p:nvPr/>
        </p:nvCxnSpPr>
        <p:spPr>
          <a:xfrm flipH="1">
            <a:off x="7267575" y="4078079"/>
            <a:ext cx="4012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>
            <a:stCxn id="128" idx="2"/>
            <a:endCxn id="135" idx="0"/>
          </p:cNvCxnSpPr>
          <p:nvPr/>
        </p:nvCxnSpPr>
        <p:spPr>
          <a:xfrm flipH="1">
            <a:off x="6315075" y="3762162"/>
            <a:ext cx="2826" cy="199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>
            <a:stCxn id="135" idx="1"/>
          </p:cNvCxnSpPr>
          <p:nvPr/>
        </p:nvCxnSpPr>
        <p:spPr>
          <a:xfrm flipH="1">
            <a:off x="653145" y="4078079"/>
            <a:ext cx="4709430" cy="129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 flipH="1" flipV="1">
            <a:off x="644790" y="1382301"/>
            <a:ext cx="8355" cy="270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1539744" y="3844482"/>
            <a:ext cx="27460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КД и ТД с заказчиком</a:t>
            </a:r>
          </a:p>
        </p:txBody>
      </p:sp>
      <p:cxnSp>
        <p:nvCxnSpPr>
          <p:cNvPr id="154" name="Прямая соединительная линия 153"/>
          <p:cNvCxnSpPr>
            <a:stCxn id="11" idx="2"/>
          </p:cNvCxnSpPr>
          <p:nvPr/>
        </p:nvCxnSpPr>
        <p:spPr>
          <a:xfrm>
            <a:off x="561530" y="1388509"/>
            <a:ext cx="17954" cy="312667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651826" y="4377060"/>
            <a:ext cx="14670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Опытный образец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498298" y="5446739"/>
            <a:ext cx="20717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образец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933278" y="3861244"/>
            <a:ext cx="30066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КД и ТД на основании 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-моделей и проведенных измерений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5697601" y="4383273"/>
            <a:ext cx="1415139" cy="2714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6" name="Прямая со стрелкой 175"/>
          <p:cNvCxnSpPr>
            <a:endCxn id="174" idx="1"/>
          </p:cNvCxnSpPr>
          <p:nvPr/>
        </p:nvCxnSpPr>
        <p:spPr>
          <a:xfrm>
            <a:off x="569468" y="4515189"/>
            <a:ext cx="51281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1539744" y="4267914"/>
            <a:ext cx="24733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опытного образца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5413111" y="5425070"/>
            <a:ext cx="1971939" cy="30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2" name="Прямая со стрелкой 181"/>
          <p:cNvCxnSpPr>
            <a:stCxn id="156" idx="2"/>
            <a:endCxn id="180" idx="0"/>
          </p:cNvCxnSpPr>
          <p:nvPr/>
        </p:nvCxnSpPr>
        <p:spPr>
          <a:xfrm>
            <a:off x="6385360" y="4669448"/>
            <a:ext cx="13721" cy="755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6378665" y="4743645"/>
            <a:ext cx="1753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геометрии, доработка КД и ТД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821311" y="4673770"/>
            <a:ext cx="15261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Испытания,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анализ</a:t>
            </a:r>
          </a:p>
        </p:txBody>
      </p:sp>
      <p:pic>
        <p:nvPicPr>
          <p:cNvPr id="189" name="Рисунок 1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573" y="4601467"/>
            <a:ext cx="1375698" cy="2063547"/>
          </a:xfrm>
          <a:prstGeom prst="rect">
            <a:avLst/>
          </a:prstGeom>
        </p:spPr>
      </p:pic>
      <p:pic>
        <p:nvPicPr>
          <p:cNvPr id="190" name="Рисунок 1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0" y="4630609"/>
            <a:ext cx="1375698" cy="2063547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1548303" y="6201713"/>
            <a:ext cx="30021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Перелыгина Александра Юрьевна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бюро реверс-инжиниринга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684012" y="6043714"/>
            <a:ext cx="30021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Шутенков Антон Владимирович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конструкторско-технологического бюро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A3BDA0-C1FE-0371-9110-4EC281FFD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006" y="164203"/>
            <a:ext cx="995265" cy="1103488"/>
          </a:xfrm>
          <a:prstGeom prst="rect">
            <a:avLst/>
          </a:prstGeom>
        </p:spPr>
      </p:pic>
      <p:sp>
        <p:nvSpPr>
          <p:cNvPr id="79" name="Заголовок 1"/>
          <p:cNvSpPr txBox="1">
            <a:spLocks/>
          </p:cNvSpPr>
          <p:nvPr/>
        </p:nvSpPr>
        <p:spPr>
          <a:xfrm>
            <a:off x="-536089" y="115263"/>
            <a:ext cx="10714800" cy="434267"/>
          </a:xfrm>
        </p:spPr>
        <p:txBody>
          <a:bodyPr anchor="b"/>
          <a:lstStyle>
            <a:lvl1pPr algn="ctr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проектов обратного инжиниринга ИРНИТУ</a:t>
            </a:r>
          </a:p>
        </p:txBody>
      </p:sp>
      <p:cxnSp>
        <p:nvCxnSpPr>
          <p:cNvPr id="80" name="Прямая со стрелкой 79"/>
          <p:cNvCxnSpPr/>
          <p:nvPr/>
        </p:nvCxnSpPr>
        <p:spPr>
          <a:xfrm flipV="1">
            <a:off x="220723" y="626573"/>
            <a:ext cx="10636872" cy="4302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1" grpId="0"/>
      <p:bldP spid="1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14" y="4897583"/>
            <a:ext cx="3144665" cy="18297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r="4332" b="6293"/>
          <a:stretch/>
        </p:blipFill>
        <p:spPr>
          <a:xfrm>
            <a:off x="8713235" y="4897584"/>
            <a:ext cx="3144665" cy="1828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6102" y="481767"/>
            <a:ext cx="359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Печь плавильная индукционная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«СтройТехКомплект»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26" y="1114071"/>
            <a:ext cx="2177797" cy="2909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2559" y="452540"/>
            <a:ext cx="3690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Центробежный концентратор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«Сервис ТехноПром»</a:t>
            </a:r>
            <a:b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102" y="1154303"/>
            <a:ext cx="3434509" cy="28694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B26719-EBFF-A3DD-6BAB-F0C13C9363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14" y="146485"/>
            <a:ext cx="872691" cy="96758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66026" y="4897584"/>
            <a:ext cx="4033785" cy="1828905"/>
            <a:chOff x="5317068" y="3364714"/>
            <a:chExt cx="6590477" cy="233329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7068" y="3364714"/>
              <a:ext cx="3121401" cy="23332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4" b="98413" l="1246" r="982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8468" y="3364714"/>
              <a:ext cx="3469077" cy="23332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6992534" y="4202573"/>
            <a:ext cx="329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главной передачи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«ИЗГТ»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618" y="4137514"/>
            <a:ext cx="341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центробежного насоса</a:t>
            </a:r>
          </a:p>
          <a:p>
            <a:pPr algn="ctr"/>
            <a:r>
              <a:rPr lang="ru-RU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«Сервис ТехноПром»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E90504-9403-43BD-9289-D63F9BAF9A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745" y="1114071"/>
            <a:ext cx="3211234" cy="2909704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798618" y="33138"/>
            <a:ext cx="10714800" cy="434267"/>
          </a:xfrm>
        </p:spPr>
        <p:txBody>
          <a:bodyPr anchor="b"/>
          <a:lstStyle>
            <a:lvl1pPr algn="ctr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выполненных работ по обратному инжинирингу</a:t>
            </a:r>
          </a:p>
        </p:txBody>
      </p:sp>
    </p:spTree>
    <p:extLst>
      <p:ext uri="{BB962C8B-B14F-4D97-AF65-F5344CB8AC3E}">
        <p14:creationId xmlns:p14="http://schemas.microsoft.com/office/powerpoint/2010/main" val="14646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15738" y="324119"/>
            <a:ext cx="8088182" cy="434267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меры поддержки ФРП Иркутской области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25378" y="904226"/>
            <a:ext cx="10982960" cy="508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435226" y="399040"/>
            <a:ext cx="235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область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326" y="128633"/>
            <a:ext cx="723900" cy="7239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6432" y="2355501"/>
            <a:ext cx="3852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Проекты </a:t>
            </a:r>
            <a:r>
              <a:rPr lang="ru-RU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импортозамещения</a:t>
            </a: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компенсация 4% годовых на займы, но &gt; </a:t>
            </a: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млн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91405" y="2131980"/>
            <a:ext cx="330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Компенсация </a:t>
            </a: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 за транспортировку продукции</a:t>
            </a: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до </a:t>
            </a: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0,5 млн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509473"/>
            <a:ext cx="379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Производительность труда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займ</a:t>
            </a: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на оборотные средства </a:t>
            </a:r>
            <a:b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5-20 млн руб. </a:t>
            </a: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под 5% до 1 года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(для экспортеров до 2 лет)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099707" y="4438890"/>
            <a:ext cx="4028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Программа грантов на ОС</a:t>
            </a:r>
            <a:b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компенсация до 90% затрат на уплату % по кредиту, но &gt; </a:t>
            </a: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50 млн руб.</a:t>
            </a:r>
            <a:endParaRPr lang="ru-RU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358858" y="2432293"/>
            <a:ext cx="2916000" cy="2916000"/>
          </a:xfrm>
          <a:prstGeom prst="ellipse">
            <a:avLst/>
          </a:prstGeom>
          <a:blipFill dpi="0" rotWithShape="1">
            <a:blip r:embed="rId4"/>
            <a:srcRect/>
            <a:stretch>
              <a:fillRect l="-16000" t="1000" r="-22000" b="1000"/>
            </a:stretch>
          </a:blipFill>
          <a:ln w="53975">
            <a:solidFill>
              <a:schemeClr val="accent1">
                <a:shade val="5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02598" y="1597078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213202" y="574432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9732078" y="1485542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827241" y="536222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>
            <a:stCxn id="19" idx="1"/>
          </p:cNvCxnSpPr>
          <p:nvPr/>
        </p:nvCxnSpPr>
        <p:spPr>
          <a:xfrm flipH="1" flipV="1">
            <a:off x="3251200" y="1912205"/>
            <a:ext cx="1534696" cy="9471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9" idx="3"/>
          </p:cNvCxnSpPr>
          <p:nvPr/>
        </p:nvCxnSpPr>
        <p:spPr>
          <a:xfrm flipV="1">
            <a:off x="3267031" y="4921255"/>
            <a:ext cx="1518865" cy="1147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938764" y="4804767"/>
            <a:ext cx="1534696" cy="9471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endCxn id="19" idx="7"/>
          </p:cNvCxnSpPr>
          <p:nvPr/>
        </p:nvCxnSpPr>
        <p:spPr>
          <a:xfrm flipH="1">
            <a:off x="6847820" y="1840925"/>
            <a:ext cx="1518865" cy="10184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 flipV="1">
            <a:off x="1849994" y="1912204"/>
            <a:ext cx="140120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353262" y="1741230"/>
            <a:ext cx="359695" cy="3596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9885550" y="1661077"/>
            <a:ext cx="359695" cy="359695"/>
          </a:xfrm>
          <a:prstGeom prst="rect">
            <a:avLst/>
          </a:prstGeom>
        </p:spPr>
      </p:pic>
      <p:pic>
        <p:nvPicPr>
          <p:cNvPr id="53" name="Picture 22" descr="D:\презентация пример\рубль.png"/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241" y="550622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D:\презентация пример\каска.png"/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434" y="5898055"/>
            <a:ext cx="37052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H="1" flipV="1">
            <a:off x="1865825" y="6068320"/>
            <a:ext cx="140120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8366685" y="1840925"/>
            <a:ext cx="140120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 flipV="1">
            <a:off x="8449748" y="5743822"/>
            <a:ext cx="140120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153497" y="5916936"/>
            <a:ext cx="389943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5400" b="1">
                <a:solidFill>
                  <a:srgbClr val="C00000"/>
                </a:solidFill>
              </a:defRPr>
            </a:lvl1pPr>
          </a:lstStyle>
          <a:p>
            <a:pPr>
              <a:lnSpc>
                <a:spcPts val="2300"/>
              </a:lnSpc>
            </a:pPr>
            <a:r>
              <a:rPr lang="en-US" sz="6600" dirty="0">
                <a:solidFill>
                  <a:srgbClr val="0099FF"/>
                </a:solidFill>
              </a:rPr>
              <a:t>&gt;</a:t>
            </a:r>
            <a:r>
              <a:rPr lang="ru-RU" sz="6600" dirty="0">
                <a:solidFill>
                  <a:srgbClr val="0099FF"/>
                </a:solidFill>
              </a:rPr>
              <a:t>500 </a:t>
            </a:r>
            <a:r>
              <a:rPr lang="ru-RU" sz="2800" dirty="0">
                <a:solidFill>
                  <a:srgbClr val="0099FF"/>
                </a:solidFill>
              </a:rPr>
              <a:t>млн. руб.</a:t>
            </a:r>
          </a:p>
          <a:p>
            <a:pPr>
              <a:lnSpc>
                <a:spcPts val="2300"/>
              </a:lnSpc>
            </a:pPr>
            <a:r>
              <a:rPr lang="ru-RU" sz="2800" dirty="0">
                <a:solidFill>
                  <a:srgbClr val="0099FF"/>
                </a:solidFill>
              </a:rPr>
              <a:t>капитализация ФРП</a:t>
            </a:r>
          </a:p>
        </p:txBody>
      </p:sp>
    </p:spTree>
    <p:extLst>
      <p:ext uri="{BB962C8B-B14F-4D97-AF65-F5344CB8AC3E}">
        <p14:creationId xmlns:p14="http://schemas.microsoft.com/office/powerpoint/2010/main" val="39701512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Benutzerdefiniert 466">
      <a:dk1>
        <a:srgbClr val="E7E6E6"/>
      </a:dk1>
      <a:lt1>
        <a:srgbClr val="F8F8F8"/>
      </a:lt1>
      <a:dk2>
        <a:srgbClr val="44546A"/>
      </a:dk2>
      <a:lt2>
        <a:srgbClr val="E7E6E6"/>
      </a:lt2>
      <a:accent1>
        <a:srgbClr val="7AB8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7993</TotalTime>
  <Words>2477</Words>
  <Application>Microsoft Office PowerPoint</Application>
  <PresentationFormat>Широкоэкранный</PresentationFormat>
  <Paragraphs>642</Paragraphs>
  <Slides>25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Gill Sans</vt:lpstr>
      <vt:lpstr>Roboto Medium</vt:lpstr>
      <vt:lpstr>Segoe UI</vt:lpstr>
      <vt:lpstr>Times New Roman</vt:lpstr>
      <vt:lpstr>Wingdings</vt:lpstr>
      <vt:lpstr>1_Office Theme</vt:lpstr>
      <vt:lpstr>Презентация PowerPoint</vt:lpstr>
      <vt:lpstr>Презентация PowerPoint</vt:lpstr>
      <vt:lpstr>ПРИОРИТЕТЫ ИМПОРТОЗАМЕЩЕНИЯ</vt:lpstr>
      <vt:lpstr>Система работы по импортозамещению</vt:lpstr>
      <vt:lpstr>Сервис импортозамещения</vt:lpstr>
      <vt:lpstr>Презентация PowerPoint</vt:lpstr>
      <vt:lpstr>Презентация PowerPoint</vt:lpstr>
      <vt:lpstr>Презентация PowerPoint</vt:lpstr>
      <vt:lpstr>Новые меры поддержки ФРП Иркутской области</vt:lpstr>
      <vt:lpstr>Результаты импортозамещения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импортозамещения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В. Гнездилова</dc:creator>
  <cp:lastModifiedBy>User</cp:lastModifiedBy>
  <cp:revision>575</cp:revision>
  <cp:lastPrinted>2024-01-31T08:13:54Z</cp:lastPrinted>
  <dcterms:created xsi:type="dcterms:W3CDTF">2022-08-16T04:50:38Z</dcterms:created>
  <dcterms:modified xsi:type="dcterms:W3CDTF">2024-02-07T06:07:00Z</dcterms:modified>
</cp:coreProperties>
</file>