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9" r:id="rId3"/>
    <p:sldId id="261" r:id="rId4"/>
  </p:sldIdLst>
  <p:sldSz cx="10439400" cy="7559675"/>
  <p:notesSz cx="6815138" cy="9947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Proxima Nov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1119DVtQoO3ZswZLKsGfkgLks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6079B7-C6EF-4F2D-AEFC-AA171E7002D2}">
  <a:tblStyle styleId="{7D6079B7-C6EF-4F2D-AEFC-AA171E7002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C01C923-3501-452A-B6F9-E5A74963981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51438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530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706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530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1515" y="4724956"/>
            <a:ext cx="545211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6" tIns="91626" rIns="91626" bIns="916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530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485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305000" y="1237251"/>
            <a:ext cx="78300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305000" y="3970750"/>
            <a:ext cx="78300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712313" y="1884751"/>
            <a:ext cx="90045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712313" y="5059250"/>
            <a:ext cx="90045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 rot="5400000">
            <a:off x="5393400" y="2480450"/>
            <a:ext cx="6406800" cy="2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 rot="5400000">
            <a:off x="825675" y="294350"/>
            <a:ext cx="6406800" cy="6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 rot="5400000">
            <a:off x="2821650" y="-91400"/>
            <a:ext cx="4796700" cy="9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719110" y="504000"/>
            <a:ext cx="3367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4438360" y="1088500"/>
            <a:ext cx="52851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719110" y="2268000"/>
            <a:ext cx="3367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719110" y="504000"/>
            <a:ext cx="3367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4438360" y="1088500"/>
            <a:ext cx="52851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444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19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marL="1371600" lvl="2" indent="-387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719110" y="2268000"/>
            <a:ext cx="3367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71911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719110" y="1853251"/>
            <a:ext cx="4416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719110" y="2761500"/>
            <a:ext cx="44166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5285250" y="1853251"/>
            <a:ext cx="4438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5285250" y="2761500"/>
            <a:ext cx="4438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4437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5285250" y="2012500"/>
            <a:ext cx="4437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17750" y="402500"/>
            <a:ext cx="90045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17750" y="2012500"/>
            <a:ext cx="90045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7177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458250" y="7007000"/>
            <a:ext cx="3523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7373250" y="7007000"/>
            <a:ext cx="234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112101" y="620275"/>
            <a:ext cx="9099993" cy="25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en-US" b="1" i="0" u="none" strike="noStrike" cap="none" dirty="0">
                <a:solidFill>
                  <a:srgbClr val="3059A2"/>
                </a:solidFill>
                <a:latin typeface="Montserrat"/>
                <a:ea typeface="Montserrat"/>
                <a:cs typeface="Montserrat"/>
                <a:sym typeface="Montserrat"/>
              </a:rPr>
              <a:t>Универсальная МФО с широким диапазоном ставок</a:t>
            </a:r>
            <a:endParaRPr dirty="0"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0440002" cy="58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4737" y="28325"/>
            <a:ext cx="2851487" cy="5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1528919" y="7068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2542061936"/>
              </p:ext>
            </p:extLst>
          </p:nvPr>
        </p:nvGraphicFramePr>
        <p:xfrm>
          <a:off x="0" y="917304"/>
          <a:ext cx="10439398" cy="6156660"/>
        </p:xfrm>
        <a:graphic>
          <a:graphicData uri="http://schemas.openxmlformats.org/drawingml/2006/table">
            <a:tbl>
              <a:tblPr>
                <a:noFill/>
                <a:tableStyleId>{7D6079B7-C6EF-4F2D-AEFC-AA171E7002D2}</a:tableStyleId>
              </a:tblPr>
              <a:tblGrid>
                <a:gridCol w="35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64">
                  <a:extLst>
                    <a:ext uri="{9D8B030D-6E8A-4147-A177-3AD203B41FA5}">
                      <a16:colId xmlns:a16="http://schemas.microsoft.com/office/drawing/2014/main" val="2637837686"/>
                    </a:ext>
                  </a:extLst>
                </a:gridCol>
                <a:gridCol w="743918">
                  <a:extLst>
                    <a:ext uri="{9D8B030D-6E8A-4147-A177-3AD203B41FA5}">
                      <a16:colId xmlns:a16="http://schemas.microsoft.com/office/drawing/2014/main" val="3906685119"/>
                    </a:ext>
                  </a:extLst>
                </a:gridCol>
                <a:gridCol w="913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деятельности СМСП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тыс. руб.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лет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победителей конкурса бизнес-проектов </a:t>
                      </a:r>
                      <a:r>
                        <a:rPr lang="ru-RU" sz="105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«Акселератор»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Участник, занявший 1 место</a:t>
                      </a: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Участник, занявший 2 место</a:t>
                      </a: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Участник, занявший 3 место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3 000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1 000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</a:t>
                      </a:r>
                      <a:r>
                        <a:rPr lang="en-US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1%</a:t>
                      </a:r>
                      <a:endParaRPr sz="11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23790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пострадавших</a:t>
                      </a: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 результате </a:t>
                      </a:r>
                      <a:r>
                        <a:rPr lang="ru-RU" sz="105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чрезвычайной ситуации</a:t>
                      </a: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осуществляющие деятельность на территории, пострадавшей в</a:t>
                      </a: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результате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ЧС на территории Иркутской области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1%</a:t>
                      </a:r>
                      <a:endParaRPr sz="11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предпринимателей </a:t>
                      </a:r>
                      <a:r>
                        <a:rPr lang="ru-RU" sz="105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киноиндустрии</a:t>
                      </a: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</a:t>
                      </a:r>
                    </a:p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(распространения) кинофильмов, видеофильмов и телевизионных</a:t>
                      </a:r>
                    </a:p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2%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56791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105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социального предпринимательства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социального предпринимательства (согласно 209-ФЗ от 24.07.2007 г.)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2,5%</a:t>
                      </a:r>
                      <a:endParaRPr sz="11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665419"/>
                  </a:ext>
                </a:extLst>
              </a:tr>
              <a:tr h="43431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СМСП, самозанятых </a:t>
                      </a:r>
                      <a:r>
                        <a:rPr lang="ru-RU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моногородов </a:t>
                      </a: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Иркутской области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Приоритетные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виды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ru-RU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амозанятые</a:t>
                      </a: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граждане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2,5%</a:t>
                      </a:r>
                      <a:endParaRPr lang="ru-RU" sz="11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370708"/>
                  </a:ext>
                </a:extLst>
              </a:tr>
              <a:tr h="288383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Деятельность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 </a:t>
                      </a:r>
                      <a:r>
                        <a:rPr lang="en-US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</a:t>
                      </a: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ах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производства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05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5 000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3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3,5%</a:t>
                      </a:r>
                      <a:endParaRPr lang="ru-RU" sz="11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18283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105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победителей конкурсов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занявший первое место в номинации или категории: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регионального конкурса «Сделано в Приангарье»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регионального этапа конкурса «100 лучших товаров России»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конкурса «Предпринимательский прорыв года»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3 000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804064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105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исполнения государственного оборонного заказа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заключившие контракт на поставку продукции в рамках государственного оборонного заказа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5 000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Arial"/>
                          <a:sym typeface="Montserrat"/>
                        </a:rPr>
                        <a:t>3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Arial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29484"/>
                  </a:ext>
                </a:extLst>
              </a:tr>
              <a:tr h="25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Микрозаем</a:t>
                      </a:r>
                      <a:r>
                        <a:rPr lang="ru-RU" sz="105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«Антикризис»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 из перечня пострадавших отраслей согласно Постановлению Правительства РФ № 434 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деятельность которых приостановлена либо ограничена действующими НПА Губернатора Иркутской области</a:t>
                      </a:r>
                      <a:endParaRPr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11559"/>
                  </a:ext>
                </a:extLst>
              </a:tr>
            </a:tbl>
          </a:graphicData>
        </a:graphic>
      </p:graphicFrame>
      <p:sp>
        <p:nvSpPr>
          <p:cNvPr id="8" name="Google Shape;133;p4">
            <a:extLst>
              <a:ext uri="{FF2B5EF4-FFF2-40B4-BE49-F238E27FC236}">
                <a16:creationId xmlns:a16="http://schemas.microsoft.com/office/drawing/2014/main" id="{119EF4EC-C9F0-4A73-891B-DE0205D08AB3}"/>
              </a:ext>
            </a:extLst>
          </p:cNvPr>
          <p:cNvSpPr txBox="1"/>
          <p:nvPr/>
        </p:nvSpPr>
        <p:spPr>
          <a:xfrm>
            <a:off x="1167178" y="7195939"/>
            <a:ext cx="8177789" cy="25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ru-RU" sz="1200" b="1" dirty="0">
                <a:solidFill>
                  <a:srgbClr val="3059A2"/>
                </a:solidFill>
                <a:latin typeface="Montserrat"/>
                <a:sym typeface="Montserrat"/>
              </a:rPr>
              <a:t>1</a:t>
            </a:r>
            <a:endParaRPr sz="1200" dirty="0"/>
          </a:p>
        </p:txBody>
      </p:sp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938F36EB-6837-483F-B2BA-B1F1E85F2173}"/>
              </a:ext>
            </a:extLst>
          </p:cNvPr>
          <p:cNvSpPr txBox="1"/>
          <p:nvPr/>
        </p:nvSpPr>
        <p:spPr>
          <a:xfrm>
            <a:off x="0" y="137216"/>
            <a:ext cx="2019719" cy="32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ru-RU" i="1" dirty="0">
                <a:solidFill>
                  <a:srgbClr val="FFFFFF"/>
                </a:solidFill>
                <a:latin typeface="Montserrat"/>
                <a:sym typeface="Montserrat"/>
              </a:rPr>
              <a:t>с </a:t>
            </a:r>
            <a:r>
              <a:rPr lang="en-US" i="1" dirty="0">
                <a:solidFill>
                  <a:srgbClr val="FFFFFF"/>
                </a:solidFill>
                <a:latin typeface="Montserrat"/>
                <a:sym typeface="Montserrat"/>
              </a:rPr>
              <a:t>20</a:t>
            </a:r>
            <a:r>
              <a:rPr lang="ru-RU" i="1" dirty="0">
                <a:solidFill>
                  <a:srgbClr val="FFFFFF"/>
                </a:solidFill>
                <a:latin typeface="Montserrat"/>
                <a:sym typeface="Montserrat"/>
              </a:rPr>
              <a:t>.0</a:t>
            </a:r>
            <a:r>
              <a:rPr lang="en-US" i="1" dirty="0">
                <a:solidFill>
                  <a:srgbClr val="FFFFFF"/>
                </a:solidFill>
                <a:latin typeface="Montserrat"/>
                <a:sym typeface="Montserrat"/>
              </a:rPr>
              <a:t>3</a:t>
            </a:r>
            <a:r>
              <a:rPr lang="ru-RU" i="1" dirty="0">
                <a:solidFill>
                  <a:srgbClr val="FFFFFF"/>
                </a:solidFill>
                <a:latin typeface="Montserrat"/>
                <a:sym typeface="Montserrat"/>
              </a:rPr>
              <a:t>.2023г.</a:t>
            </a:r>
            <a:endParaRPr i="1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7690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2836803192"/>
              </p:ext>
            </p:extLst>
          </p:nvPr>
        </p:nvGraphicFramePr>
        <p:xfrm>
          <a:off x="0" y="977656"/>
          <a:ext cx="10439397" cy="5860816"/>
        </p:xfrm>
        <a:graphic>
          <a:graphicData uri="http://schemas.openxmlformats.org/drawingml/2006/table">
            <a:tbl>
              <a:tblPr>
                <a:noFill/>
                <a:tableStyleId>{7D6079B7-C6EF-4F2D-AEFC-AA171E7002D2}</a:tableStyleId>
              </a:tblPr>
              <a:tblGrid>
                <a:gridCol w="36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320872969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101450327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lang="ru-RU"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кредитования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СМСП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тыс. руб.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лет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</a:t>
                      </a: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производство, переработку и </a:t>
                      </a:r>
                      <a:r>
                        <a:rPr lang="ru-RU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маркировку </a:t>
                      </a: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молочной продукции / минеральной воды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</a:t>
                      </a: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осуществляющие</a:t>
                      </a: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производство, переработку и маркировку молочной продукции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производство и маркировку минеральной воды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2 000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26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на оплату услуг по разработке </a:t>
                      </a:r>
                      <a:r>
                        <a:rPr lang="ru-RU" sz="105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промышленного дизайна</a:t>
                      </a: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заключившие предварительный договор на оказание услуг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 разработке промышленного дизайна с организацией / ИП из реестра промышленных дизайнеров Иркутской области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2 000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lang="ru-RU" sz="11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4%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0560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en-US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приоритетных видов деятельности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Экспортеры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туризма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Сфера </a:t>
                      </a:r>
                      <a:r>
                        <a:rPr lang="en-US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</a:t>
                      </a:r>
                      <a:endParaRPr lang="ru-RU"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en-US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en-US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516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Резиденты ТОСЭР</a:t>
                      </a:r>
                      <a:endParaRPr lang="en-US"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Резиденты промышленного технопарка</a:t>
                      </a:r>
                      <a:endParaRPr lang="en-US"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Женщины-предприниматели</a:t>
                      </a:r>
                      <a:endParaRPr lang="en-US" sz="105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СПК</a:t>
                      </a:r>
                      <a:endParaRPr lang="en-US"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Сферы экологии и спорта </a:t>
                      </a:r>
                      <a:endParaRPr lang="en-US"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Молодежное предпринимательство (лица до 35 лет)</a:t>
                      </a:r>
                      <a:endParaRPr lang="en-US"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Стартапы, действующие менее года (лица старше 45 лет)</a:t>
                      </a:r>
                      <a:endParaRPr lang="en-US" sz="105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3*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02469"/>
                  </a:ext>
                </a:extLst>
              </a:tr>
              <a:tr h="397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8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Самозанятые граждане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500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5686"/>
                  </a:ext>
                </a:extLst>
              </a:tr>
              <a:tr h="397516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производства, с/х и переработки</a:t>
                      </a:r>
                      <a:endParaRPr lang="ru-RU"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5,5%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52168"/>
                  </a:ext>
                </a:extLst>
              </a:tr>
              <a:tr h="3975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105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начинающих предпринимателей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</a:t>
                      </a:r>
                      <a:r>
                        <a:rPr lang="ru-RU" sz="1050" b="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осуществляющие предпринимательскую деятельность </a:t>
                      </a: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менее 12 месяцев</a:t>
                      </a:r>
                      <a:endParaRPr sz="90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500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US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738004"/>
                  </a:ext>
                </a:extLst>
              </a:tr>
              <a:tr h="3975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</a:t>
                      </a:r>
                      <a:r>
                        <a:rPr lang="ru-RU" sz="1050" b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ймы</a:t>
                      </a: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для участников </a:t>
                      </a:r>
                      <a:r>
                        <a:rPr lang="ru-RU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Центра кластерного развития</a:t>
                      </a:r>
                      <a:endParaRPr sz="105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являющиеся участниками территориальных кластеров ЦКР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5,25%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03023"/>
                  </a:ext>
                </a:extLst>
              </a:tr>
            </a:tbl>
          </a:graphicData>
        </a:graphic>
      </p:graphicFrame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52BA805A-A735-48D6-9048-75069603AA05}"/>
              </a:ext>
            </a:extLst>
          </p:cNvPr>
          <p:cNvSpPr txBox="1"/>
          <p:nvPr/>
        </p:nvSpPr>
        <p:spPr>
          <a:xfrm>
            <a:off x="1167178" y="7195939"/>
            <a:ext cx="8177789" cy="25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ru-RU" sz="1200" b="1" dirty="0">
                <a:solidFill>
                  <a:srgbClr val="3059A2"/>
                </a:solidFill>
                <a:latin typeface="Montserrat"/>
                <a:sym typeface="Montserrat"/>
              </a:rPr>
              <a:t>2</a:t>
            </a:r>
            <a:endParaRPr sz="1200" dirty="0"/>
          </a:p>
        </p:txBody>
      </p:sp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0440002" cy="58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1528919" y="7068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4737" y="28325"/>
            <a:ext cx="2851487" cy="5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0" y="137216"/>
            <a:ext cx="2019719" cy="32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ru-RU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i="1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2692014628"/>
              </p:ext>
            </p:extLst>
          </p:nvPr>
        </p:nvGraphicFramePr>
        <p:xfrm>
          <a:off x="0" y="977656"/>
          <a:ext cx="10439397" cy="3901260"/>
        </p:xfrm>
        <a:graphic>
          <a:graphicData uri="http://schemas.openxmlformats.org/drawingml/2006/table">
            <a:tbl>
              <a:tblPr>
                <a:noFill/>
                <a:tableStyleId>{7D6079B7-C6EF-4F2D-AEFC-AA171E7002D2}</a:tableStyleId>
              </a:tblPr>
              <a:tblGrid>
                <a:gridCol w="36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320872969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101450327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№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Программа кредитования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Категория</a:t>
                      </a: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</a:t>
                      </a: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0" i="1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деятельности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СМСП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Сумма, тыс. руб.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Срок, лет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</a:t>
                      </a:r>
                      <a:r>
                        <a:rPr lang="en-US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тавк</a:t>
                      </a: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а,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 годовых</a:t>
                      </a:r>
                      <a:endParaRPr sz="1050" b="0" i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050" b="1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Тендерные</a:t>
                      </a:r>
                      <a:r>
                        <a:rPr lang="en-US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займы</a:t>
                      </a:r>
                      <a:endParaRPr sz="1050" b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участвующие в электронных торгах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5 000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sym typeface="Arial"/>
                        </a:rPr>
                        <a:t>100 дней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6%</a:t>
                      </a:r>
                      <a:endParaRPr sz="11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3806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b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Микрозаймы для </a:t>
                      </a:r>
                      <a:r>
                        <a:rPr lang="ru-RU" sz="1050" b="1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стандартных видов деятельности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</a:t>
                      </a: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осуществляющие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0" i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предоставление</a:t>
                      </a: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050" b="1" i="0" u="none" strike="noStrike" cap="none" dirty="0" err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услуг</a:t>
                      </a: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приобретение основных средств</a:t>
                      </a:r>
                    </a:p>
                    <a:p>
                      <a:pPr marL="298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любые предпринимательские цели</a:t>
                      </a:r>
                    </a:p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ru-RU" sz="800" b="0" i="1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(для микрозаймов выдаваемых в рамках лимитов, срок займа ограничен 2 годами)</a:t>
                      </a:r>
                      <a:endParaRPr sz="800" b="0" i="1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050" b="0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r>
                        <a:rPr lang="en-US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</a:p>
                    <a:p>
                      <a:pPr marL="228600" marR="0" lvl="0" indent="-138113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7,5</a:t>
                      </a:r>
                      <a:r>
                        <a:rPr lang="en-US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8049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оптовой и розничной </a:t>
                      </a:r>
                      <a:r>
                        <a:rPr lang="en-US" sz="105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торговли </a:t>
                      </a: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5 000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1,5</a:t>
                      </a:r>
                      <a:endParaRPr sz="1050" b="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10 %</a:t>
                      </a:r>
                      <a:endParaRPr sz="11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21166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800" b="0" i="1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 </a:t>
                      </a:r>
                      <a:r>
                        <a:rPr lang="ru-RU" sz="800" b="0" i="1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для СМСП, осуществляющих деятельность в сфере розничной / оптовой торговли, срок займа ограничен 1,5 годами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ru-RU" sz="1050" b="1" i="0" u="none" strike="noStrike" cap="none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1" i="0" u="none" strike="noStrike" cap="none" dirty="0">
                          <a:solidFill>
                            <a:srgbClr val="3059A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ИНВЕСТИЦИОННЫЕ ЗАЙМЫ</a:t>
                      </a:r>
                      <a:endParaRPr sz="1050" b="1" i="0" u="none" strike="noStrike" cap="none" dirty="0">
                        <a:solidFill>
                          <a:srgbClr val="3059A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03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1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Инвестиционные займы</a:t>
                      </a:r>
                      <a:endParaRPr sz="1050" b="1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СМСП, осуществляющие деятельность в сфере промышленности,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 приобретение основных средств: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на территории РФ (импортозамещение)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как на территории, так и не на территории РФ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произведенных не на территории РФ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10 000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5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05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  <a:tabLst/>
                        <a:defRPr/>
                      </a:pPr>
                      <a:r>
                        <a:rPr lang="ru-RU" sz="11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</a:t>
                      </a:r>
                      <a:r>
                        <a:rPr lang="ru-RU" sz="11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4 %</a:t>
                      </a:r>
                    </a:p>
                    <a:p>
                      <a:pPr marL="9048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ontserrat"/>
                        <a:buNone/>
                      </a:pPr>
                      <a:r>
                        <a:rPr lang="ru-RU" sz="1100" b="1" i="0" u="none" strike="noStrike" cap="none" dirty="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5 %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05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205602"/>
                  </a:ext>
                </a:extLst>
              </a:tr>
            </a:tbl>
          </a:graphicData>
        </a:graphic>
      </p:graphicFrame>
      <p:sp>
        <p:nvSpPr>
          <p:cNvPr id="9" name="Google Shape;133;p4">
            <a:extLst>
              <a:ext uri="{FF2B5EF4-FFF2-40B4-BE49-F238E27FC236}">
                <a16:creationId xmlns:a16="http://schemas.microsoft.com/office/drawing/2014/main" id="{52BA805A-A735-48D6-9048-75069603AA05}"/>
              </a:ext>
            </a:extLst>
          </p:cNvPr>
          <p:cNvSpPr txBox="1"/>
          <p:nvPr/>
        </p:nvSpPr>
        <p:spPr>
          <a:xfrm>
            <a:off x="1167178" y="7195939"/>
            <a:ext cx="8177789" cy="25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ru-RU" sz="1200" b="1" dirty="0">
                <a:solidFill>
                  <a:srgbClr val="3059A2"/>
                </a:solidFill>
                <a:latin typeface="Montserrat"/>
                <a:sym typeface="Montserrat"/>
              </a:rPr>
              <a:t>3</a:t>
            </a:r>
            <a:endParaRPr sz="1200" dirty="0"/>
          </a:p>
        </p:txBody>
      </p:sp>
      <p:pic>
        <p:nvPicPr>
          <p:cNvPr id="10" name="Google Shape;134;p4">
            <a:extLst>
              <a:ext uri="{FF2B5EF4-FFF2-40B4-BE49-F238E27FC236}">
                <a16:creationId xmlns:a16="http://schemas.microsoft.com/office/drawing/2014/main" id="{E9B2F2A8-00E2-4B74-ED2C-9E77681EBD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0440002" cy="58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6;p4">
            <a:extLst>
              <a:ext uri="{FF2B5EF4-FFF2-40B4-BE49-F238E27FC236}">
                <a16:creationId xmlns:a16="http://schemas.microsoft.com/office/drawing/2014/main" id="{80135B1D-1375-5A4A-4185-13850925C224}"/>
              </a:ext>
            </a:extLst>
          </p:cNvPr>
          <p:cNvSpPr txBox="1"/>
          <p:nvPr/>
        </p:nvSpPr>
        <p:spPr>
          <a:xfrm>
            <a:off x="1528919" y="70685"/>
            <a:ext cx="60801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КРЕДИТОВАНИЯ</a:t>
            </a:r>
          </a:p>
        </p:txBody>
      </p:sp>
      <p:pic>
        <p:nvPicPr>
          <p:cNvPr id="13" name="Google Shape;135;p4">
            <a:extLst>
              <a:ext uri="{FF2B5EF4-FFF2-40B4-BE49-F238E27FC236}">
                <a16:creationId xmlns:a16="http://schemas.microsoft.com/office/drawing/2014/main" id="{6A9AFDA2-E4D8-FBF2-6FBB-D5F7881F4D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4737" y="28325"/>
            <a:ext cx="2851487" cy="5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3;p4">
            <a:extLst>
              <a:ext uri="{FF2B5EF4-FFF2-40B4-BE49-F238E27FC236}">
                <a16:creationId xmlns:a16="http://schemas.microsoft.com/office/drawing/2014/main" id="{C9351A77-5FEF-7CAE-2182-C1A8E136AD5E}"/>
              </a:ext>
            </a:extLst>
          </p:cNvPr>
          <p:cNvSpPr txBox="1"/>
          <p:nvPr/>
        </p:nvSpPr>
        <p:spPr>
          <a:xfrm>
            <a:off x="0" y="137216"/>
            <a:ext cx="2019719" cy="32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75" tIns="48175" rIns="96375" bIns="48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9A2"/>
              </a:buClr>
              <a:buSzPts val="2100"/>
              <a:buFont typeface="Proxima Nova"/>
              <a:buNone/>
            </a:pPr>
            <a:r>
              <a:rPr lang="ru-RU" i="1" dirty="0">
                <a:solidFill>
                  <a:srgbClr val="FFFFFF"/>
                </a:solidFill>
                <a:latin typeface="Montserrat"/>
              </a:rPr>
              <a:t>продолжение</a:t>
            </a:r>
            <a:endParaRPr i="1" dirty="0">
              <a:solidFill>
                <a:srgbClr val="FFFFF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68362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660</Words>
  <Application>Microsoft Office PowerPoint</Application>
  <PresentationFormat>Произвольный</PresentationFormat>
  <Paragraphs>187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Montserrat</vt:lpstr>
      <vt:lpstr>Arial</vt:lpstr>
      <vt:lpstr>Proxima Nova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TyurinDS</dc:creator>
  <cp:lastModifiedBy>TyurinDS</cp:lastModifiedBy>
  <cp:revision>57</cp:revision>
  <cp:lastPrinted>2023-01-23T03:07:05Z</cp:lastPrinted>
  <dcterms:modified xsi:type="dcterms:W3CDTF">2023-04-03T03:48:06Z</dcterms:modified>
</cp:coreProperties>
</file>