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57" r:id="rId5"/>
    <p:sldId id="260" r:id="rId6"/>
    <p:sldId id="262" r:id="rId7"/>
    <p:sldId id="306" r:id="rId8"/>
    <p:sldId id="320" r:id="rId9"/>
    <p:sldId id="311" r:id="rId10"/>
    <p:sldId id="312" r:id="rId11"/>
    <p:sldId id="313" r:id="rId12"/>
    <p:sldId id="314" r:id="rId13"/>
    <p:sldId id="297" r:id="rId14"/>
    <p:sldId id="321" r:id="rId15"/>
    <p:sldId id="298" r:id="rId16"/>
    <p:sldId id="299" r:id="rId17"/>
    <p:sldId id="296" r:id="rId18"/>
    <p:sldId id="270" r:id="rId19"/>
    <p:sldId id="293" r:id="rId20"/>
    <p:sldId id="290" r:id="rId21"/>
    <p:sldId id="283" r:id="rId22"/>
    <p:sldId id="292" r:id="rId23"/>
    <p:sldId id="266" r:id="rId24"/>
    <p:sldId id="267" r:id="rId25"/>
    <p:sldId id="276" r:id="rId26"/>
    <p:sldId id="291" r:id="rId27"/>
    <p:sldId id="300" r:id="rId28"/>
    <p:sldId id="302" r:id="rId29"/>
    <p:sldId id="301" r:id="rId30"/>
    <p:sldId id="268" r:id="rId31"/>
    <p:sldId id="316" r:id="rId32"/>
    <p:sldId id="317" r:id="rId33"/>
    <p:sldId id="318" r:id="rId34"/>
    <p:sldId id="319" r:id="rId35"/>
    <p:sldId id="295" r:id="rId36"/>
    <p:sldId id="26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86868"/>
    <a:srgbClr val="5C5C5C"/>
    <a:srgbClr val="00D661"/>
    <a:srgbClr val="FCF60A"/>
    <a:srgbClr val="00F26D"/>
    <a:srgbClr val="FFCC00"/>
    <a:srgbClr val="FF9933"/>
    <a:srgbClr val="BFFF09"/>
    <a:srgbClr val="00D2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6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1923382782030076"/>
          <c:y val="0.15871587184757333"/>
          <c:w val="0.7489103915354437"/>
          <c:h val="0.815563606358552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8333123804957344"/>
                  <c:y val="-8.22423087249565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00" b="1" i="0" baseline="0" dirty="0" smtClean="0">
                        <a:solidFill>
                          <a:schemeClr val="tx1"/>
                        </a:solidFill>
                      </a:rPr>
                      <a:t>неработающее население </a:t>
                    </a:r>
                    <a:r>
                      <a:rPr lang="ru-RU" sz="900" b="1" i="0" baseline="0" dirty="0" smtClean="0">
                        <a:solidFill>
                          <a:schemeClr val="tx1"/>
                        </a:solidFill>
                      </a:rPr>
                      <a:t>(дети, пенсионеры и др.)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00" b="1" i="0" baseline="0" dirty="0" smtClean="0">
                        <a:solidFill>
                          <a:schemeClr val="tx1"/>
                        </a:solidFill>
                      </a:rPr>
                      <a:t> 22454 чел.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</c:dLbl>
            <c:dLbl>
              <c:idx val="1"/>
              <c:layout>
                <c:manualLayout>
                  <c:x val="0.21033828843578836"/>
                  <c:y val="3.1616857386216504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i="0" baseline="0" dirty="0" smtClean="0"/>
                      <a:t>занятые в экономике </a:t>
                    </a:r>
                    <a:r>
                      <a:rPr lang="ru-RU" sz="900" b="1" i="0" baseline="0" dirty="0" smtClean="0"/>
                      <a:t>(включая ИП и «самозанятых»)</a:t>
                    </a:r>
                  </a:p>
                  <a:p>
                    <a:r>
                      <a:rPr lang="ru-RU" sz="1100" b="1" i="0" baseline="0" dirty="0" smtClean="0"/>
                      <a:t>14676 чел.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883428203091506"/>
                  <c:y val="1.8882739880754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00" b="1" i="0" baseline="0" dirty="0" smtClean="0">
                        <a:solidFill>
                          <a:schemeClr val="tx1"/>
                        </a:solidFill>
                      </a:rPr>
                      <a:t>официально зарегистрированные  безработные 215 чел.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</c:dLbl>
            <c:dLbl>
              <c:idx val="3"/>
              <c:layout>
                <c:manualLayout>
                  <c:x val="0.2667896994681227"/>
                  <c:y val="-1.0293995111654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00" b="1" i="0" baseline="0" dirty="0" smtClean="0">
                        <a:solidFill>
                          <a:schemeClr val="tx1"/>
                        </a:solidFill>
                      </a:rPr>
                      <a:t>неформальная занятость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00" b="1" i="0" baseline="0" dirty="0" smtClean="0">
                        <a:solidFill>
                          <a:schemeClr val="tx1"/>
                        </a:solidFill>
                      </a:rPr>
                      <a:t>2326 чел.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неработающее население (дети, пенсионеры и др.)</c:v>
                </c:pt>
                <c:pt idx="1">
                  <c:v>заняты в экономике (включая ИП и самозанятых)</c:v>
                </c:pt>
                <c:pt idx="2">
                  <c:v>официально зарегистрированные безработные; 271</c:v>
                </c:pt>
                <c:pt idx="3">
                  <c:v>неформальная занятость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22454</c:v>
                </c:pt>
                <c:pt idx="1">
                  <c:v>14676</c:v>
                </c:pt>
                <c:pt idx="2">
                  <c:v>215</c:v>
                </c:pt>
                <c:pt idx="3">
                  <c:v>2326</c:v>
                </c:pt>
              </c:numCache>
            </c:numRef>
          </c:val>
        </c:ser>
      </c:pie3DChart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1.4225820399204165E-2"/>
                  <c:y val="-5.1562496828094502E-2"/>
                </c:manualLayout>
              </c:layout>
              <c:showVal val="1"/>
            </c:dLbl>
            <c:dLbl>
              <c:idx val="1"/>
              <c:layout>
                <c:manualLayout>
                  <c:x val="-2.0548407243294878E-2"/>
                  <c:y val="-4.2187497404804576E-2"/>
                </c:manualLayout>
              </c:layout>
              <c:showVal val="1"/>
            </c:dLbl>
            <c:numFmt formatCode="#,##0.00\ &quot;₽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1034.7</c:v>
                </c:pt>
                <c:pt idx="1">
                  <c:v>1033.9000000000001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6.6387161862952709E-2"/>
                  <c:y val="-1.8749998846579775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3.5156247837337118E-2"/>
                </c:manualLayout>
              </c:layout>
              <c:showVal val="1"/>
            </c:dLbl>
            <c:numFmt formatCode="#,##0.00\ &quot;₽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2449.9</c:v>
                </c:pt>
                <c:pt idx="1">
                  <c:v>2352.3000000000002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212905395431751E-2"/>
                  <c:y val="-5.1562496828094502E-2"/>
                </c:manualLayout>
              </c:layout>
              <c:showVal val="1"/>
            </c:dLbl>
            <c:dLbl>
              <c:idx val="1"/>
              <c:layout>
                <c:manualLayout>
                  <c:x val="3.4774227642499052E-2"/>
                  <c:y val="-4.4531247260627016E-2"/>
                </c:manualLayout>
              </c:layout>
              <c:showVal val="1"/>
            </c:dLbl>
            <c:numFmt formatCode="#,##0.00\ &quot;₽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2145.4</c:v>
                </c:pt>
                <c:pt idx="1">
                  <c:v>2187.5</c:v>
                </c:pt>
              </c:numCache>
            </c:numRef>
          </c:val>
        </c:ser>
        <c:gapWidth val="219"/>
        <c:axId val="68100096"/>
        <c:axId val="68101632"/>
      </c:barChart>
      <c:catAx>
        <c:axId val="681000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01632"/>
        <c:crosses val="autoZero"/>
        <c:auto val="1"/>
        <c:lblAlgn val="ctr"/>
        <c:lblOffset val="100"/>
      </c:catAx>
      <c:valAx>
        <c:axId val="68101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0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>
      <a:outerShdw blurRad="50800" dist="50800" dir="5400000" algn="ctr" rotWithShape="0">
        <a:schemeClr val="bg1"/>
      </a:outerShdw>
    </a:effectLst>
    <a:scene3d>
      <a:camera prst="orthographicFront"/>
      <a:lightRig rig="threePt" dir="t"/>
    </a:scene3d>
    <a:sp3d prstMaterial="dkEdge"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2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070627073182352E-3"/>
          <c:y val="3.0762895833443549E-2"/>
          <c:w val="0.86034798534798551"/>
          <c:h val="0.792908761652475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C789D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explosion val="13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316.39999999999975</c:v>
                </c:pt>
                <c:pt idx="1">
                  <c:v>1829</c:v>
                </c:pt>
              </c:numCache>
            </c:numRef>
          </c:val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092323075213863"/>
          <c:y val="6.4405762675399381E-2"/>
          <c:w val="0.46342478650900826"/>
          <c:h val="9.080682954419272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2060"/>
                </a:solidFill>
              </a:rPr>
              <a:t>СОБСТВЕННЫЕ ДОХОДЫ</a:t>
            </a:r>
          </a:p>
        </c:rich>
      </c:tx>
      <c:layout>
        <c:manualLayout>
          <c:xMode val="edge"/>
          <c:yMode val="edge"/>
          <c:x val="0.43626996356282655"/>
          <c:y val="1.2615231507074805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9019259534770037"/>
          <c:y val="8.3286428683292849E-2"/>
          <c:w val="0.68096077086442852"/>
          <c:h val="0.566099917947539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rgbClr val="FF860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rgbClr val="9933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ЕНВД</c:v>
                </c:pt>
                <c:pt idx="2">
                  <c:v>УС</c:v>
                </c:pt>
                <c:pt idx="3">
                  <c:v>земельный налог</c:v>
                </c:pt>
                <c:pt idx="4">
                  <c:v>налог на имущество</c:v>
                </c:pt>
                <c:pt idx="5">
                  <c:v>прочие 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186.7</c:v>
                </c:pt>
                <c:pt idx="1">
                  <c:v>20.7</c:v>
                </c:pt>
                <c:pt idx="2">
                  <c:v>27.1</c:v>
                </c:pt>
                <c:pt idx="3">
                  <c:v>21.8</c:v>
                </c:pt>
                <c:pt idx="4">
                  <c:v>14.2</c:v>
                </c:pt>
                <c:pt idx="5">
                  <c:v>11.4</c:v>
                </c:pt>
                <c:pt idx="6">
                  <c:v>34.5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58694766604078"/>
          <c:y val="0.66232416612344525"/>
          <c:w val="0.35323329613939825"/>
          <c:h val="0.277671289535433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578838059698665"/>
          <c:y val="0.20377760715922941"/>
          <c:w val="0.85421166306695451"/>
          <c:h val="0.566512126557947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45970D"/>
            </a:solidFill>
          </c:spPr>
          <c:explosion val="1"/>
          <c:dPt>
            <c:idx val="0"/>
            <c:spPr>
              <a:solidFill>
                <a:srgbClr val="FCF60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rgbClr val="45970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Поступления в связи с ЧС</c:v>
                </c:pt>
                <c:pt idx="1">
                  <c:v>Поступления, не связанные с ЧС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773</c:v>
                </c:pt>
                <c:pt idx="1">
                  <c:v>1056</c:v>
                </c:pt>
              </c:numCache>
            </c:numRef>
          </c:val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830456280782198E-2"/>
          <c:y val="0.20347738413641336"/>
          <c:w val="0.29503550577515281"/>
          <c:h val="0.1731836858668782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88287920890989E-2"/>
          <c:y val="0.17357931230843959"/>
          <c:w val="0.83819703277978819"/>
          <c:h val="0.823005677726229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rgbClr val="00D25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rgbClr val="C789D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spPr>
              <a:solidFill>
                <a:srgbClr val="FCF60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spPr>
              <a:solidFill>
                <a:srgbClr val="FF99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2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3645045307064826"/>
                  <c:y val="-0.1015187201422064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</a:t>
                    </a:r>
                    <a:r>
                      <a:rPr lang="ru-RU" dirty="0" smtClean="0"/>
                      <a:t>ВОПРОСЫ</a:t>
                    </a:r>
                  </a:p>
                  <a:p>
                    <a:r>
                      <a:rPr lang="ru-RU" dirty="0" smtClean="0"/>
                      <a:t> 150,4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10499697566516965"/>
                  <c:y val="4.022312335666406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НАЦИОНАЛЬНАЯ </a:t>
                    </a:r>
                    <a:r>
                      <a:rPr lang="ru-RU" dirty="0"/>
                      <a:t>БЕЗОПАСНОСТЬ И ПРАВООХРАНИТЕЛЬНАЯ </a:t>
                    </a:r>
                    <a:r>
                      <a:rPr lang="ru-RU" dirty="0" smtClean="0"/>
                      <a:t>ДЕЯТЕЛЬНОСТЬ</a:t>
                    </a:r>
                  </a:p>
                  <a:p>
                    <a:r>
                      <a:rPr lang="ru-RU" dirty="0" smtClean="0"/>
                      <a:t>7,0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/>
                      <a:t>НАЦИОНАЛЬНАЯ </a:t>
                    </a:r>
                    <a:r>
                      <a:rPr lang="ru-RU" dirty="0" smtClean="0"/>
                      <a:t>ЭКОНОМИКА</a:t>
                    </a:r>
                  </a:p>
                  <a:p>
                    <a:r>
                      <a:rPr lang="ru-RU" dirty="0" smtClean="0"/>
                      <a:t> 204,2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ДОРОЖНОЕ </a:t>
                    </a:r>
                    <a:r>
                      <a:rPr lang="ru-RU" dirty="0" smtClean="0"/>
                      <a:t>ХОЗЯЙСТВО 492,7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ТРАНСПОРТ</a:t>
                    </a:r>
                  </a:p>
                  <a:p>
                    <a:r>
                      <a:rPr lang="ru-RU" dirty="0" smtClean="0"/>
                      <a:t>6,8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/>
                      <a:t>ЖИЛИЩНО-КОММУНАЛЬНОЕ </a:t>
                    </a:r>
                    <a:r>
                      <a:rPr lang="ru-RU" dirty="0" smtClean="0"/>
                      <a:t>ХОЗЯЙСТВО</a:t>
                    </a:r>
                  </a:p>
                  <a:p>
                    <a:r>
                      <a:rPr lang="ru-RU" dirty="0" smtClean="0"/>
                      <a:t> 264,8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/>
                      <a:t>ОХРАНА ОКРУЖАЮЩЕЙ </a:t>
                    </a:r>
                    <a:r>
                      <a:rPr lang="ru-RU" dirty="0" smtClean="0"/>
                      <a:t>СРЕДЫ </a:t>
                    </a:r>
                  </a:p>
                  <a:p>
                    <a:r>
                      <a:rPr lang="ru-RU" dirty="0" smtClean="0"/>
                      <a:t>7,9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ОБРАЗОВАНИЕ</a:t>
                    </a:r>
                  </a:p>
                  <a:p>
                    <a:r>
                      <a:rPr lang="ru-RU" dirty="0" smtClean="0"/>
                      <a:t>848,3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8"/>
              <c:layout>
                <c:manualLayout>
                  <c:x val="-9.1522022847954063E-2"/>
                  <c:y val="4.92826722956708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ЗДРАВООХРАНЕНИЕ</a:t>
                    </a:r>
                  </a:p>
                  <a:p>
                    <a:r>
                      <a:rPr lang="ru-RU" dirty="0" smtClean="0"/>
                      <a:t>0,6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КУЛЬТУРА</a:t>
                    </a:r>
                  </a:p>
                  <a:p>
                    <a:r>
                      <a:rPr lang="ru-RU" dirty="0" smtClean="0"/>
                      <a:t>56,5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0"/>
              <c:layout>
                <c:manualLayout>
                  <c:x val="5.5713094948307541E-2"/>
                  <c:y val="-1.057160315520497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</a:t>
                    </a:r>
                    <a:r>
                      <a:rPr lang="ru-RU" dirty="0" smtClean="0"/>
                      <a:t>ПОЛИТИКА;</a:t>
                    </a:r>
                  </a:p>
                  <a:p>
                    <a:r>
                      <a:rPr lang="ru-RU" dirty="0" smtClean="0"/>
                      <a:t>105,8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1"/>
              <c:layout>
                <c:manualLayout>
                  <c:x val="-0.11758537423245646"/>
                  <c:y val="-0.1101016553716256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ФИЗИЧЕСКАЯ КУЛЬТУРА И </a:t>
                    </a:r>
                    <a:r>
                      <a:rPr lang="ru-RU" dirty="0" smtClean="0"/>
                      <a:t>СПОРТ</a:t>
                    </a:r>
                  </a:p>
                  <a:p>
                    <a:r>
                      <a:rPr lang="ru-RU" dirty="0" smtClean="0"/>
                      <a:t>38,8 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2"/>
              <c:layout>
                <c:manualLayout>
                  <c:x val="5.3300476622524094E-2"/>
                  <c:y val="-1.721382809317483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СРЕДСТВА МАССОВОЙ </a:t>
                    </a:r>
                    <a:r>
                      <a:rPr lang="ru-RU" dirty="0" smtClean="0"/>
                      <a:t>ИНФОРМАЦИИ</a:t>
                    </a:r>
                  </a:p>
                  <a:p>
                    <a:r>
                      <a:rPr lang="ru-RU" dirty="0" smtClean="0"/>
                      <a:t>3,7млн.</a:t>
                    </a:r>
                    <a:endParaRPr lang="ru-RU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9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ДОРОЖНОЕ ХОЗЯЙСТВО</c:v>
                </c:pt>
                <c:pt idx="4">
                  <c:v>ТРАНСПОРТ</c:v>
                </c:pt>
                <c:pt idx="5">
                  <c:v>ЖИЛИЩНО-КОММУНАЛЬНОЕ ХОЗЯЙСТВО</c:v>
                </c:pt>
                <c:pt idx="6">
                  <c:v>ОХРАНА ОКРУЖАЮЩЕЙ СРЕДЫ</c:v>
                </c:pt>
                <c:pt idx="7">
                  <c:v>ОБРАЗОВАНИЕ</c:v>
                </c:pt>
                <c:pt idx="8">
                  <c:v>ЗДРАВООХРАНЕНИЕ</c:v>
                </c:pt>
                <c:pt idx="9">
                  <c:v>КУЛЬТУРА</c:v>
                </c:pt>
                <c:pt idx="10">
                  <c:v>СОЦИАЛЬНАЯ ПОЛИТИКА</c:v>
                </c:pt>
                <c:pt idx="11">
                  <c:v>ФИЗИЧЕСКАЯ КУЛЬТУРА И СПОРТ</c:v>
                </c:pt>
                <c:pt idx="12">
                  <c:v>СРЕДСТВА МАССОВОЙ ИНФОРМАЦИИ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150.4</c:v>
                </c:pt>
                <c:pt idx="1">
                  <c:v>7</c:v>
                </c:pt>
                <c:pt idx="2">
                  <c:v>204.2</c:v>
                </c:pt>
                <c:pt idx="3">
                  <c:v>492.7</c:v>
                </c:pt>
                <c:pt idx="4">
                  <c:v>6.8</c:v>
                </c:pt>
                <c:pt idx="5">
                  <c:v>264.8</c:v>
                </c:pt>
                <c:pt idx="6">
                  <c:v>7.9</c:v>
                </c:pt>
                <c:pt idx="7">
                  <c:v>848.3</c:v>
                </c:pt>
                <c:pt idx="8">
                  <c:v>0.60000000000000064</c:v>
                </c:pt>
                <c:pt idx="9">
                  <c:v>56.5</c:v>
                </c:pt>
                <c:pt idx="10">
                  <c:v>105.8</c:v>
                </c:pt>
                <c:pt idx="11">
                  <c:v>38.800000000000004</c:v>
                </c:pt>
                <c:pt idx="12">
                  <c:v>3.7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kern="100" baseline="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856F6-D283-4CF9-A463-5B608BA25FB0}" type="datetimeFigureOut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6A95-086B-4DBB-B56F-81809299CC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6551-5AB9-44B2-99CA-3DD5C3221FF6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CE22-8B2A-4045-8B06-8D8F945AEE42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C776-26A9-45E5-89D7-62AF24A73980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202C-BF06-41C1-9371-EF3BE7C539C6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040E-3F34-41D4-9814-B2EACC41B4B9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726E-FD82-443D-A143-8C3B11BACBB3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04089-1928-4CFB-8D8F-14D7F41FF3D8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D6A-5376-4BAA-8C80-C1852DE10E52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F819-F33D-427F-85E5-161A49FF42AA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332D1-57B6-4C2C-ACDD-1E428C0D4967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5678-C933-40EF-95EC-91ADD7766946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679-AAF2-42B8-8EBB-DB01A58E48FA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Files\Desktop\Отчет мэра\2020\фото\блан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504" y="1785926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Отчет мэра города Тулуна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 результатах работы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за 2020 год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 планах развития города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 2021 год 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Национальные проекты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714356"/>
            <a:ext cx="422506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26876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проект  «Тулун Ия» благоустройство ул. Ленина </a:t>
            </a:r>
          </a:p>
        </p:txBody>
      </p:sp>
      <p:pic>
        <p:nvPicPr>
          <p:cNvPr id="3080" name="Picture 8" descr="D:\UserFiles\Desktop\Отчет мэра\2020\фото\ул.Лен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3528392" cy="2340000"/>
          </a:xfrm>
          <a:prstGeom prst="rect">
            <a:avLst/>
          </a:prstGeom>
          <a:noFill/>
        </p:spPr>
      </p:pic>
      <p:pic>
        <p:nvPicPr>
          <p:cNvPr id="3086" name="Picture 14" descr="D:\UserFiles\Desktop\Отчет мэра\2020\фото\Елене из Альбома\20200916_131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4032448" cy="2340000"/>
          </a:xfrm>
          <a:prstGeom prst="rect">
            <a:avLst/>
          </a:prstGeom>
          <a:noFill/>
        </p:spPr>
      </p:pic>
      <p:pic>
        <p:nvPicPr>
          <p:cNvPr id="3083" name="Picture 11" descr="D:\UserFiles\Desktop\Отчет мэра\2020\фото\Елене из Альбома\2020-09-07 15.50.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143380"/>
            <a:ext cx="3528392" cy="2340000"/>
          </a:xfrm>
          <a:prstGeom prst="rect">
            <a:avLst/>
          </a:prstGeom>
          <a:noFill/>
        </p:spPr>
      </p:pic>
      <p:pic>
        <p:nvPicPr>
          <p:cNvPr id="3075" name="Picture 3" descr="D:\UserFiles\Desktop\Отчет мэра\2020\фото\улЛенина обнов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643050"/>
            <a:ext cx="4032447" cy="2340000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Национальные проекты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785794"/>
            <a:ext cx="422506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26876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проект  «Тулун Ия» </a:t>
            </a:r>
          </a:p>
        </p:txBody>
      </p:sp>
      <p:pic>
        <p:nvPicPr>
          <p:cNvPr id="10" name="Picture 2" descr="D:\UserFiles\Desktop\Отчет мэра\2020\фото\хуснулин\20200908_182243.jpg"/>
          <p:cNvPicPr>
            <a:picLocks noChangeAspect="1" noChangeArrowheads="1"/>
          </p:cNvPicPr>
          <p:nvPr/>
        </p:nvPicPr>
        <p:blipFill>
          <a:blip r:embed="rId3" cstate="print"/>
          <a:srcRect l="5236" r="12035"/>
          <a:stretch>
            <a:fillRect/>
          </a:stretch>
        </p:blipFill>
        <p:spPr bwMode="auto">
          <a:xfrm>
            <a:off x="857224" y="1714488"/>
            <a:ext cx="6929485" cy="4711592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4810" y="500042"/>
            <a:ext cx="422506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052736"/>
            <a:ext cx="3071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Парк вдоль р. Тулунчик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352839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412776"/>
            <a:ext cx="449959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D:\UserFiles\Desktop\Отчет мэра\2020\фото\Тулунчик\новая схема благоустройства.jpg"/>
          <p:cNvPicPr>
            <a:picLocks noChangeAspect="1" noChangeArrowheads="1"/>
          </p:cNvPicPr>
          <p:nvPr/>
        </p:nvPicPr>
        <p:blipFill>
          <a:blip r:embed="rId5" cstate="print"/>
          <a:srcRect l="7593"/>
          <a:stretch>
            <a:fillRect/>
          </a:stretch>
        </p:blipFill>
        <p:spPr bwMode="auto">
          <a:xfrm>
            <a:off x="395536" y="3933056"/>
            <a:ext cx="3505516" cy="252000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933056"/>
            <a:ext cx="451822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4810" y="428604"/>
            <a:ext cx="422506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789040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Игровое оборудование, 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ул. Мира, 8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D:\UserFiles\Desktop\Отчет мэра\2020\фото\корабль игроборудование Мира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1434" y="4437112"/>
            <a:ext cx="3372660" cy="1980000"/>
          </a:xfrm>
          <a:prstGeom prst="rect">
            <a:avLst/>
          </a:prstGeom>
          <a:noFill/>
        </p:spPr>
      </p:pic>
      <p:pic>
        <p:nvPicPr>
          <p:cNvPr id="1026" name="Picture 2" descr="D:\UserFiles\Desktop\Отчет мэра\2020\фото\игровое оборудование\WhatsApp Image 2020-09-28 at 13.03.49.jpeg"/>
          <p:cNvPicPr>
            <a:picLocks noChangeAspect="1" noChangeArrowheads="1"/>
          </p:cNvPicPr>
          <p:nvPr/>
        </p:nvPicPr>
        <p:blipFill>
          <a:blip r:embed="rId4" cstate="print"/>
          <a:srcRect b="16354"/>
          <a:stretch>
            <a:fillRect/>
          </a:stretch>
        </p:blipFill>
        <p:spPr bwMode="auto">
          <a:xfrm>
            <a:off x="755576" y="1772816"/>
            <a:ext cx="3384376" cy="1980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5576" y="1124744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Спортивное оборудование,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ул. Ленина, 29/31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124744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Игровое оборудование,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мкр. Угольщик, 20/22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D:\UserFiles\Desktop\Отчет мэра\2020\фото\мемориал славы\DSC_11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9866" y="1772816"/>
            <a:ext cx="3372660" cy="1980000"/>
          </a:xfrm>
          <a:prstGeom prst="rect">
            <a:avLst/>
          </a:prstGeom>
          <a:noFill/>
        </p:spPr>
      </p:pic>
      <p:pic>
        <p:nvPicPr>
          <p:cNvPr id="1032" name="Picture 8" descr="D:\UserFiles\Desktop\Отчет мэра\2020\фото\мемориал славы\DSC_112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57950" y="4429132"/>
            <a:ext cx="1658098" cy="1980000"/>
          </a:xfrm>
          <a:prstGeom prst="rect">
            <a:avLst/>
          </a:prstGeom>
          <a:noFill/>
        </p:spPr>
      </p:pic>
      <p:pic>
        <p:nvPicPr>
          <p:cNvPr id="1030" name="Picture 6" descr="D:\UserFiles\Desktop\Отчет мэра\2020\фото\мемориал славы\DSC_112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72000" y="4429132"/>
            <a:ext cx="1656184" cy="197771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644008" y="378904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Веревочный парк, 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возле школы «Новая Эра»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4810" y="428604"/>
            <a:ext cx="422506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785794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Установка МАФ в сквере,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ул. Ленина, 1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 cstate="print"/>
          <a:srcRect l="23064" t="7656" r="25682" b="4305"/>
          <a:stretch>
            <a:fillRect/>
          </a:stretch>
        </p:blipFill>
        <p:spPr bwMode="auto">
          <a:xfrm>
            <a:off x="627380" y="1714488"/>
            <a:ext cx="3638728" cy="41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4" cstate="print"/>
          <a:srcRect l="22519" t="3431" r="27618" b="8471"/>
          <a:stretch>
            <a:fillRect/>
          </a:stretch>
        </p:blipFill>
        <p:spPr bwMode="auto">
          <a:xfrm>
            <a:off x="4572000" y="1214422"/>
            <a:ext cx="3645618" cy="473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5" cstate="print"/>
          <a:srcRect l="36276" t="17429" r="28899" b="6318"/>
          <a:stretch>
            <a:fillRect/>
          </a:stretch>
        </p:blipFill>
        <p:spPr bwMode="auto">
          <a:xfrm>
            <a:off x="3643306" y="3857628"/>
            <a:ext cx="17281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ДОРОГИ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836712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ремонт дорог, пострадавших в результате наводнения,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общей протяженностью 32,4 км на сумму 183,8 млн. руб. </a:t>
            </a:r>
          </a:p>
        </p:txBody>
      </p:sp>
      <p:pic>
        <p:nvPicPr>
          <p:cNvPr id="7174" name="Picture 6" descr="D:\UserFiles\Desktop\дороги олт ксю\дороги октябрь 2020 с телефона\20201006_16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14" y="1500174"/>
            <a:ext cx="2448272" cy="1620000"/>
          </a:xfrm>
          <a:prstGeom prst="rect">
            <a:avLst/>
          </a:prstGeom>
          <a:noFill/>
        </p:spPr>
      </p:pic>
      <p:pic>
        <p:nvPicPr>
          <p:cNvPr id="2" name="Picture 2" descr="D:\UserFiles\Desktop\Отчет мэра\2020\фото\дороги олт ксю\улицы-дороги ремонт октябрь 2020\дороги комунны и сигаева\WhatsApp Image 2020-08-06 at 08.30.1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4090" y="3156358"/>
            <a:ext cx="2448272" cy="1620000"/>
          </a:xfrm>
          <a:prstGeom prst="rect">
            <a:avLst/>
          </a:prstGeom>
          <a:noFill/>
        </p:spPr>
      </p:pic>
      <p:pic>
        <p:nvPicPr>
          <p:cNvPr id="2051" name="Picture 3" descr="D:\UserFiles\Desktop\Отчет мэра\2020\фото\дороги олт ксю\улицы-дороги ремонт октябрь 2020\дороги комунны и сигаева\WhatsApp Image 2020-08-06 at 08.30.12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812542"/>
            <a:ext cx="2448272" cy="1620000"/>
          </a:xfrm>
          <a:prstGeom prst="rect">
            <a:avLst/>
          </a:prstGeom>
          <a:noFill/>
        </p:spPr>
      </p:pic>
      <p:pic>
        <p:nvPicPr>
          <p:cNvPr id="2053" name="Picture 5" descr="D:\UserFiles\Desktop\Отчет мэра\2020\фото\дороги олт ксю\улицы-дороги ремонт октябрь 2020\DSC_0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4090" y="4812542"/>
            <a:ext cx="2448272" cy="1620000"/>
          </a:xfrm>
          <a:prstGeom prst="rect">
            <a:avLst/>
          </a:prstGeom>
          <a:noFill/>
        </p:spPr>
      </p:pic>
      <p:pic>
        <p:nvPicPr>
          <p:cNvPr id="2054" name="Picture 6" descr="D:\UserFiles\Desktop\Отчет мэра\2020\фото\дороги олт ксю\улицы-дороги ремонт октябрь 2020\DSC_09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514" y="4812542"/>
            <a:ext cx="2427840" cy="1620000"/>
          </a:xfrm>
          <a:prstGeom prst="rect">
            <a:avLst/>
          </a:prstGeom>
          <a:noFill/>
        </p:spPr>
      </p:pic>
      <p:pic>
        <p:nvPicPr>
          <p:cNvPr id="2055" name="Picture 7" descr="D:\UserFiles\Desktop\Отчет мэра\2020\фото\дороги олт ксю\улицы-дороги ремонт октябрь 2020\DSC_09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3156358"/>
            <a:ext cx="2427840" cy="1620000"/>
          </a:xfrm>
          <a:prstGeom prst="rect">
            <a:avLst/>
          </a:prstGeom>
          <a:noFill/>
        </p:spPr>
      </p:pic>
      <p:pic>
        <p:nvPicPr>
          <p:cNvPr id="2056" name="Picture 8" descr="D:\UserFiles\Desktop\Отчет мэра\2020\фото\дороги олт ксю\улицы-дороги ремонт октябрь 2020\DSC_09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1500174"/>
            <a:ext cx="2427840" cy="1620000"/>
          </a:xfrm>
          <a:prstGeom prst="rect">
            <a:avLst/>
          </a:prstGeom>
          <a:noFill/>
        </p:spPr>
      </p:pic>
      <p:pic>
        <p:nvPicPr>
          <p:cNvPr id="2057" name="Picture 9" descr="D:\UserFiles\Desktop\Отчет мэра\2020\фото\дороги олт ксю\улицы-дороги ремонт октябрь 2020\DSC_09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9514" y="3156358"/>
            <a:ext cx="2427840" cy="1620000"/>
          </a:xfrm>
          <a:prstGeom prst="rect">
            <a:avLst/>
          </a:prstGeom>
          <a:noFill/>
        </p:spPr>
      </p:pic>
      <p:pic>
        <p:nvPicPr>
          <p:cNvPr id="2058" name="Picture 10" descr="D:\UserFiles\Desktop\Отчет мэра\2020\фото\дороги олт ксю\улицы-дороги ремонт октябрь 2020\DSC_09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64090" y="1500174"/>
            <a:ext cx="2448272" cy="1620000"/>
          </a:xfrm>
          <a:prstGeom prst="rect">
            <a:avLst/>
          </a:prstGeom>
          <a:noFill/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ДОРОГИ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836712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приведение дорог в нормативное состояние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общей протяженностью 15,1 км на сумму 163,1 млн. руб.</a:t>
            </a:r>
          </a:p>
        </p:txBody>
      </p:sp>
      <p:pic>
        <p:nvPicPr>
          <p:cNvPr id="7187" name="Picture 19" descr="D:\UserFiles\Desktop\дороги олт ксю\дороги октябрь 2020 с телефона\20201006_164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2448272" cy="1620000"/>
          </a:xfrm>
          <a:prstGeom prst="rect">
            <a:avLst/>
          </a:prstGeom>
          <a:noFill/>
        </p:spPr>
      </p:pic>
      <p:pic>
        <p:nvPicPr>
          <p:cNvPr id="7189" name="Picture 21" descr="D:\UserFiles\Desktop\дороги олт ксю\дороги октябрь 2020 с телефона\20201006_165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84784"/>
            <a:ext cx="2448272" cy="1620000"/>
          </a:xfrm>
          <a:prstGeom prst="rect">
            <a:avLst/>
          </a:prstGeom>
          <a:noFill/>
        </p:spPr>
      </p:pic>
      <p:pic>
        <p:nvPicPr>
          <p:cNvPr id="7191" name="Picture 23" descr="D:\UserFiles\Desktop\дороги олт ксю\улицы-дороги ремонт октябрь 2020\м-он Железнодорожников\DSC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97152"/>
            <a:ext cx="2427838" cy="1620000"/>
          </a:xfrm>
          <a:prstGeom prst="rect">
            <a:avLst/>
          </a:prstGeom>
          <a:noFill/>
        </p:spPr>
      </p:pic>
      <p:pic>
        <p:nvPicPr>
          <p:cNvPr id="1026" name="Picture 2" descr="D:\UserFiles\Desktop\Отчет мэра\2020\фото\дороги олт ксю\дороги октябрь 2020 с телефона\20201006_1639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140968"/>
            <a:ext cx="2448272" cy="1620000"/>
          </a:xfrm>
          <a:prstGeom prst="rect">
            <a:avLst/>
          </a:prstGeom>
          <a:noFill/>
        </p:spPr>
      </p:pic>
      <p:pic>
        <p:nvPicPr>
          <p:cNvPr id="1028" name="Picture 4" descr="D:\UserFiles\Desktop\Отчет мэра\2020\фото\дороги олт ксю\улицы-дороги ремонт октябрь 2020\м-он Железнодорожников\DSC_0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797152"/>
            <a:ext cx="2427840" cy="1620000"/>
          </a:xfrm>
          <a:prstGeom prst="rect">
            <a:avLst/>
          </a:prstGeom>
          <a:noFill/>
        </p:spPr>
      </p:pic>
      <p:pic>
        <p:nvPicPr>
          <p:cNvPr id="1029" name="Picture 5" descr="D:\UserFiles\Desktop\Отчет мэра\2020\фото\дороги олт ксю\дороги октябрь 2020 с телефона\20201006_165320.jpg"/>
          <p:cNvPicPr>
            <a:picLocks noChangeAspect="1" noChangeArrowheads="1"/>
          </p:cNvPicPr>
          <p:nvPr/>
        </p:nvPicPr>
        <p:blipFill>
          <a:blip r:embed="rId8" cstate="print"/>
          <a:srcRect l="10000"/>
          <a:stretch>
            <a:fillRect/>
          </a:stretch>
        </p:blipFill>
        <p:spPr bwMode="auto">
          <a:xfrm>
            <a:off x="3059832" y="3140968"/>
            <a:ext cx="2592288" cy="1620000"/>
          </a:xfrm>
          <a:prstGeom prst="rect">
            <a:avLst/>
          </a:prstGeom>
          <a:noFill/>
        </p:spPr>
      </p:pic>
      <p:pic>
        <p:nvPicPr>
          <p:cNvPr id="1030" name="Picture 6" descr="D:\UserFiles\Desktop\Отчет мэра\2020\фото\дороги олт ксю\дороги октябрь 2020 с телефона\20201006_165459.jpg"/>
          <p:cNvPicPr>
            <a:picLocks noChangeAspect="1" noChangeArrowheads="1"/>
          </p:cNvPicPr>
          <p:nvPr/>
        </p:nvPicPr>
        <p:blipFill>
          <a:blip r:embed="rId9" cstate="print"/>
          <a:srcRect r="14991"/>
          <a:stretch>
            <a:fillRect/>
          </a:stretch>
        </p:blipFill>
        <p:spPr bwMode="auto">
          <a:xfrm>
            <a:off x="467544" y="3140968"/>
            <a:ext cx="2448272" cy="1620000"/>
          </a:xfrm>
          <a:prstGeom prst="rect">
            <a:avLst/>
          </a:prstGeom>
          <a:noFill/>
        </p:spPr>
      </p:pic>
      <p:pic>
        <p:nvPicPr>
          <p:cNvPr id="1031" name="Picture 7" descr="D:\UserFiles\Desktop\Отчет мэра\2020\фото\дороги олт ксю\дороги октябрь 2020 с телефона\20201006_164242.jpg"/>
          <p:cNvPicPr>
            <a:picLocks noChangeAspect="1" noChangeArrowheads="1"/>
          </p:cNvPicPr>
          <p:nvPr/>
        </p:nvPicPr>
        <p:blipFill>
          <a:blip r:embed="rId10" cstate="print"/>
          <a:srcRect r="9990"/>
          <a:stretch>
            <a:fillRect/>
          </a:stretch>
        </p:blipFill>
        <p:spPr bwMode="auto">
          <a:xfrm>
            <a:off x="3059832" y="1484784"/>
            <a:ext cx="2592288" cy="1620000"/>
          </a:xfrm>
          <a:prstGeom prst="rect">
            <a:avLst/>
          </a:prstGeom>
          <a:noFill/>
        </p:spPr>
      </p:pic>
      <p:pic>
        <p:nvPicPr>
          <p:cNvPr id="1032" name="Picture 8" descr="D:\UserFiles\Desktop\Отчет мэра\2020\фото\дороги олт ксю\улицы-дороги ремонт октябрь 2020\DSC_093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4797152"/>
            <a:ext cx="2571856" cy="1620000"/>
          </a:xfrm>
          <a:prstGeom prst="rect">
            <a:avLst/>
          </a:prstGeom>
          <a:noFill/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УЛИЧНОЕ ОСВЕЩЕНИЕ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79928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Строительство линий по пер. Индивидуальный и подходам к детским садам (по ул. Пугачева к детскому саду «Мальвина» по ул. Ломоносова к детскому саду «Радуга») – 1,4 млн. руб.</a:t>
            </a:r>
          </a:p>
          <a:p>
            <a:pPr algn="just"/>
            <a:endParaRPr lang="ru-RU" sz="1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Технологическое присоединение двух садоводческих обществ – 18,9 млн. руб.</a:t>
            </a:r>
            <a:endParaRPr lang="ru-RU" sz="1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UserFiles\Desktop\Отчет мэра\2020\фото\освещение\8XUYS3e9nJ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37112"/>
            <a:ext cx="2736303" cy="1800000"/>
          </a:xfrm>
          <a:prstGeom prst="rect">
            <a:avLst/>
          </a:prstGeom>
          <a:noFill/>
        </p:spPr>
      </p:pic>
      <p:pic>
        <p:nvPicPr>
          <p:cNvPr id="10243" name="Picture 3" descr="D:\UserFiles\Desktop\Отчет мэра\2020\фото\освещение\b_L_3-wyDHg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92896"/>
            <a:ext cx="2736304" cy="1800000"/>
          </a:xfrm>
          <a:prstGeom prst="rect">
            <a:avLst/>
          </a:prstGeom>
          <a:noFill/>
        </p:spPr>
      </p:pic>
      <p:pic>
        <p:nvPicPr>
          <p:cNvPr id="10245" name="Picture 5" descr="D:\UserFiles\Desktop\Отчет мэра\2020\фото\освещение\5WMJjVTrcw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492896"/>
            <a:ext cx="2736303" cy="1800000"/>
          </a:xfrm>
          <a:prstGeom prst="rect">
            <a:avLst/>
          </a:prstGeom>
          <a:noFill/>
        </p:spPr>
      </p:pic>
      <p:pic>
        <p:nvPicPr>
          <p:cNvPr id="2" name="Picture 2" descr="D:\UserFiles\Desktop\Отчет мэра\2020\фото\освещение\IMG-20201225-WA0006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852936"/>
            <a:ext cx="2160239" cy="2880319"/>
          </a:xfrm>
          <a:prstGeom prst="rect">
            <a:avLst/>
          </a:prstGeom>
          <a:noFill/>
        </p:spPr>
      </p:pic>
      <p:pic>
        <p:nvPicPr>
          <p:cNvPr id="2051" name="Picture 3" descr="D:\UserFiles\Desktop\Отчет мэра\2020\фото\освещение\SoPQFGecYJ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4437112"/>
            <a:ext cx="2736000" cy="1800200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7677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КОММУНАЛЬНАЯ ИНФРАСТРУКТУРА</a:t>
            </a:r>
          </a:p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142984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Капитальный ремонт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котельного оборудования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котельной Угольщиков, 45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28,0 млн. руб.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0562" y="1142984"/>
            <a:ext cx="39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Капитальный ремонт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тепловой сети от ТК1 до ТК2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мкр. Угольщиков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10,0 млн. руб.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UserFiles\Desktop\Отчет мэра\2020\фото\ЖКХ\ТС Угольщиков1\20200901_13554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36861" y="2500306"/>
            <a:ext cx="3890909" cy="1800000"/>
          </a:xfrm>
          <a:prstGeom prst="rect">
            <a:avLst/>
          </a:prstGeom>
          <a:noFill/>
        </p:spPr>
      </p:pic>
      <p:pic>
        <p:nvPicPr>
          <p:cNvPr id="1027" name="Picture 3" descr="D:\UserFiles\Desktop\Отчет мэра\2020\фото\ЖКХ\ТС Угольщиков1\20200901_13554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32691" y="4437112"/>
            <a:ext cx="3896969" cy="1800000"/>
          </a:xfrm>
          <a:prstGeom prst="rect">
            <a:avLst/>
          </a:prstGeom>
          <a:noFill/>
        </p:spPr>
      </p:pic>
      <p:pic>
        <p:nvPicPr>
          <p:cNvPr id="1028" name="Picture 4" descr="D:\UserFiles\Desktop\Отчет мэра\2020\фото\ЖКХ\ТС Угольщиков2\20200812_09133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3057" y="4437112"/>
            <a:ext cx="3890909" cy="1800000"/>
          </a:xfrm>
          <a:prstGeom prst="rect">
            <a:avLst/>
          </a:prstGeom>
          <a:noFill/>
        </p:spPr>
      </p:pic>
      <p:pic>
        <p:nvPicPr>
          <p:cNvPr id="1029" name="Picture 5" descr="D:\UserFiles\Desktop\Отчет мэра\2020\фото\ЖКХ\ТС Угольщиков2\20200812_09122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34109" y="2500306"/>
            <a:ext cx="3890909" cy="1800000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214290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ЭКОЛОГИЯ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ТКО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создано 15 новых контейнерных площадок, отремонтировано 7. 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Сумма – 726 тыс. руб.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488" y="3500438"/>
            <a:ext cx="3815696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960" y="3500438"/>
            <a:ext cx="3815696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0905" y="357166"/>
            <a:ext cx="3813726" cy="2880000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75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15074" y="3429000"/>
            <a:ext cx="20659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Занятость </a:t>
            </a:r>
          </a:p>
          <a:p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</a:t>
            </a: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76672"/>
            <a:ext cx="8388424" cy="272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                                                     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по состоянию на 01.01.2021 года </a:t>
            </a:r>
          </a:p>
          <a:p>
            <a:pPr indent="450215" algn="just"/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                                                     в Тулуне проживает </a:t>
            </a:r>
            <a:r>
              <a:rPr lang="ru-RU" sz="17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38472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человека</a:t>
            </a:r>
          </a:p>
          <a:p>
            <a:pPr indent="450215" algn="just"/>
            <a:endParaRPr lang="ru-RU" sz="800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indent="450215" algn="just"/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За 2020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год родилось </a:t>
            </a:r>
            <a:r>
              <a:rPr lang="ru-RU" sz="17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536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человек (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2019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год – 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487), </a:t>
            </a:r>
          </a:p>
          <a:p>
            <a:pPr indent="450215" algn="just"/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             умерло  </a:t>
            </a:r>
            <a:r>
              <a:rPr lang="ru-RU" sz="17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669 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человек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2019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год – 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632). </a:t>
            </a:r>
          </a:p>
          <a:p>
            <a:pPr indent="450215" algn="just"/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Естественная убыль населения - </a:t>
            </a:r>
            <a:r>
              <a:rPr lang="ru-RU" sz="17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133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человека (2019 год – 145).</a:t>
            </a:r>
          </a:p>
          <a:p>
            <a:pPr indent="450215" algn="just"/>
            <a:endParaRPr lang="ru-RU" sz="800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indent="450215" algn="just"/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За 2020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год 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прибыло </a:t>
            </a:r>
            <a:r>
              <a:rPr lang="ru-RU" sz="17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673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человек(2019 год – 676), </a:t>
            </a:r>
          </a:p>
          <a:p>
            <a:pPr indent="450215" algn="just"/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           выбыло </a:t>
            </a:r>
            <a:r>
              <a:rPr lang="ru-RU" sz="17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1739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человек (2019 год – 2139).</a:t>
            </a:r>
          </a:p>
          <a:p>
            <a:pPr indent="450215" algn="just"/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Миграционный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отток за 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2020 </a:t>
            </a:r>
            <a:r>
              <a:rPr lang="ru-RU" sz="17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год составил </a:t>
            </a:r>
            <a:r>
              <a:rPr lang="ru-RU" sz="17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1066</a:t>
            </a:r>
            <a:r>
              <a:rPr lang="ru-RU" sz="17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человек (2019 год – 1463).</a:t>
            </a:r>
            <a:endParaRPr lang="ru-RU" sz="17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48680"/>
            <a:ext cx="37105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Статистические данные</a:t>
            </a: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594397087"/>
              </p:ext>
            </p:extLst>
          </p:nvPr>
        </p:nvGraphicFramePr>
        <p:xfrm>
          <a:off x="1071538" y="2996952"/>
          <a:ext cx="551668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ТРАНСПОРТНАЯ ИНФРАСТРУКТУРА - народные инициативы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D:\UserFiles\Downloads\IMG-20201120-WA00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00472" y="1772816"/>
            <a:ext cx="3547200" cy="2903359"/>
          </a:xfrm>
          <a:prstGeom prst="rect">
            <a:avLst/>
          </a:prstGeom>
          <a:noFill/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907704" y="1340768"/>
            <a:ext cx="53285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приобретение автобуса – 1,8</a:t>
            </a:r>
            <a:r>
              <a:rPr kumimoji="0" lang="ru-RU" sz="20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млн. руб.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Picture 2" descr="D:\UserFiles\Desktop\Отчет мэра\2020\фото\народные инициативы\автобус\Screenshot_13.png"/>
          <p:cNvPicPr>
            <a:picLocks noChangeAspect="1" noChangeArrowheads="1"/>
          </p:cNvPicPr>
          <p:nvPr/>
        </p:nvPicPr>
        <p:blipFill>
          <a:blip r:embed="rId4" cstate="print"/>
          <a:srcRect t="84568" r="2830"/>
          <a:stretch>
            <a:fillRect/>
          </a:stretch>
        </p:blipFill>
        <p:spPr bwMode="auto">
          <a:xfrm>
            <a:off x="1835696" y="4869160"/>
            <a:ext cx="5488458" cy="739354"/>
          </a:xfrm>
          <a:prstGeom prst="rect">
            <a:avLst/>
          </a:prstGeom>
          <a:noFill/>
        </p:spPr>
      </p:pic>
      <p:pic>
        <p:nvPicPr>
          <p:cNvPr id="5" name="Picture 3" descr="D:\UserFiles\Desktop\Отчет мэра\2020\фото\народные инициативы\автобус\Screenshot_13.png"/>
          <p:cNvPicPr>
            <a:picLocks noChangeAspect="1" noChangeArrowheads="1"/>
          </p:cNvPicPr>
          <p:nvPr/>
        </p:nvPicPr>
        <p:blipFill>
          <a:blip r:embed="rId4" cstate="print"/>
          <a:srcRect l="29322" t="3006" r="6935" b="84970"/>
          <a:stretch>
            <a:fillRect/>
          </a:stretch>
        </p:blipFill>
        <p:spPr bwMode="auto">
          <a:xfrm>
            <a:off x="2771800" y="5661248"/>
            <a:ext cx="3600400" cy="57606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067944" y="3212976"/>
            <a:ext cx="432048" cy="369332"/>
          </a:xfrm>
          <a:prstGeom prst="rect">
            <a:avLst/>
          </a:prstGeom>
          <a:noFill/>
          <a:scene3d>
            <a:camera prst="orthographicFront">
              <a:rot lat="0" lon="30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b="1" spc="-300" dirty="0" smtClean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ru-RU" b="1" spc="-300" dirty="0">
              <a:solidFill>
                <a:srgbClr val="6868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ОБРАЗОВАНИЕ</a:t>
            </a:r>
          </a:p>
        </p:txBody>
      </p:sp>
      <p:pic>
        <p:nvPicPr>
          <p:cNvPr id="6150" name="Picture 6" descr="D:\UserFiles\Desktop\Отчет мэра\2020\фото\народные инициативы\WhatsApp Image 2021-04-05 at 15.44.52 (1)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1571612"/>
            <a:ext cx="2937327" cy="1656024"/>
          </a:xfrm>
          <a:prstGeom prst="rect">
            <a:avLst/>
          </a:prstGeom>
          <a:noFill/>
        </p:spPr>
      </p:pic>
      <p:pic>
        <p:nvPicPr>
          <p:cNvPr id="6149" name="Picture 5" descr="D:\UserFiles\Desktop\Отчет мэра\2020\фото\народные инициативы\WhatsApp Image 2021-04-05 at 15.44.53 (1)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8005" y="5072074"/>
            <a:ext cx="2750634" cy="155076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785794"/>
            <a:ext cx="42973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СОШ № 1 – капитальный ремонт,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периметральное видеонаблюдение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37,1 млн.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785794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СОШ № 25 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ремонт кровли, замена окон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24,9 млн. руб.</a:t>
            </a:r>
          </a:p>
        </p:txBody>
      </p:sp>
      <p:pic>
        <p:nvPicPr>
          <p:cNvPr id="4106" name="Picture 10" descr="D:\UserFiles\Desktop\Отчет мэра\2020\фото\школа 25\WlN5MZspOY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1571612"/>
            <a:ext cx="2976330" cy="1678013"/>
          </a:xfrm>
          <a:prstGeom prst="rect">
            <a:avLst/>
          </a:prstGeom>
          <a:noFill/>
        </p:spPr>
      </p:pic>
      <p:pic>
        <p:nvPicPr>
          <p:cNvPr id="22" name="Picture 2" descr="D:\UserFiles\Desktop\Отчет мэра\2020\фото\народные инициативы\IMG_E070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6248" y="5101430"/>
            <a:ext cx="2714644" cy="1530478"/>
          </a:xfrm>
          <a:prstGeom prst="rect">
            <a:avLst/>
          </a:prstGeom>
          <a:noFill/>
        </p:spPr>
      </p:pic>
      <p:pic>
        <p:nvPicPr>
          <p:cNvPr id="4100" name="Picture 4" descr="D:\UserFiles\Desktop\Отчет мэра\2020\фото\школа 25\МБОУ СОШ 25\1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14942" y="3357562"/>
            <a:ext cx="2880000" cy="1623702"/>
          </a:xfrm>
          <a:prstGeom prst="rect">
            <a:avLst/>
          </a:prstGeom>
          <a:noFill/>
        </p:spPr>
      </p:pic>
      <p:pic>
        <p:nvPicPr>
          <p:cNvPr id="4098" name="Picture 2" descr="D:\UserFiles\Desktop\Отчет мэра\2020\фото\народные инициативы\IMG-20200903-WA006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214414" y="3286124"/>
            <a:ext cx="2937286" cy="1656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857232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СОШ № 6 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модульные мастерские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18,6 млн. руб.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714356"/>
            <a:ext cx="3338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МБДОУ ЦРР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детский сад «Гармония» 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замена кровли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2,6 млн. руб.</a:t>
            </a:r>
          </a:p>
        </p:txBody>
      </p:sp>
      <p:pic>
        <p:nvPicPr>
          <p:cNvPr id="4103" name="Picture 7" descr="D:\UserFiles\Desktop\Отчет мэра\2020\фото\гармония\IMG-20210406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374145" cy="4498860"/>
          </a:xfrm>
          <a:prstGeom prst="rect">
            <a:avLst/>
          </a:prstGeom>
          <a:noFill/>
        </p:spPr>
      </p:pic>
      <p:pic>
        <p:nvPicPr>
          <p:cNvPr id="5123" name="Picture 3" descr="D:\UserFiles\Desktop\Отчет мэра\2020\фото\школа 6 модульные мастерские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1472" y="4143380"/>
            <a:ext cx="3600400" cy="2170104"/>
          </a:xfrm>
          <a:prstGeom prst="rect">
            <a:avLst/>
          </a:prstGeom>
          <a:noFill/>
        </p:spPr>
      </p:pic>
      <p:pic>
        <p:nvPicPr>
          <p:cNvPr id="5122" name="Picture 2" descr="D:\UserFiles\Desktop\Отчет мэра\2020\фото\школа 6 модульные мастерские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1472" y="1785926"/>
            <a:ext cx="3600365" cy="2170083"/>
          </a:xfrm>
          <a:prstGeom prst="rect">
            <a:avLst/>
          </a:prstGeom>
          <a:noFill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437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Народные инициативы</a:t>
            </a:r>
            <a:r>
              <a:rPr lang="ru-RU" sz="2800" dirty="0" smtClean="0"/>
              <a:t>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D:\UserFiles\Desktop\Отчет мэра\2020\фото\народные инициативы\школа 6\школа6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2640000" cy="1980000"/>
          </a:xfrm>
          <a:prstGeom prst="rect">
            <a:avLst/>
          </a:prstGeom>
          <a:noFill/>
        </p:spPr>
      </p:pic>
      <p:pic>
        <p:nvPicPr>
          <p:cNvPr id="2051" name="Picture 3" descr="D:\UserFiles\Desktop\Отчет мэра\2020\фото\народные инициативы\школа 6\школа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916832"/>
            <a:ext cx="2640000" cy="1980000"/>
          </a:xfrm>
          <a:prstGeom prst="rect">
            <a:avLst/>
          </a:prstGeom>
          <a:noFill/>
        </p:spPr>
      </p:pic>
      <p:pic>
        <p:nvPicPr>
          <p:cNvPr id="2052" name="Picture 4" descr="D:\UserFiles\Desktop\Отчет мэра\2020\фото\народные инициативы\школа 6\школа 6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916832"/>
            <a:ext cx="2640000" cy="1980000"/>
          </a:xfrm>
          <a:prstGeom prst="rect">
            <a:avLst/>
          </a:prstGeom>
          <a:noFill/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059832" y="1124744"/>
            <a:ext cx="5112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капитальный ремонт в 3 школах города  МБОУ СОШ № 4, 6, 19 –  9,4 млн. руб.</a:t>
            </a:r>
          </a:p>
        </p:txBody>
      </p:sp>
      <p:pic>
        <p:nvPicPr>
          <p:cNvPr id="3075" name="Picture 3" descr="D:\UserFiles\Desktop\Отчет мэра\2020\фото\народные инициативы\IMG_E0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71942"/>
            <a:ext cx="3857652" cy="2256886"/>
          </a:xfrm>
          <a:prstGeom prst="rect">
            <a:avLst/>
          </a:prstGeom>
          <a:noFill/>
        </p:spPr>
      </p:pic>
      <p:pic>
        <p:nvPicPr>
          <p:cNvPr id="3076" name="Picture 4" descr="D:\UserFiles\Desktop\Отчет мэра\2020\фото\народные инициативы\34.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071942"/>
            <a:ext cx="3714776" cy="2236951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8572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ОБРАЗОВАНИЕ</a:t>
            </a:r>
          </a:p>
        </p:txBody>
      </p:sp>
      <p:pic>
        <p:nvPicPr>
          <p:cNvPr id="1035" name="Picture 11" descr="D:\UserFiles\Desktop\Отчет мэра\2020\фото\новая ЭРА\WhatsApp Image 2020-08-20 at 17.16.37 (4)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58430" y="5000636"/>
            <a:ext cx="1917983" cy="1440000"/>
          </a:xfrm>
          <a:prstGeom prst="rect">
            <a:avLst/>
          </a:prstGeom>
          <a:noFill/>
        </p:spPr>
      </p:pic>
      <p:pic>
        <p:nvPicPr>
          <p:cNvPr id="1031" name="Picture 7" descr="D:\UserFiles\Desktop\Отчет мэра\2020\фото\новая эра стройка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7158" y="5000636"/>
            <a:ext cx="1917983" cy="1440000"/>
          </a:xfrm>
          <a:prstGeom prst="rect">
            <a:avLst/>
          </a:prstGeom>
          <a:noFill/>
        </p:spPr>
      </p:pic>
      <p:pic>
        <p:nvPicPr>
          <p:cNvPr id="1037" name="Picture 13" descr="D:\UserFiles\Desktop\Отчет мэра\2020\фото\новая ЭРА\WhatsApp Image 2020-08-20 at 17.16.37 (7).jp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57686" y="5000636"/>
            <a:ext cx="1917983" cy="1440000"/>
          </a:xfrm>
          <a:prstGeom prst="rect">
            <a:avLst/>
          </a:prstGeom>
          <a:noFill/>
        </p:spPr>
      </p:pic>
      <p:pic>
        <p:nvPicPr>
          <p:cNvPr id="1038" name="Picture 14" descr="D:\UserFiles\Desktop\Отчет мэра\2020\фото\новая эра1.jp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57950" y="5000636"/>
            <a:ext cx="1917984" cy="1440000"/>
          </a:xfrm>
          <a:prstGeom prst="rect">
            <a:avLst/>
          </a:prstGeom>
          <a:noFill/>
        </p:spPr>
      </p:pic>
      <p:pic>
        <p:nvPicPr>
          <p:cNvPr id="1029" name="Picture 5" descr="D:\UserFiles\Desktop\Отчет мэра\2020\фото\Елене из Альбома\20200901_112149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572132" y="1571612"/>
            <a:ext cx="2718750" cy="1800000"/>
          </a:xfrm>
          <a:prstGeom prst="rect">
            <a:avLst/>
          </a:prstGeom>
          <a:noFill/>
        </p:spPr>
      </p:pic>
      <p:pic>
        <p:nvPicPr>
          <p:cNvPr id="1026" name="Picture 2" descr="D:\UserFiles\Desktop\Отчет мэра\2020\фото\Елене из Альбома\2020-09-08 11.16.0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20" y="1571612"/>
            <a:ext cx="2718750" cy="1800000"/>
          </a:xfrm>
          <a:prstGeom prst="rect">
            <a:avLst/>
          </a:prstGeom>
          <a:noFill/>
        </p:spPr>
      </p:pic>
      <p:pic>
        <p:nvPicPr>
          <p:cNvPr id="1028" name="Picture 4" descr="D:\UserFiles\Desktop\Отчет мэра\2020\фото\Елене из Альбома\2020-09-08 11.42.56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357686" y="3429000"/>
            <a:ext cx="1917983" cy="1440000"/>
          </a:xfrm>
          <a:prstGeom prst="rect">
            <a:avLst/>
          </a:prstGeom>
          <a:noFill/>
        </p:spPr>
      </p:pic>
      <p:pic>
        <p:nvPicPr>
          <p:cNvPr id="1027" name="Picture 3" descr="D:\UserFiles\Desktop\Отчет мэра\2020\фото\Елене из Альбома\2020-09-08 11.53.59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357950" y="3429000"/>
            <a:ext cx="1917983" cy="1440000"/>
          </a:xfrm>
          <a:prstGeom prst="rect">
            <a:avLst/>
          </a:prstGeom>
          <a:noFill/>
        </p:spPr>
      </p:pic>
      <p:pic>
        <p:nvPicPr>
          <p:cNvPr id="1034" name="Picture 10" descr="D:\UserFiles\Desktop\Отчет мэра\2020\фото\новая ЭРА\WhatsApp Image 2020-08-20 at 17.16.37 (3).jpe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357422" y="3429000"/>
            <a:ext cx="1917983" cy="1440000"/>
          </a:xfrm>
          <a:prstGeom prst="rect">
            <a:avLst/>
          </a:prstGeom>
          <a:noFill/>
        </p:spPr>
      </p:pic>
      <p:pic>
        <p:nvPicPr>
          <p:cNvPr id="1033" name="Picture 9" descr="D:\UserFiles\Desktop\Отчет мэра\2020\фото\новая ЭРА\WhatsApp Image 2020-08-20 at 17.16.37 (2).jpe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58166" y="3429000"/>
            <a:ext cx="1917983" cy="1440000"/>
          </a:xfrm>
          <a:prstGeom prst="rect">
            <a:avLst/>
          </a:prstGeom>
          <a:noFill/>
        </p:spPr>
      </p:pic>
      <p:pic>
        <p:nvPicPr>
          <p:cNvPr id="1030" name="Picture 6" descr="D:\UserFiles\Desktop\Отчет мэра\2020\фото\новая эра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000364" y="1571612"/>
            <a:ext cx="2718750" cy="180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1571604" y="785794"/>
            <a:ext cx="600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СОШ «Новая Эра» –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новая школа в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мкр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«Угольщиков» на 1275 мест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6689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 – национальные проекты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1071546"/>
            <a:ext cx="410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Приобретение музыкальных инструментов, оборудования и материалов для МБУ ДО ДМШ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5,6 млн. руб.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UserFiles\Desktop\Отчет мэра\2020\фото\ДМШ нов интрументы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9124" y="4714884"/>
            <a:ext cx="3840000" cy="1877468"/>
          </a:xfrm>
          <a:prstGeom prst="rect">
            <a:avLst/>
          </a:prstGeom>
          <a:noFill/>
        </p:spPr>
      </p:pic>
      <p:pic>
        <p:nvPicPr>
          <p:cNvPr id="1028" name="Picture 4" descr="D:\UserFiles\Desktop\Отчет мэра\2020\фото\ДМШ нов интрументы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4714884"/>
            <a:ext cx="3839999" cy="1877467"/>
          </a:xfrm>
          <a:prstGeom prst="rect">
            <a:avLst/>
          </a:prstGeom>
          <a:noFill/>
        </p:spPr>
      </p:pic>
      <p:pic>
        <p:nvPicPr>
          <p:cNvPr id="1029" name="Picture 5" descr="D:\UserFiles\Desktop\Отчет мэра\2020\фото\ДМШ нов интрументы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596" y="2714620"/>
            <a:ext cx="3839999" cy="1877467"/>
          </a:xfrm>
          <a:prstGeom prst="rect">
            <a:avLst/>
          </a:prstGeom>
          <a:noFill/>
        </p:spPr>
      </p:pic>
      <p:pic>
        <p:nvPicPr>
          <p:cNvPr id="1030" name="Picture 6" descr="D:\UserFiles\Desktop\Отчет мэра\2020\фото\ДМШ нов интрументы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29124" y="2714620"/>
            <a:ext cx="3840000" cy="1877468"/>
          </a:xfrm>
          <a:prstGeom prst="rect">
            <a:avLst/>
          </a:prstGeom>
          <a:noFill/>
        </p:spPr>
      </p:pic>
      <p:pic>
        <p:nvPicPr>
          <p:cNvPr id="1026" name="Picture 2" descr="D:\UserFiles\Desktop\Отчет мэра\2020\фото\ДМШ нов интрументы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8596" y="714356"/>
            <a:ext cx="3828750" cy="1871968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2005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556792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МБУК ЦБС–победитель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национального проекта «Культура»,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гранд – 1 млн. руб.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виртуальный концертный зал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491880" y="631141"/>
            <a:ext cx="49685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здание МБУК ЦД «Сибирь» по ул. Ермакова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 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ремонтные работы и монтаж охранной сигнализации</a:t>
            </a:r>
          </a:p>
          <a:p>
            <a:pPr algn="ctr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млн. руб.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D:\UserFiles\Desktop\Отчет мэра\2020\фото\кристалл\20210409_14125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77995" y="4786322"/>
            <a:ext cx="3187878" cy="1800000"/>
          </a:xfrm>
          <a:prstGeom prst="rect">
            <a:avLst/>
          </a:prstGeom>
          <a:noFill/>
        </p:spPr>
      </p:pic>
      <p:pic>
        <p:nvPicPr>
          <p:cNvPr id="1030" name="Picture 6" descr="D:\UserFiles\Desktop\Отчет мэра\2020\фото\кристалл\20210409_1413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54125" y="3140968"/>
            <a:ext cx="3187878" cy="180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1031" name="Picture 7" descr="D:\UserFiles\Desktop\Отчет мэра\2020\фото\кристалл\20210409_14131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01996" y="1700808"/>
            <a:ext cx="3187878" cy="180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1026" name="Picture 2" descr="D:\UserFiles\Desktop\Отчет мэра\2020\фото\ЦБС\DSC_0548.JPG"/>
          <p:cNvPicPr>
            <a:picLocks noChangeAspect="1" noChangeArrowheads="1"/>
          </p:cNvPicPr>
          <p:nvPr/>
        </p:nvPicPr>
        <p:blipFill>
          <a:blip r:embed="rId6" cstate="print">
            <a:lum bright="1000" contrast="1000"/>
          </a:blip>
          <a:srcRect/>
          <a:stretch>
            <a:fillRect/>
          </a:stretch>
        </p:blipFill>
        <p:spPr bwMode="auto">
          <a:xfrm>
            <a:off x="467544" y="3212976"/>
            <a:ext cx="3425952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2005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Мемориал Славы</a:t>
            </a:r>
          </a:p>
        </p:txBody>
      </p:sp>
      <p:pic>
        <p:nvPicPr>
          <p:cNvPr id="3075" name="Picture 3" descr="D:\UserFiles\Desktop\Отчет мэра\2020\фото\День победы симво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749226" cy="864096"/>
          </a:xfrm>
          <a:prstGeom prst="rect">
            <a:avLst/>
          </a:prstGeom>
          <a:noFill/>
        </p:spPr>
      </p:pic>
      <p:pic>
        <p:nvPicPr>
          <p:cNvPr id="3077" name="Picture 5" descr="D:\UserFiles\Desktop\Отчет мэра\2020\фото\мемориал славы\mxHBQcajlkk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14810" y="1357297"/>
            <a:ext cx="3960000" cy="2428972"/>
          </a:xfrm>
          <a:prstGeom prst="rect">
            <a:avLst/>
          </a:prstGeom>
          <a:noFill/>
        </p:spPr>
      </p:pic>
      <p:pic>
        <p:nvPicPr>
          <p:cNvPr id="3078" name="Picture 6" descr="D:\UserFiles\Desktop\Отчет мэра\2020\фото\мемориал славы\mFiRD_hea_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34" y="1357298"/>
            <a:ext cx="3414713" cy="5112567"/>
          </a:xfrm>
          <a:prstGeom prst="rect">
            <a:avLst/>
          </a:prstGeom>
          <a:noFill/>
        </p:spPr>
      </p:pic>
      <p:pic>
        <p:nvPicPr>
          <p:cNvPr id="3080" name="Picture 8" descr="D:\UserFiles\Desktop\Отчет мэра\2020\фото\мемориал славы\DSC_001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14810" y="4000504"/>
            <a:ext cx="3960000" cy="2428972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692696"/>
            <a:ext cx="796267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Хоккейный корт «Медведи», ул. Урицкого, 13</a:t>
            </a:r>
          </a:p>
        </p:txBody>
      </p:sp>
      <p:pic>
        <p:nvPicPr>
          <p:cNvPr id="2053" name="Picture 5" descr="D:\UserFiles\Desktop\Отчет мэра\2020\фото\спорт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3789040"/>
            <a:ext cx="3776963" cy="252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СПОРТ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 descr="D:\UserFiles\Desktop\Отчет мэра\2020\фото\игровое оборудование\DSC_006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1052736"/>
            <a:ext cx="3776640" cy="2519783"/>
          </a:xfrm>
          <a:prstGeom prst="rect">
            <a:avLst/>
          </a:prstGeom>
          <a:noFill/>
        </p:spPr>
      </p:pic>
      <p:pic>
        <p:nvPicPr>
          <p:cNvPr id="4102" name="Picture 6" descr="D:\UserFiles\Desktop\Отчет мэра\2020\фото\игровое оборудование\DSC_011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1071654"/>
            <a:ext cx="3776640" cy="2519783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2050" name="Picture 2" descr="D:\UserFiles\Desktop\Отчет мэра\2020\фото\лед умка.jpg"/>
          <p:cNvPicPr>
            <a:picLocks noChangeAspect="1" noChangeArrowheads="1"/>
          </p:cNvPicPr>
          <p:nvPr/>
        </p:nvPicPr>
        <p:blipFill>
          <a:blip r:embed="rId6" cstate="print"/>
          <a:srcRect l="24577" t="12671" r="13400" b="13420"/>
          <a:stretch>
            <a:fillRect/>
          </a:stretch>
        </p:blipFill>
        <p:spPr bwMode="auto">
          <a:xfrm>
            <a:off x="4427984" y="3789040"/>
            <a:ext cx="3744416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692696"/>
            <a:ext cx="77048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Зал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пауэрлифтинга, ул. Ленина,19</a:t>
            </a:r>
          </a:p>
        </p:txBody>
      </p:sp>
      <p:pic>
        <p:nvPicPr>
          <p:cNvPr id="2" name="Picture 2" descr="D:\UserFiles\Desktop\Отчет мэра\2020\фото\нов зал пауэрлифтин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3778155" cy="2520000"/>
          </a:xfrm>
          <a:prstGeom prst="rect">
            <a:avLst/>
          </a:prstGeom>
          <a:noFill/>
        </p:spPr>
      </p:pic>
      <p:pic>
        <p:nvPicPr>
          <p:cNvPr id="2055" name="Picture 7" descr="D:\UserFiles\Desktop\Отчет мэра\2020\фото\мемориал славы\8rUfvZUuY8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3780000" cy="2520000"/>
          </a:xfrm>
          <a:prstGeom prst="rect">
            <a:avLst/>
          </a:prstGeom>
          <a:noFill/>
        </p:spPr>
      </p:pic>
      <p:pic>
        <p:nvPicPr>
          <p:cNvPr id="2057" name="Picture 9" descr="D:\UserFiles\Desktop\Отчет мэра\2020\фото\мемориал славы\rI77wBoFQ5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071546"/>
            <a:ext cx="3776874" cy="2520000"/>
          </a:xfrm>
          <a:prstGeom prst="rect">
            <a:avLst/>
          </a:prstGeom>
          <a:noFill/>
        </p:spPr>
      </p:pic>
      <p:pic>
        <p:nvPicPr>
          <p:cNvPr id="2058" name="Picture 10" descr="D:\UserFiles\Desktop\Отчет мэра\2020\фото\мемориал славы\sBRQke5nzW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645024"/>
            <a:ext cx="3780000" cy="252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СПОРТ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404664"/>
            <a:ext cx="5525615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Бюджет – основа развития города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191552895"/>
              </p:ext>
            </p:extLst>
          </p:nvPr>
        </p:nvGraphicFramePr>
        <p:xfrm>
          <a:off x="323528" y="1052736"/>
          <a:ext cx="803468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СПОРТ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908720"/>
            <a:ext cx="781695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новый пункт проката лыжной базы «Снежинка»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4" name="Picture 14" descr="D:\UserFiles\Desktop\Отчет мэра\2020\фото\спорт лыжня россии 2020 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608" y="3571876"/>
            <a:ext cx="4774321" cy="2379150"/>
          </a:xfrm>
          <a:prstGeom prst="rect">
            <a:avLst/>
          </a:prstGeom>
          <a:noFill/>
        </p:spPr>
      </p:pic>
      <p:pic>
        <p:nvPicPr>
          <p:cNvPr id="5135" name="Picture 15" descr="D:\UserFiles\Desktop\Отчет мэра\2020\фото\спорт лыжи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07631" y="1571612"/>
            <a:ext cx="2696969" cy="1800000"/>
          </a:xfrm>
          <a:prstGeom prst="rect">
            <a:avLst/>
          </a:prstGeom>
          <a:noFill/>
        </p:spPr>
      </p:pic>
      <p:pic>
        <p:nvPicPr>
          <p:cNvPr id="5136" name="Picture 16" descr="D:\UserFiles\Desktop\Отчет мэра\2020\фото\Елене из Альбома\DSC_049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0159" y="1571612"/>
            <a:ext cx="2782955" cy="1857388"/>
          </a:xfrm>
          <a:prstGeom prst="rect">
            <a:avLst/>
          </a:prstGeom>
          <a:noFill/>
        </p:spPr>
      </p:pic>
      <p:pic>
        <p:nvPicPr>
          <p:cNvPr id="5132" name="Picture 12" descr="D:\UserFiles\Desktop\Отчет мэра\2020\фото\спорт новая лыжная база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86116" y="1571612"/>
            <a:ext cx="2121179" cy="1857600"/>
          </a:xfrm>
          <a:prstGeom prst="rect">
            <a:avLst/>
          </a:prstGeom>
          <a:noFill/>
        </p:spPr>
      </p:pic>
      <p:pic>
        <p:nvPicPr>
          <p:cNvPr id="5133" name="Picture 13" descr="D:\UserFiles\Desktop\Отчет мэра\2020\фото\спорт лыжня россии 2020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90844" y="4143379"/>
            <a:ext cx="3491402" cy="23354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428604"/>
            <a:ext cx="2713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ТОСЭР ТУЛУН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 резидента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UserFiles\Desktop\Отчет мэра\2020\фото\Кедр\20200806_17270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43240" y="500042"/>
            <a:ext cx="2376000" cy="2461955"/>
          </a:xfrm>
          <a:prstGeom prst="rect">
            <a:avLst/>
          </a:prstGeom>
          <a:noFill/>
        </p:spPr>
      </p:pic>
      <p:pic>
        <p:nvPicPr>
          <p:cNvPr id="1027" name="Picture 3" descr="D:\UserFiles\Desktop\Отчет мэра\2020\фото\Кедр\20200806_17280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15008" y="500042"/>
            <a:ext cx="2376000" cy="3163959"/>
          </a:xfrm>
          <a:prstGeom prst="rect">
            <a:avLst/>
          </a:prstGeom>
          <a:noFill/>
        </p:spPr>
      </p:pic>
      <p:pic>
        <p:nvPicPr>
          <p:cNvPr id="1029" name="Picture 5" descr="D:\UserFiles\Desktop\Отчет мэра\2020\фото\Енисей\20200806_191722.jpg"/>
          <p:cNvPicPr>
            <a:picLocks noChangeAspect="1" noChangeArrowheads="1"/>
          </p:cNvPicPr>
          <p:nvPr/>
        </p:nvPicPr>
        <p:blipFill>
          <a:blip r:embed="rId6" cstate="print"/>
          <a:srcRect l="22459" t="20354"/>
          <a:stretch>
            <a:fillRect/>
          </a:stretch>
        </p:blipFill>
        <p:spPr bwMode="auto">
          <a:xfrm>
            <a:off x="3143240" y="3286124"/>
            <a:ext cx="2313458" cy="3168352"/>
          </a:xfrm>
          <a:prstGeom prst="rect">
            <a:avLst/>
          </a:prstGeom>
          <a:noFill/>
        </p:spPr>
      </p:pic>
      <p:pic>
        <p:nvPicPr>
          <p:cNvPr id="1028" name="Picture 4" descr="D:\UserFiles\Desktop\Отчет мэра\2020\фото\Енисей\20200806_191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284984"/>
            <a:ext cx="2375999" cy="3168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292080" y="4581128"/>
            <a:ext cx="28083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ЕНИСЕЙ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Объем инвестиций –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23,18 млн. рублей,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новых рабочих мест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158" y="1714488"/>
            <a:ext cx="28083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КЕДР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17,9 млн. рублей,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новых рабочих мест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5323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ТОСЭР ТУЛУН – 4 резидента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D:\UserFiles\Desktop\Отчет мэра\2020\фото\Корпорация Бетона\20200806_18372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43174" y="1142984"/>
            <a:ext cx="2775036" cy="2520000"/>
          </a:xfrm>
          <a:prstGeom prst="rect">
            <a:avLst/>
          </a:prstGeom>
          <a:noFill/>
        </p:spPr>
      </p:pic>
      <p:pic>
        <p:nvPicPr>
          <p:cNvPr id="1034" name="Picture 10" descr="D:\UserFiles\Desktop\Отчет мэра\2020\фото\Терминал 23\20200807_11215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14678" y="3857628"/>
            <a:ext cx="2775037" cy="2520000"/>
          </a:xfrm>
          <a:prstGeom prst="rect">
            <a:avLst/>
          </a:prstGeom>
          <a:noFill/>
        </p:spPr>
      </p:pic>
      <p:pic>
        <p:nvPicPr>
          <p:cNvPr id="1035" name="Picture 11" descr="D:\UserFiles\Desktop\Отчет мэра\2020\фото\Терминал 23\20200807_11304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7158" y="3857628"/>
            <a:ext cx="2775037" cy="2520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929322" y="4286256"/>
            <a:ext cx="24917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 23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39,8 млн. рублей,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39 новых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рабочих мест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720" y="1357298"/>
            <a:ext cx="23042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КОРПОРАЦИЯ БЕТОНА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12,0 млн. рублей,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 новых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рабочих мест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D:\UserFiles\Desktop\Отчет мэра\2020\фото\Корпорация Бетона\20200806_184347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500694" y="1142984"/>
            <a:ext cx="2775035" cy="2520000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357166"/>
            <a:ext cx="498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UserFiles\Desktop\Отчет мэра\2020\фото\шиномонтаж\IMG_128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2000240"/>
            <a:ext cx="3429024" cy="215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57158" y="1000108"/>
            <a:ext cx="38192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ООО «Кедр» – 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расширение производства, комплексная переработка дикорастущего сырья. 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 31,0 млн. руб.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(18,0 млн. руб. – займ ФРМ),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новых рабочих мест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9124" y="1071546"/>
            <a:ext cx="38576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ООО «Шанс» – создание пункта шиномонтажа. Объем инвестиций – 10,2 млн. руб. (7,6 млн. руб. – займ ФРМ), 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новых рабочих мест.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3636" y="4714884"/>
            <a:ext cx="22145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ИП Ерилова С.П. – 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Коворкинг центр. 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 9,1 млн. руб. (5,6 млн. руб. – займ ФРМ),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новых рабочих места</a:t>
            </a:r>
          </a:p>
        </p:txBody>
      </p:sp>
      <p:pic>
        <p:nvPicPr>
          <p:cNvPr id="26625" name="Picture 1" descr="D:\UserFiles\Desktop\Отчет мэра\2020\фото\Новая папка\Новая папка\Screenshot_2020-09-15-13-40-39.png"/>
          <p:cNvPicPr>
            <a:picLocks noChangeAspect="1" noChangeArrowheads="1"/>
          </p:cNvPicPr>
          <p:nvPr/>
        </p:nvPicPr>
        <p:blipFill>
          <a:blip r:embed="rId4" cstate="print"/>
          <a:srcRect l="11200" t="27299" b="17451"/>
          <a:stretch>
            <a:fillRect/>
          </a:stretch>
        </p:blipFill>
        <p:spPr bwMode="auto">
          <a:xfrm>
            <a:off x="3428992" y="3500438"/>
            <a:ext cx="2603738" cy="28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3074" name="Picture 2" descr="D:\UserFiles\Desktop\Отчет мэра\2020\фото\Кедр\Screenshot_1.png"/>
          <p:cNvPicPr>
            <a:picLocks noChangeAspect="1" noChangeArrowheads="1"/>
          </p:cNvPicPr>
          <p:nvPr/>
        </p:nvPicPr>
        <p:blipFill>
          <a:blip r:embed="rId5" cstate="print"/>
          <a:srcRect t="7904"/>
          <a:stretch>
            <a:fillRect/>
          </a:stretch>
        </p:blipFill>
        <p:spPr bwMode="auto">
          <a:xfrm>
            <a:off x="467544" y="2276872"/>
            <a:ext cx="2678400" cy="2516852"/>
          </a:xfrm>
          <a:prstGeom prst="rect">
            <a:avLst/>
          </a:prstGeom>
          <a:noFill/>
        </p:spPr>
      </p:pic>
      <p:pic>
        <p:nvPicPr>
          <p:cNvPr id="2" name="Picture 3" descr="C:\Users\home\Desktop\СЕЙЧАС\МЭРИЯ\кедр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797152"/>
            <a:ext cx="2677617" cy="1785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28604"/>
            <a:ext cx="498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9190" y="4643446"/>
            <a:ext cx="34290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ИП Ильин Д.А. </a:t>
            </a:r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Тулунский рыбный производственно-</a:t>
            </a:r>
          </a:p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перерабатывающий комплекс</a:t>
            </a:r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 35,2 млн. руб.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(28,1 млн. руб. – займ ФРМ),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новых рабочих мест.</a:t>
            </a:r>
            <a:endParaRPr lang="ru-RU" sz="13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UserFiles\Downloads\IMG-20210402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428868"/>
            <a:ext cx="2880000" cy="172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28596" y="1071546"/>
            <a:ext cx="36763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ООО «Аква-Гарант» </a:t>
            </a:r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приобретение буровой установки для проведения коммуникаций водоснабжения. </a:t>
            </a:r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 12,6 млн. руб. (9,5 млн. руб. – займ ФРМ),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новых рабочих места.</a:t>
            </a:r>
          </a:p>
        </p:txBody>
      </p:sp>
      <p:pic>
        <p:nvPicPr>
          <p:cNvPr id="2" name="Picture 3" descr="D:\UserFiles\Desktop\Отчет мэра\2020\фото\Романке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428868"/>
            <a:ext cx="2880000" cy="170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857752" y="1052736"/>
            <a:ext cx="3542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ИП Романкевич В.В.</a:t>
            </a:r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строганной погонажной продукции из термически обработанной древесины. </a:t>
            </a:r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инвестиций – 14,1 млн. руб. (11,0 млн. руб. – займ ФРМ)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новых рабочих мест.</a:t>
            </a:r>
          </a:p>
          <a:p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D:\UserFiles\Desktop\Отчет мэра\2020\фото\Рыбзавод\20200903_153613.jpg"/>
          <p:cNvPicPr>
            <a:picLocks noChangeAspect="1" noChangeArrowheads="1"/>
          </p:cNvPicPr>
          <p:nvPr/>
        </p:nvPicPr>
        <p:blipFill>
          <a:blip r:embed="rId5" cstate="print"/>
          <a:srcRect t="4178" b="10180"/>
          <a:stretch>
            <a:fillRect/>
          </a:stretch>
        </p:blipFill>
        <p:spPr bwMode="auto">
          <a:xfrm>
            <a:off x="2214546" y="3500438"/>
            <a:ext cx="252000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UserFiles\Desktop\Отчет мэра\2020\фото\Рыбзавод\20200903_152228.jpg"/>
          <p:cNvPicPr>
            <a:picLocks noChangeAspect="1" noChangeArrowheads="1"/>
          </p:cNvPicPr>
          <p:nvPr/>
        </p:nvPicPr>
        <p:blipFill>
          <a:blip r:embed="rId6" cstate="print"/>
          <a:srcRect t="20600" r="8001" b="10101"/>
          <a:stretch>
            <a:fillRect/>
          </a:stretch>
        </p:blipFill>
        <p:spPr bwMode="auto">
          <a:xfrm>
            <a:off x="2714612" y="5429264"/>
            <a:ext cx="967801" cy="97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3" descr="D:\UserFiles\Desktop\Отчет мэра\2020\фото\Рыбзавод\20200903_152215.jpg"/>
          <p:cNvPicPr>
            <a:picLocks noChangeAspect="1" noChangeArrowheads="1"/>
          </p:cNvPicPr>
          <p:nvPr/>
        </p:nvPicPr>
        <p:blipFill>
          <a:blip r:embed="rId7" cstate="print"/>
          <a:srcRect t="20601" b="3801"/>
          <a:stretch>
            <a:fillRect/>
          </a:stretch>
        </p:blipFill>
        <p:spPr bwMode="auto">
          <a:xfrm>
            <a:off x="1643042" y="5429264"/>
            <a:ext cx="964297" cy="972000"/>
          </a:xfrm>
          <a:prstGeom prst="ellipse">
            <a:avLst/>
          </a:prstGeom>
          <a:ln w="28575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4" descr="D:\UserFiles\Desktop\Отчет мэра\2020\фото\Рыбзавод\20200903_152208.jpg"/>
          <p:cNvPicPr>
            <a:picLocks noChangeAspect="1" noChangeArrowheads="1"/>
          </p:cNvPicPr>
          <p:nvPr/>
        </p:nvPicPr>
        <p:blipFill>
          <a:blip r:embed="rId8" cstate="print"/>
          <a:srcRect l="16400" t="9051" r="22001" b="47900"/>
          <a:stretch>
            <a:fillRect/>
          </a:stretch>
        </p:blipFill>
        <p:spPr bwMode="auto">
          <a:xfrm>
            <a:off x="571472" y="5429264"/>
            <a:ext cx="968847" cy="97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428604"/>
            <a:ext cx="2005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071546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дань памяти…</a:t>
            </a:r>
          </a:p>
        </p:txBody>
      </p:sp>
      <p:pic>
        <p:nvPicPr>
          <p:cNvPr id="8195" name="Picture 3" descr="D:\UserFiles\Desktop\Отчет мэра\2020\фото\культура камень годовщина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647747"/>
            <a:ext cx="2232248" cy="3591007"/>
          </a:xfrm>
          <a:prstGeom prst="rect">
            <a:avLst/>
          </a:prstGeom>
          <a:noFill/>
        </p:spPr>
      </p:pic>
      <p:pic>
        <p:nvPicPr>
          <p:cNvPr id="8197" name="Picture 5" descr="D:\UserFiles\Desktop\Отчет мэра\2020\фото\культура фотовыставка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7081" y="3861048"/>
            <a:ext cx="3317795" cy="2492896"/>
          </a:xfrm>
          <a:prstGeom prst="rect">
            <a:avLst/>
          </a:prstGeom>
          <a:noFill/>
        </p:spPr>
      </p:pic>
      <p:pic>
        <p:nvPicPr>
          <p:cNvPr id="8196" name="Picture 4" descr="D:\UserFiles\Desktop\Отчет мэра\2020\фото\культура фотовыставка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628" y="1071546"/>
            <a:ext cx="3323861" cy="2492895"/>
          </a:xfrm>
          <a:prstGeom prst="rect">
            <a:avLst/>
          </a:prstGeom>
          <a:noFill/>
        </p:spPr>
      </p:pic>
      <p:pic>
        <p:nvPicPr>
          <p:cNvPr id="8194" name="Picture 2" descr="D:\UserFiles\Desktop\Отчет мэра\2020\фото\культура камень годовщина1.jp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432872" y="2928934"/>
            <a:ext cx="2346927" cy="345638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396" y="1125307"/>
            <a:ext cx="7858265" cy="523265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Расти, мой город,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расцветай и здравствуй!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1695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Доходы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15959497"/>
              </p:ext>
            </p:extLst>
          </p:nvPr>
        </p:nvGraphicFramePr>
        <p:xfrm>
          <a:off x="395536" y="332656"/>
          <a:ext cx="50405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081462976"/>
              </p:ext>
            </p:extLst>
          </p:nvPr>
        </p:nvGraphicFramePr>
        <p:xfrm>
          <a:off x="3491880" y="404664"/>
          <a:ext cx="496855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443979700"/>
              </p:ext>
            </p:extLst>
          </p:nvPr>
        </p:nvGraphicFramePr>
        <p:xfrm>
          <a:off x="357158" y="3717032"/>
          <a:ext cx="5857916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1854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Расходы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238191696"/>
              </p:ext>
            </p:extLst>
          </p:nvPr>
        </p:nvGraphicFramePr>
        <p:xfrm>
          <a:off x="323528" y="980728"/>
          <a:ext cx="759175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Национальные проекты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3372" y="857232"/>
            <a:ext cx="428628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4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1357298"/>
            <a:ext cx="4102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благоустройство дворовых территорий домов 17, 23, 24, 25, 26, 27, 28, 29,30 микрорайона «Угольщиков»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28,7 млн. руб.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D:\UserFiles\Desktop\Отчет мэра\2020\фото\комфортная среда\IMG_20201123_WA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2592288" cy="3168352"/>
          </a:xfrm>
          <a:prstGeom prst="rect">
            <a:avLst/>
          </a:prstGeom>
          <a:noFill/>
        </p:spPr>
      </p:pic>
      <p:pic>
        <p:nvPicPr>
          <p:cNvPr id="2053" name="Picture 5" descr="D:\UserFiles\Desktop\Отчет мэра\2020\фото\комфортная среда\IMG_20201123_WA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214686"/>
            <a:ext cx="2610948" cy="316835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2" name="Picture 2" descr="D:\UserFiles\Desktop\Отчет мэра\2020\фото\комфортная среда\IMG_20201123_WA0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285992"/>
            <a:ext cx="3333444" cy="2467579"/>
          </a:xfrm>
          <a:prstGeom prst="rect">
            <a:avLst/>
          </a:prstGeom>
          <a:noFill/>
        </p:spPr>
      </p:pic>
      <p:pic>
        <p:nvPicPr>
          <p:cNvPr id="2051" name="Picture 3" descr="D:\UserFiles\Desktop\Отчет мэра\2020\фото\комфортная среда\IMG_20201123_WA0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929066"/>
            <a:ext cx="3286148" cy="246461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СПОРТ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908720"/>
            <a:ext cx="795982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Благоустройство парка активного отдыха населения «Локомотив»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ул. Ломоносова, 24 (благоустройство парковой зоны на территории школы № 19 в г. Тулуне)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5284" t="7513" r="4672" b="8183"/>
          <a:stretch/>
        </p:blipFill>
        <p:spPr>
          <a:xfrm>
            <a:off x="285720" y="2285992"/>
            <a:ext cx="5504568" cy="39140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804" y="2428868"/>
            <a:ext cx="2865223" cy="16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7020" y="4214818"/>
            <a:ext cx="2865223" cy="162000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1960" y="548680"/>
            <a:ext cx="422506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142984"/>
            <a:ext cx="4319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Благоустройство ул. Ермакова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4214818"/>
            <a:ext cx="255522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86446" y="4214818"/>
            <a:ext cx="255522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71802" y="1928802"/>
            <a:ext cx="255522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71802" y="4214818"/>
            <a:ext cx="255522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58" y="1928802"/>
            <a:ext cx="255522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786446" y="1928802"/>
            <a:ext cx="255522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Национальные проекты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714356"/>
            <a:ext cx="422506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</a:t>
            </a:r>
            <a:endParaRPr lang="ru-RU" sz="20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8760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проект  «Тулун Ия» благоустройство ул. Ленина – 281,7 млн. руб.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84" name="Picture 12" descr="D:\UserFiles\Desktop\Отчет мэра\2020\фото\Елене из Альбома\2020-09-07 18.03.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3528392" cy="2340000"/>
          </a:xfrm>
          <a:prstGeom prst="rect">
            <a:avLst/>
          </a:prstGeom>
          <a:noFill/>
        </p:spPr>
      </p:pic>
      <p:pic>
        <p:nvPicPr>
          <p:cNvPr id="3085" name="Picture 13" descr="D:\UserFiles\Desktop\Отчет мэра\2020\фото\Елене из Альбома\20200902_134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3543822" cy="2340000"/>
          </a:xfrm>
          <a:prstGeom prst="rect">
            <a:avLst/>
          </a:prstGeom>
          <a:noFill/>
        </p:spPr>
      </p:pic>
      <p:pic>
        <p:nvPicPr>
          <p:cNvPr id="3087" name="Picture 15" descr="D:\UserFiles\Desktop\Отчет мэра\2020\фото\Елене из Альбома\DSC_0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77072"/>
            <a:ext cx="3528392" cy="2340000"/>
          </a:xfrm>
          <a:prstGeom prst="rect">
            <a:avLst/>
          </a:prstGeom>
          <a:noFill/>
        </p:spPr>
      </p:pic>
      <p:pic>
        <p:nvPicPr>
          <p:cNvPr id="3088" name="Picture 16" descr="D:\UserFiles\Desktop\Отчет мэра\2020\фото\Елене из Альбома\DSC_0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7072"/>
            <a:ext cx="3528392" cy="2340000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7187</TotalTime>
  <Words>1080</Words>
  <Application>Microsoft Office PowerPoint</Application>
  <PresentationFormat>Экран (4:3)</PresentationFormat>
  <Paragraphs>248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home</cp:lastModifiedBy>
  <cp:revision>570</cp:revision>
  <dcterms:created xsi:type="dcterms:W3CDTF">2021-03-31T03:48:33Z</dcterms:created>
  <dcterms:modified xsi:type="dcterms:W3CDTF">2021-04-26T01:45:59Z</dcterms:modified>
</cp:coreProperties>
</file>