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41" r:id="rId2"/>
    <p:sldId id="300" r:id="rId3"/>
    <p:sldId id="1035" r:id="rId4"/>
    <p:sldId id="1033" r:id="rId5"/>
    <p:sldId id="359" r:id="rId6"/>
    <p:sldId id="360" r:id="rId7"/>
    <p:sldId id="269" r:id="rId8"/>
    <p:sldId id="363" r:id="rId9"/>
    <p:sldId id="1034" r:id="rId10"/>
    <p:sldId id="362" r:id="rId11"/>
    <p:sldId id="364" r:id="rId12"/>
    <p:sldId id="365" r:id="rId13"/>
    <p:sldId id="357" r:id="rId14"/>
    <p:sldId id="331" r:id="rId15"/>
    <p:sldId id="313" r:id="rId16"/>
    <p:sldId id="358" r:id="rId17"/>
    <p:sldId id="366" r:id="rId18"/>
    <p:sldId id="1026" r:id="rId19"/>
    <p:sldId id="355" r:id="rId20"/>
    <p:sldId id="321" r:id="rId2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ABAB"/>
    <a:srgbClr val="556973"/>
    <a:srgbClr val="7596A7"/>
    <a:srgbClr val="20B2AA"/>
    <a:srgbClr val="2F454F"/>
    <a:srgbClr val="2F4450"/>
    <a:srgbClr val="E18451"/>
    <a:srgbClr val="19BF58"/>
    <a:srgbClr val="30454F"/>
    <a:srgbClr val="A9E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719" autoAdjust="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77" d="100"/>
          <a:sy n="177" d="100"/>
        </p:scale>
        <p:origin x="158" y="-402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8FC99CA1-0469-47E9-B6AC-745C73A205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9226E0C-D880-405E-B904-65E602C2D6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86771-0243-4CB6-9A21-362932B32D92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86A5251-72A2-498B-87AE-8B4E281256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F9DD0D-8353-48A5-BC06-D7624FEB5C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9AADA-0AC0-47D4-805B-2964FA241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8236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63CAC-C20D-4825-B968-9ED472476F5F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D42C6-FA2C-4F34-865E-C71F3CF58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6035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459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501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638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633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4023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441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930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596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657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127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982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781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370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57170abcd_4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557170abcd_4_30:notes"/>
          <p:cNvSpPr txBox="1">
            <a:spLocks noGrp="1"/>
          </p:cNvSpPr>
          <p:nvPr>
            <p:ph type="body" idx="1"/>
          </p:nvPr>
        </p:nvSpPr>
        <p:spPr>
          <a:xfrm>
            <a:off x="679450" y="4779487"/>
            <a:ext cx="5435600" cy="391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1659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214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4442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9F6F56-A98D-49DE-9881-B56A05F5CB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944" y="4476523"/>
            <a:ext cx="6589486" cy="621620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FBEC40A-639A-48C2-B097-429533D886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9943" y="5416436"/>
            <a:ext cx="1393372" cy="51990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Дата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EBDE3A-082E-476B-AEE0-FCD948377C6F}"/>
              </a:ext>
            </a:extLst>
          </p:cNvPr>
          <p:cNvSpPr txBox="1"/>
          <p:nvPr userDrawn="1"/>
        </p:nvSpPr>
        <p:spPr>
          <a:xfrm>
            <a:off x="5675086" y="1727200"/>
            <a:ext cx="769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ФОТО</a:t>
            </a: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9553574" y="4819535"/>
            <a:ext cx="2276475" cy="1400289"/>
          </a:xfrm>
          <a:prstGeom prst="rect">
            <a:avLst/>
          </a:prstGeom>
          <a:solidFill>
            <a:srgbClr val="30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29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13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E383AD-0056-4611-87CC-DFCC34D946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885" y="522515"/>
            <a:ext cx="10515600" cy="58760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ru-RU" dirty="0"/>
              <a:t>НАЗВАНИЕ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1DFE41-C2AE-47BC-8C88-3947DD6E3D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6885" y="1110117"/>
            <a:ext cx="10515600" cy="4747986"/>
          </a:xfrm>
        </p:spPr>
        <p:txBody>
          <a:bodyPr/>
          <a:lstStyle>
            <a:lvl1pPr>
              <a:defRPr>
                <a:solidFill>
                  <a:srgbClr val="7596A7"/>
                </a:solidFill>
              </a:defRPr>
            </a:lvl1pPr>
            <a:lvl2pPr>
              <a:defRPr>
                <a:solidFill>
                  <a:srgbClr val="7596A7"/>
                </a:solidFill>
              </a:defRPr>
            </a:lvl2pPr>
            <a:lvl3pPr>
              <a:defRPr>
                <a:solidFill>
                  <a:srgbClr val="7596A7"/>
                </a:solidFill>
              </a:defRPr>
            </a:lvl3pPr>
            <a:lvl4pPr>
              <a:defRPr>
                <a:solidFill>
                  <a:srgbClr val="7596A7"/>
                </a:solidFill>
              </a:defRPr>
            </a:lvl4pPr>
            <a:lvl5pPr>
              <a:defRPr>
                <a:solidFill>
                  <a:srgbClr val="7596A7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68A430-B56D-4BD5-BC65-A15082D5A3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885" y="6095958"/>
            <a:ext cx="2743200" cy="365125"/>
          </a:xfrm>
        </p:spPr>
        <p:txBody>
          <a:bodyPr/>
          <a:lstStyle/>
          <a:p>
            <a:fld id="{C1DA9A65-42BE-41B5-8574-C097B27B63E0}" type="datetime1">
              <a:rPr lang="ru-RU" smtClean="0"/>
              <a:t>14.08.2020</a:t>
            </a:fld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7DFB1DC-197F-4A13-B055-37259286E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9285" y="6106663"/>
            <a:ext cx="2743200" cy="365125"/>
          </a:xfrm>
        </p:spPr>
        <p:txBody>
          <a:bodyPr/>
          <a:lstStyle/>
          <a:p>
            <a:fld id="{62E21156-095B-496A-BAB7-1B65ABED1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35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6CA693-2AA1-473B-B39D-118E239849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5514" y="636360"/>
            <a:ext cx="5246913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7598998-5FAD-4250-9B85-DED6D1D9342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45514" y="2144940"/>
            <a:ext cx="5246913" cy="170134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Текст, текст, текст, текст, текст, текст, текст, текст, текст, текст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1C9BED-8397-448D-9372-C8EE54B7AA29}"/>
              </a:ext>
            </a:extLst>
          </p:cNvPr>
          <p:cNvSpPr txBox="1"/>
          <p:nvPr userDrawn="1"/>
        </p:nvSpPr>
        <p:spPr>
          <a:xfrm>
            <a:off x="2075544" y="3244334"/>
            <a:ext cx="161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ФОТО/ГРАФИК</a:t>
            </a: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9248775" y="4514850"/>
            <a:ext cx="2228850" cy="1981200"/>
          </a:xfrm>
          <a:prstGeom prst="rect">
            <a:avLst/>
          </a:prstGeom>
          <a:solidFill>
            <a:srgbClr val="30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56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CF09CD-9234-4035-9A06-D40E6B50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70E3584-C2B7-4CC2-8290-DF746E350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41DADB-A366-45CA-865E-4248505E8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547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4C867-51A0-49A7-AD11-8F0E51BF0D16}" type="datetime1">
              <a:rPr lang="ru-RU" smtClean="0"/>
              <a:t>14.08.2020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25567E1-FB14-421F-84E7-04ACBE52A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547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D00DEC1-EB69-45C1-BB7F-884A76F68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547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21156-095B-496A-BAB7-1B65ABED13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91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6.png"/><Relationship Id="rId7" Type="http://schemas.microsoft.com/office/2007/relationships/hdphoto" Target="../media/hdphoto2.wdp"/><Relationship Id="rId12" Type="http://schemas.openxmlformats.org/officeDocument/2006/relationships/image" Target="../media/image7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png"/><Relationship Id="rId11" Type="http://schemas.openxmlformats.org/officeDocument/2006/relationships/image" Target="../media/image72.jpeg"/><Relationship Id="rId5" Type="http://schemas.microsoft.com/office/2007/relationships/hdphoto" Target="../media/hdphoto1.wdp"/><Relationship Id="rId10" Type="http://schemas.openxmlformats.org/officeDocument/2006/relationships/image" Target="../media/image71.png"/><Relationship Id="rId4" Type="http://schemas.openxmlformats.org/officeDocument/2006/relationships/image" Target="../media/image67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png"/><Relationship Id="rId4" Type="http://schemas.openxmlformats.org/officeDocument/2006/relationships/image" Target="../media/image7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jpeg"/><Relationship Id="rId18" Type="http://schemas.openxmlformats.org/officeDocument/2006/relationships/image" Target="../media/image41.jpe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5" Type="http://schemas.openxmlformats.org/officeDocument/2006/relationships/image" Target="../media/image38.jpg"/><Relationship Id="rId23" Type="http://schemas.openxmlformats.org/officeDocument/2006/relationships/hyperlink" Target="http://www.&#1084;&#1086;&#1085;&#1086;&#1075;&#1086;&#1088;&#1086;&#1076;&#1072;.&#1088;&#1092;/" TargetMode="External"/><Relationship Id="rId10" Type="http://schemas.openxmlformats.org/officeDocument/2006/relationships/image" Target="../media/image33.jpeg"/><Relationship Id="rId19" Type="http://schemas.openxmlformats.org/officeDocument/2006/relationships/image" Target="../media/image42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86102" y="-13117"/>
            <a:ext cx="6860012" cy="1027611"/>
          </a:xfrm>
          <a:prstGeom prst="rect">
            <a:avLst/>
          </a:prstGeom>
          <a:solidFill>
            <a:srgbClr val="2F4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52BBBC-AE74-48E1-95F5-0611E5C4D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464" y="4310343"/>
            <a:ext cx="7075198" cy="1225363"/>
          </a:xfrm>
        </p:spPr>
        <p:txBody>
          <a:bodyPr>
            <a:normAutofit/>
          </a:bodyPr>
          <a:lstStyle/>
          <a:p>
            <a:r>
              <a:rPr lang="ru-RU" sz="4800" dirty="0"/>
              <a:t>МОНОГОРОДА.РФ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126" y="4629802"/>
            <a:ext cx="1504388" cy="15653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727576" y="4616824"/>
            <a:ext cx="2124636" cy="1837764"/>
          </a:xfrm>
          <a:prstGeom prst="rect">
            <a:avLst/>
          </a:prstGeom>
          <a:solidFill>
            <a:srgbClr val="2F4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CB52BBBC-AE74-48E1-95F5-0611E5C4DCDA}"/>
              </a:ext>
            </a:extLst>
          </p:cNvPr>
          <p:cNvSpPr txBox="1">
            <a:spLocks/>
          </p:cNvSpPr>
          <p:nvPr/>
        </p:nvSpPr>
        <p:spPr>
          <a:xfrm>
            <a:off x="348797" y="5117330"/>
            <a:ext cx="7495792" cy="1225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НЕФИНАНСОВЫЕ МЕРЫ ПРОДДЕРЖКИ</a:t>
            </a:r>
          </a:p>
        </p:txBody>
      </p:sp>
      <p:pic>
        <p:nvPicPr>
          <p:cNvPr id="5" name="Picture 20" descr="ÐÐ°ÑÑÐ¸Ð½ÐºÐ¸ Ð¿Ð¾ Ð·Ð°Ð¿ÑÐ¾ÑÑ Ð¿ÑÐ¾ÑÐ°Ð³Ð°Ð¹ Ð³Ð¾ÑÐ¾Ð´">
            <a:extLst>
              <a:ext uri="{FF2B5EF4-FFF2-40B4-BE49-F238E27FC236}">
                <a16:creationId xmlns:a16="http://schemas.microsoft.com/office/drawing/2014/main" xmlns="" id="{8C2AC17B-5EFA-4A91-8212-439F5E0B58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1" t="14837" r="5111" b="18549"/>
          <a:stretch/>
        </p:blipFill>
        <p:spPr bwMode="auto">
          <a:xfrm>
            <a:off x="206116" y="0"/>
            <a:ext cx="8509992" cy="4116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Картинки по запросу &quot;елабуга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889" y="10081"/>
            <a:ext cx="6183086" cy="4105956"/>
          </a:xfrm>
          <a:prstGeom prst="flowChartManualInput">
            <a:avLst/>
          </a:prstGeom>
          <a:ln w="476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040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727428"/>
            <a:ext cx="931817" cy="193878"/>
          </a:xfrm>
          <a:prstGeom prst="rect">
            <a:avLst/>
          </a:prstGeom>
          <a:solidFill>
            <a:srgbClr val="ABB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23AD2164-B9A0-47CD-82F7-30BCFED98AB1}"/>
              </a:ext>
            </a:extLst>
          </p:cNvPr>
          <p:cNvSpPr/>
          <p:nvPr/>
        </p:nvSpPr>
        <p:spPr>
          <a:xfrm>
            <a:off x="381127" y="4694484"/>
            <a:ext cx="5350355" cy="885312"/>
          </a:xfrm>
          <a:prstGeom prst="rect">
            <a:avLst/>
          </a:prstGeom>
          <a:solidFill>
            <a:schemeClr val="bg1"/>
          </a:solidFill>
          <a:ln w="28575">
            <a:solidFill>
              <a:srgbClr val="20B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3EEC51E-03F4-4EF9-8730-478C56736B4D}"/>
              </a:ext>
            </a:extLst>
          </p:cNvPr>
          <p:cNvSpPr/>
          <p:nvPr/>
        </p:nvSpPr>
        <p:spPr>
          <a:xfrm>
            <a:off x="343053" y="1788587"/>
            <a:ext cx="5388429" cy="932747"/>
          </a:xfrm>
          <a:prstGeom prst="rect">
            <a:avLst/>
          </a:prstGeom>
          <a:solidFill>
            <a:schemeClr val="bg1"/>
          </a:solidFill>
          <a:ln w="28575">
            <a:solidFill>
              <a:srgbClr val="20B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E2721D4-C32B-423F-A089-1851F84C591F}"/>
              </a:ext>
            </a:extLst>
          </p:cNvPr>
          <p:cNvSpPr txBox="1"/>
          <p:nvPr/>
        </p:nvSpPr>
        <p:spPr>
          <a:xfrm>
            <a:off x="1040494" y="1120272"/>
            <a:ext cx="4500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МЕРОПРИЯТИЙ</a:t>
            </a:r>
            <a:endParaRPr lang="ru-RU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7C2DFCA-1982-4284-81FC-E05793E89477}"/>
              </a:ext>
            </a:extLst>
          </p:cNvPr>
          <p:cNvSpPr txBox="1"/>
          <p:nvPr/>
        </p:nvSpPr>
        <p:spPr>
          <a:xfrm>
            <a:off x="1717597" y="1854850"/>
            <a:ext cx="185155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47</a:t>
            </a:r>
            <a:r>
              <a:rPr lang="ru-RU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тыс. </a:t>
            </a:r>
          </a:p>
          <a:p>
            <a:r>
              <a:rPr lang="ru-RU" sz="14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человек посетили кинопоказы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8ABDACE-CD0B-4688-B9AB-03CD0BF5A9E3}"/>
              </a:ext>
            </a:extLst>
          </p:cNvPr>
          <p:cNvSpPr txBox="1"/>
          <p:nvPr/>
        </p:nvSpPr>
        <p:spPr>
          <a:xfrm>
            <a:off x="408497" y="1867002"/>
            <a:ext cx="1392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94</a:t>
            </a:r>
            <a:endParaRPr lang="ru-RU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моногорода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EA1B114-EE2B-4222-94E6-345804413C45}"/>
              </a:ext>
            </a:extLst>
          </p:cNvPr>
          <p:cNvSpPr txBox="1"/>
          <p:nvPr/>
        </p:nvSpPr>
        <p:spPr>
          <a:xfrm>
            <a:off x="3290720" y="1867002"/>
            <a:ext cx="23743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150</a:t>
            </a:r>
            <a:r>
              <a:rPr lang="ru-RU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тыс. </a:t>
            </a:r>
          </a:p>
          <a:p>
            <a:r>
              <a:rPr lang="ru-RU" sz="14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человек посетили другие мероприятия фестиваля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C0197F2-FAA9-4D92-A205-7EB3032A2695}"/>
              </a:ext>
            </a:extLst>
          </p:cNvPr>
          <p:cNvSpPr txBox="1"/>
          <p:nvPr/>
        </p:nvSpPr>
        <p:spPr>
          <a:xfrm>
            <a:off x="3015698" y="4838590"/>
            <a:ext cx="1965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362</a:t>
            </a:r>
            <a:r>
              <a:rPr lang="ru-RU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рублей – субсидия Фонда кино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E6B167B-F11F-4633-81FF-D311EC65CA5F}"/>
              </a:ext>
            </a:extLst>
          </p:cNvPr>
          <p:cNvSpPr txBox="1"/>
          <p:nvPr/>
        </p:nvSpPr>
        <p:spPr>
          <a:xfrm>
            <a:off x="998741" y="3844540"/>
            <a:ext cx="5573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СОПРОВОЖДЕНИЕ ЗАЯВОК </a:t>
            </a:r>
            <a:r>
              <a:rPr lang="ru-RU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МОДЕРНИЗАЦИЮ И ОБОРУДОВАНИЕ КИНОЗАЛОВ В </a:t>
            </a:r>
            <a:r>
              <a:rPr lang="ru-RU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 КИНО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61E4129-82E2-482F-B8FC-1CED73F2A172}"/>
              </a:ext>
            </a:extLst>
          </p:cNvPr>
          <p:cNvSpPr txBox="1"/>
          <p:nvPr/>
        </p:nvSpPr>
        <p:spPr>
          <a:xfrm>
            <a:off x="1824727" y="4844751"/>
            <a:ext cx="1281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71</a:t>
            </a:r>
            <a:endParaRPr lang="ru-RU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моногород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9BC2AC1-F200-4BE9-BE3F-1CFBBECCE73A}"/>
              </a:ext>
            </a:extLst>
          </p:cNvPr>
          <p:cNvSpPr txBox="1"/>
          <p:nvPr/>
        </p:nvSpPr>
        <p:spPr>
          <a:xfrm>
            <a:off x="540770" y="4844752"/>
            <a:ext cx="114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73</a:t>
            </a:r>
            <a:endParaRPr lang="ru-RU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кинозалов</a:t>
            </a:r>
          </a:p>
        </p:txBody>
      </p:sp>
      <p:sp>
        <p:nvSpPr>
          <p:cNvPr id="35" name="Пятиугольник 64">
            <a:extLst>
              <a:ext uri="{FF2B5EF4-FFF2-40B4-BE49-F238E27FC236}">
                <a16:creationId xmlns:a16="http://schemas.microsoft.com/office/drawing/2014/main" xmlns="" id="{80AF98BF-3440-48C4-8614-2893FC7379F3}"/>
              </a:ext>
            </a:extLst>
          </p:cNvPr>
          <p:cNvSpPr/>
          <p:nvPr/>
        </p:nvSpPr>
        <p:spPr>
          <a:xfrm>
            <a:off x="365575" y="1039458"/>
            <a:ext cx="360000" cy="360000"/>
          </a:xfrm>
          <a:prstGeom prst="homePlate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Пятиугольник 65">
            <a:extLst>
              <a:ext uri="{FF2B5EF4-FFF2-40B4-BE49-F238E27FC236}">
                <a16:creationId xmlns:a16="http://schemas.microsoft.com/office/drawing/2014/main" xmlns="" id="{FEC98418-07A0-4FE5-BAA3-988B2AC2D2B1}"/>
              </a:ext>
            </a:extLst>
          </p:cNvPr>
          <p:cNvSpPr/>
          <p:nvPr/>
        </p:nvSpPr>
        <p:spPr>
          <a:xfrm>
            <a:off x="444498" y="3948533"/>
            <a:ext cx="360000" cy="360000"/>
          </a:xfrm>
          <a:prstGeom prst="homePlate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7F0AB16-F09C-43FE-9AC7-6E63EE34E692}"/>
              </a:ext>
            </a:extLst>
          </p:cNvPr>
          <p:cNvSpPr txBox="1"/>
          <p:nvPr/>
        </p:nvSpPr>
        <p:spPr>
          <a:xfrm>
            <a:off x="816185" y="573667"/>
            <a:ext cx="89964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sz="28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«ФЕСТИВАЛЬ УЛИЧНОГО </a:t>
            </a:r>
            <a:r>
              <a:rPr lang="ru-RU" sz="2800" dirty="0" err="1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КИНО»</a:t>
            </a:r>
            <a:r>
              <a:rPr lang="ru-RU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поддержки</a:t>
            </a:r>
          </a:p>
        </p:txBody>
      </p:sp>
      <p:pic>
        <p:nvPicPr>
          <p:cNvPr id="2" name="Picture 4" descr="https://progorod76.ru/userfiles/picitem/img-35121-15607060851010.jpg">
            <a:extLst>
              <a:ext uri="{FF2B5EF4-FFF2-40B4-BE49-F238E27FC236}">
                <a16:creationId xmlns:a16="http://schemas.microsoft.com/office/drawing/2014/main" xmlns="" id="{7B1EA7DC-4F94-42AE-9654-583B8C4A7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78" y="1262804"/>
            <a:ext cx="3950391" cy="2470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18FC27BC-9EEF-4211-A813-42E8D0778238}"/>
              </a:ext>
            </a:extLst>
          </p:cNvPr>
          <p:cNvSpPr txBox="1">
            <a:spLocks/>
          </p:cNvSpPr>
          <p:nvPr/>
        </p:nvSpPr>
        <p:spPr>
          <a:xfrm>
            <a:off x="6817067" y="4252136"/>
            <a:ext cx="5057129" cy="2207581"/>
          </a:xfrm>
          <a:prstGeom prst="rect">
            <a:avLst/>
          </a:prstGeom>
          <a:solidFill>
            <a:srgbClr val="20B2AA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1C4565-0B98-4BBE-B050-40CFE26EDEF1}"/>
              </a:ext>
            </a:extLst>
          </p:cNvPr>
          <p:cNvSpPr txBox="1"/>
          <p:nvPr/>
        </p:nvSpPr>
        <p:spPr>
          <a:xfrm>
            <a:off x="7081290" y="4768584"/>
            <a:ext cx="435476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Города до </a:t>
            </a:r>
            <a:r>
              <a:rPr lang="ru-RU" sz="2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тыс. человек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Макс. сумма поддержки на один кинозал – </a:t>
            </a:r>
            <a:r>
              <a:rPr lang="ru-RU" sz="2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млн рублей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76A0124-CAD7-40E0-833B-8505E437B22E}"/>
              </a:ext>
            </a:extLst>
          </p:cNvPr>
          <p:cNvSpPr txBox="1">
            <a:spLocks/>
          </p:cNvSpPr>
          <p:nvPr/>
        </p:nvSpPr>
        <p:spPr>
          <a:xfrm>
            <a:off x="8035621" y="3940509"/>
            <a:ext cx="2446109" cy="6232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ru-RU" sz="2000" dirty="0"/>
              <a:t>У С Л О В И 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2BE0994-B0BD-40EA-A04E-B8AE73B59AC1}"/>
              </a:ext>
            </a:extLst>
          </p:cNvPr>
          <p:cNvSpPr/>
          <p:nvPr/>
        </p:nvSpPr>
        <p:spPr>
          <a:xfrm>
            <a:off x="522047" y="2909366"/>
            <a:ext cx="2413661" cy="641314"/>
          </a:xfrm>
          <a:prstGeom prst="rect">
            <a:avLst/>
          </a:prstGeom>
          <a:noFill/>
          <a:ln w="28575">
            <a:solidFill>
              <a:srgbClr val="AF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C20B218-1BF9-4246-AFA9-FFB34E520582}"/>
              </a:ext>
            </a:extLst>
          </p:cNvPr>
          <p:cNvSpPr txBox="1"/>
          <p:nvPr/>
        </p:nvSpPr>
        <p:spPr>
          <a:xfrm>
            <a:off x="491817" y="2887595"/>
            <a:ext cx="189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 </a:t>
            </a:r>
            <a:r>
              <a:rPr lang="ru-RU" sz="1400" i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моногородов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3C35D06-2427-4440-9917-58C7F35E50D6}"/>
              </a:ext>
            </a:extLst>
          </p:cNvPr>
          <p:cNvSpPr txBox="1"/>
          <p:nvPr/>
        </p:nvSpPr>
        <p:spPr>
          <a:xfrm>
            <a:off x="804498" y="3153911"/>
            <a:ext cx="2168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15,5 </a:t>
            </a:r>
            <a:r>
              <a:rPr lang="ru-RU" sz="1400" i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тыс. участников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F6E24D-D82E-44FB-8E2E-96FB7F2466C5}"/>
              </a:ext>
            </a:extLst>
          </p:cNvPr>
          <p:cNvSpPr txBox="1"/>
          <p:nvPr/>
        </p:nvSpPr>
        <p:spPr>
          <a:xfrm>
            <a:off x="512310" y="5737728"/>
            <a:ext cx="32736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21 моногород - 103,9 млн руб.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A4E2D3F-5F2E-4A53-AF80-18FBF66444A2}"/>
              </a:ext>
            </a:extLst>
          </p:cNvPr>
          <p:cNvSpPr txBox="1"/>
          <p:nvPr/>
        </p:nvSpPr>
        <p:spPr>
          <a:xfrm>
            <a:off x="1879903" y="614877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2020: Полысаево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Белово, Сорск по 5 млн руб.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B03FFE1-6968-4576-97F6-10EA1E6EB34A}"/>
              </a:ext>
            </a:extLst>
          </p:cNvPr>
          <p:cNvSpPr/>
          <p:nvPr/>
        </p:nvSpPr>
        <p:spPr>
          <a:xfrm>
            <a:off x="465908" y="5674411"/>
            <a:ext cx="6106590" cy="843699"/>
          </a:xfrm>
          <a:prstGeom prst="rect">
            <a:avLst/>
          </a:prstGeom>
          <a:noFill/>
          <a:ln w="28575">
            <a:solidFill>
              <a:srgbClr val="AF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085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727428"/>
            <a:ext cx="931817" cy="193878"/>
          </a:xfrm>
          <a:prstGeom prst="rect">
            <a:avLst/>
          </a:prstGeom>
          <a:solidFill>
            <a:srgbClr val="ABB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E0728850-6A73-40F4-A701-7DAAEA70F6CD}"/>
              </a:ext>
            </a:extLst>
          </p:cNvPr>
          <p:cNvSpPr txBox="1"/>
          <p:nvPr/>
        </p:nvSpPr>
        <p:spPr>
          <a:xfrm>
            <a:off x="5655456" y="7023924"/>
            <a:ext cx="1756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476</a:t>
            </a:r>
            <a:r>
              <a:rPr lang="ru-RU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проектов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89B72CF-5EBC-43BD-B146-D59F4E28946A}"/>
              </a:ext>
            </a:extLst>
          </p:cNvPr>
          <p:cNvSpPr txBox="1"/>
          <p:nvPr/>
        </p:nvSpPr>
        <p:spPr>
          <a:xfrm>
            <a:off x="1081473" y="1353516"/>
            <a:ext cx="10491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СОПРОВОЖДЕНИЕ ЗАЯВОК НА </a:t>
            </a:r>
            <a:r>
              <a:rPr lang="ru-RU" sz="16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УЛУЧШЕНИЕ МАТЕРИАЛЬНО-ТЕХНИЧЕСКОЙ БАЗЫ </a:t>
            </a:r>
            <a:r>
              <a:rPr lang="ru-RU" sz="16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УЧРЕЖДЕНИЙ СПО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F547B8C-2E65-4802-8ACA-039C86F6B2D3}"/>
              </a:ext>
            </a:extLst>
          </p:cNvPr>
          <p:cNvSpPr txBox="1"/>
          <p:nvPr/>
        </p:nvSpPr>
        <p:spPr>
          <a:xfrm>
            <a:off x="1765321" y="1927227"/>
            <a:ext cx="4357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</a:t>
            </a:r>
            <a:r>
              <a:rPr lang="ru-RU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14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Профессиональных образовательных организаций – получатели грантовой поддержки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E28A146-C957-4789-84A9-AE145FBD5D3F}"/>
              </a:ext>
            </a:extLst>
          </p:cNvPr>
          <p:cNvSpPr txBox="1"/>
          <p:nvPr/>
        </p:nvSpPr>
        <p:spPr>
          <a:xfrm>
            <a:off x="6322376" y="1897250"/>
            <a:ext cx="204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ru-RU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14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моногородов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A9804F9-A68B-41AC-99F1-F4DD9E2825AB}"/>
              </a:ext>
            </a:extLst>
          </p:cNvPr>
          <p:cNvSpPr txBox="1"/>
          <p:nvPr/>
        </p:nvSpPr>
        <p:spPr>
          <a:xfrm>
            <a:off x="8514967" y="1896069"/>
            <a:ext cx="2045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568 </a:t>
            </a:r>
            <a:r>
              <a:rPr lang="ru-RU" sz="14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рублей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F5C9879-C11D-4692-A25E-C2DB2447A71D}"/>
              </a:ext>
            </a:extLst>
          </p:cNvPr>
          <p:cNvSpPr txBox="1"/>
          <p:nvPr/>
        </p:nvSpPr>
        <p:spPr>
          <a:xfrm>
            <a:off x="1315706" y="3081210"/>
            <a:ext cx="40442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</a:t>
            </a:r>
            <a:r>
              <a:rPr lang="ru-RU" sz="16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«ЯНДЕКС. УЧЕБНИК» </a:t>
            </a:r>
            <a:r>
              <a:rPr lang="ru-RU" sz="10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 с заданиями по русскому языку и математике для 1–5 классов с автоматической проверкой ответов и мгновенной обратной связью для учеников 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9E972539-E99B-4A96-A01F-C81C1E56EB40}"/>
              </a:ext>
            </a:extLst>
          </p:cNvPr>
          <p:cNvSpPr/>
          <p:nvPr/>
        </p:nvSpPr>
        <p:spPr>
          <a:xfrm>
            <a:off x="5561007" y="3158262"/>
            <a:ext cx="4829992" cy="654716"/>
          </a:xfrm>
          <a:prstGeom prst="rect">
            <a:avLst/>
          </a:prstGeom>
          <a:noFill/>
          <a:ln w="15875">
            <a:solidFill>
              <a:srgbClr val="20B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xmlns="" id="{83A28AA0-DF1F-4B20-B653-03AE9FFBD891}"/>
              </a:ext>
            </a:extLst>
          </p:cNvPr>
          <p:cNvCxnSpPr>
            <a:cxnSpLocks/>
          </p:cNvCxnSpPr>
          <p:nvPr/>
        </p:nvCxnSpPr>
        <p:spPr>
          <a:xfrm>
            <a:off x="799785" y="1709023"/>
            <a:ext cx="1203" cy="1575913"/>
          </a:xfrm>
          <a:prstGeom prst="line">
            <a:avLst/>
          </a:prstGeom>
          <a:ln w="19050">
            <a:solidFill>
              <a:srgbClr val="20B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BC9DEE10-9B5A-4791-B2E2-9FA8D67AE842}"/>
              </a:ext>
            </a:extLst>
          </p:cNvPr>
          <p:cNvSpPr/>
          <p:nvPr/>
        </p:nvSpPr>
        <p:spPr>
          <a:xfrm>
            <a:off x="1840020" y="1915574"/>
            <a:ext cx="4208517" cy="600342"/>
          </a:xfrm>
          <a:prstGeom prst="rect">
            <a:avLst/>
          </a:prstGeom>
          <a:noFill/>
          <a:ln w="15875">
            <a:solidFill>
              <a:srgbClr val="20B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4066D47C-3ACD-4F30-8C02-F0D146D0F4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69"/>
          <a:stretch/>
        </p:blipFill>
        <p:spPr>
          <a:xfrm>
            <a:off x="1081473" y="1953852"/>
            <a:ext cx="592474" cy="484830"/>
          </a:xfrm>
          <a:prstGeom prst="rect">
            <a:avLst/>
          </a:prstGeom>
        </p:spPr>
      </p:pic>
      <p:sp>
        <p:nvSpPr>
          <p:cNvPr id="20" name="Пятиугольник 26">
            <a:extLst>
              <a:ext uri="{FF2B5EF4-FFF2-40B4-BE49-F238E27FC236}">
                <a16:creationId xmlns:a16="http://schemas.microsoft.com/office/drawing/2014/main" xmlns="" id="{4DC2D055-2090-4607-9930-7A3AF2E99AD1}"/>
              </a:ext>
            </a:extLst>
          </p:cNvPr>
          <p:cNvSpPr/>
          <p:nvPr/>
        </p:nvSpPr>
        <p:spPr>
          <a:xfrm>
            <a:off x="721473" y="1346226"/>
            <a:ext cx="360000" cy="360000"/>
          </a:xfrm>
          <a:prstGeom prst="homePlate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Пятиугольник 26">
            <a:extLst>
              <a:ext uri="{FF2B5EF4-FFF2-40B4-BE49-F238E27FC236}">
                <a16:creationId xmlns:a16="http://schemas.microsoft.com/office/drawing/2014/main" xmlns="" id="{2A8DDC11-3E7A-4A82-A823-616AFD58B671}"/>
              </a:ext>
            </a:extLst>
          </p:cNvPr>
          <p:cNvSpPr/>
          <p:nvPr/>
        </p:nvSpPr>
        <p:spPr>
          <a:xfrm>
            <a:off x="721473" y="3331605"/>
            <a:ext cx="360000" cy="360000"/>
          </a:xfrm>
          <a:prstGeom prst="homePlate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9785" y="514644"/>
            <a:ext cx="5476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sz="28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</a:t>
            </a:r>
            <a:r>
              <a:rPr lang="ru-RU" sz="2800" dirty="0" err="1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ОБРАЗОВАНИЯ</a:t>
            </a:r>
            <a:r>
              <a:rPr lang="ru-RU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 dirty="0"/>
          </a:p>
        </p:txBody>
      </p:sp>
      <p:pic>
        <p:nvPicPr>
          <p:cNvPr id="1026" name="Picture 2" descr="Проект «Яндекс.Учебник» | Министерство образования и науки ...">
            <a:extLst>
              <a:ext uri="{FF2B5EF4-FFF2-40B4-BE49-F238E27FC236}">
                <a16:creationId xmlns:a16="http://schemas.microsoft.com/office/drawing/2014/main" xmlns="" id="{27659366-8612-46EE-B6EF-4CFF413A2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505" y="3901142"/>
            <a:ext cx="4374757" cy="265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DCA3990-56FA-4317-952A-9A289E3127D8}"/>
              </a:ext>
            </a:extLst>
          </p:cNvPr>
          <p:cNvSpPr/>
          <p:nvPr/>
        </p:nvSpPr>
        <p:spPr>
          <a:xfrm>
            <a:off x="1035391" y="4032308"/>
            <a:ext cx="2413661" cy="641314"/>
          </a:xfrm>
          <a:prstGeom prst="rect">
            <a:avLst/>
          </a:prstGeom>
          <a:noFill/>
          <a:ln w="28575">
            <a:solidFill>
              <a:srgbClr val="AF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E0A72C2-91D5-485C-899E-3095329DBF60}"/>
              </a:ext>
            </a:extLst>
          </p:cNvPr>
          <p:cNvSpPr txBox="1"/>
          <p:nvPr/>
        </p:nvSpPr>
        <p:spPr>
          <a:xfrm>
            <a:off x="1005161" y="4010537"/>
            <a:ext cx="189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</a:t>
            </a:r>
            <a:r>
              <a:rPr lang="ru-RU" sz="1400" i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моногородов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EDEBA23-2E9C-4A0E-AA7E-81D703C52D09}"/>
              </a:ext>
            </a:extLst>
          </p:cNvPr>
          <p:cNvSpPr txBox="1"/>
          <p:nvPr/>
        </p:nvSpPr>
        <p:spPr>
          <a:xfrm>
            <a:off x="5685990" y="3226586"/>
            <a:ext cx="4495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</a:t>
            </a:r>
            <a:r>
              <a:rPr lang="en-US" sz="14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ru-RU" sz="1400" b="1" dirty="0" err="1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</a:t>
            </a:r>
            <a:r>
              <a:rPr lang="ru-RU" sz="14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учителей и </a:t>
            </a:r>
            <a:r>
              <a:rPr lang="ru-RU" sz="14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</a:t>
            </a:r>
            <a:r>
              <a:rPr lang="ru-RU" sz="1400" b="1" dirty="0" err="1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</a:t>
            </a:r>
            <a:r>
              <a:rPr lang="ru-RU" sz="14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учеников моногородов занимаются с </a:t>
            </a:r>
            <a:r>
              <a:rPr lang="ru-RU" sz="1400" dirty="0" err="1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Я.Учебником</a:t>
            </a:r>
            <a:endParaRPr lang="ru-RU" sz="1400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CE17476-FAA5-4D3B-AF41-5980754EA174}"/>
              </a:ext>
            </a:extLst>
          </p:cNvPr>
          <p:cNvSpPr/>
          <p:nvPr/>
        </p:nvSpPr>
        <p:spPr>
          <a:xfrm>
            <a:off x="6063943" y="2344609"/>
            <a:ext cx="2413661" cy="641314"/>
          </a:xfrm>
          <a:prstGeom prst="rect">
            <a:avLst/>
          </a:prstGeom>
          <a:noFill/>
          <a:ln w="28575">
            <a:solidFill>
              <a:srgbClr val="AF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CF20E45-EB48-4B64-A11F-9309868507A5}"/>
              </a:ext>
            </a:extLst>
          </p:cNvPr>
          <p:cNvSpPr txBox="1"/>
          <p:nvPr/>
        </p:nvSpPr>
        <p:spPr>
          <a:xfrm>
            <a:off x="6115747" y="2471767"/>
            <a:ext cx="2505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Северск, Новокузнецк </a:t>
            </a:r>
          </a:p>
        </p:txBody>
      </p:sp>
    </p:spTree>
    <p:extLst>
      <p:ext uri="{BB962C8B-B14F-4D97-AF65-F5344CB8AC3E}">
        <p14:creationId xmlns:p14="http://schemas.microsoft.com/office/powerpoint/2010/main" val="362036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727428"/>
            <a:ext cx="931817" cy="193878"/>
          </a:xfrm>
          <a:prstGeom prst="rect">
            <a:avLst/>
          </a:prstGeom>
          <a:solidFill>
            <a:srgbClr val="ABB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7F9350B-6272-47C8-A105-86E5F2BD6171}"/>
              </a:ext>
            </a:extLst>
          </p:cNvPr>
          <p:cNvSpPr txBox="1"/>
          <p:nvPr/>
        </p:nvSpPr>
        <p:spPr>
          <a:xfrm>
            <a:off x="860189" y="1159082"/>
            <a:ext cx="3041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</a:t>
            </a:r>
            <a:r>
              <a:rPr lang="ru-RU" sz="16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«ДЕНЬ КАЧЕСТВА»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5191D6C-4337-4855-A8A6-72A229C6B10A}"/>
              </a:ext>
            </a:extLst>
          </p:cNvPr>
          <p:cNvSpPr txBox="1"/>
          <p:nvPr/>
        </p:nvSpPr>
        <p:spPr>
          <a:xfrm>
            <a:off x="3901522" y="1177627"/>
            <a:ext cx="7515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Образовательная акция по проведению Уроков качества в школах для учеников 5-6 классов</a:t>
            </a: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xmlns="" id="{A4032318-B596-4C21-ACB7-FA2C997C9124}"/>
              </a:ext>
            </a:extLst>
          </p:cNvPr>
          <p:cNvGrpSpPr/>
          <p:nvPr/>
        </p:nvGrpSpPr>
        <p:grpSpPr>
          <a:xfrm>
            <a:off x="860189" y="1557693"/>
            <a:ext cx="8076920" cy="615979"/>
            <a:chOff x="1347427" y="1683486"/>
            <a:chExt cx="8076920" cy="615979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5C45BBF5-6FF3-4490-8A71-76F3F988C678}"/>
                </a:ext>
              </a:extLst>
            </p:cNvPr>
            <p:cNvSpPr txBox="1"/>
            <p:nvPr/>
          </p:nvSpPr>
          <p:spPr>
            <a:xfrm>
              <a:off x="2212947" y="1733447"/>
              <a:ext cx="139275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20B2AA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150</a:t>
              </a:r>
              <a:r>
                <a:rPr lang="ru-RU" sz="1400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r>
                <a:rPr lang="ru-RU" sz="1200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моногородов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6414224A-67BB-4556-81B4-E59BE445AFA2}"/>
                </a:ext>
              </a:extLst>
            </p:cNvPr>
            <p:cNvSpPr txBox="1"/>
            <p:nvPr/>
          </p:nvSpPr>
          <p:spPr>
            <a:xfrm>
              <a:off x="7358626" y="1735671"/>
              <a:ext cx="196812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20B2AA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1390</a:t>
              </a:r>
              <a:r>
                <a:rPr lang="ru-RU" sz="1400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200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образовательных учреждений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ABD4575E-C8E4-429C-A9C9-9AFC5D8CDDA8}"/>
                </a:ext>
              </a:extLst>
            </p:cNvPr>
            <p:cNvSpPr txBox="1"/>
            <p:nvPr/>
          </p:nvSpPr>
          <p:spPr>
            <a:xfrm>
              <a:off x="4727671" y="1748835"/>
              <a:ext cx="193060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20B2AA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143</a:t>
              </a:r>
              <a:r>
                <a:rPr lang="ru-RU" sz="1400" b="1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200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тысячи</a:t>
              </a:r>
              <a:r>
                <a:rPr lang="ru-RU" sz="1200" b="1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200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школьников и учителей</a:t>
              </a:r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xmlns="" id="{03FFAEA9-9E70-4B5F-A851-05669FA0797C}"/>
                </a:ext>
              </a:extLst>
            </p:cNvPr>
            <p:cNvSpPr/>
            <p:nvPr/>
          </p:nvSpPr>
          <p:spPr>
            <a:xfrm>
              <a:off x="4034294" y="1690906"/>
              <a:ext cx="2605220" cy="596621"/>
            </a:xfrm>
            <a:prstGeom prst="rect">
              <a:avLst/>
            </a:prstGeom>
            <a:noFill/>
            <a:ln w="31750">
              <a:solidFill>
                <a:srgbClr val="20B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0454F"/>
                </a:solidFill>
              </a:endParaRPr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xmlns="" id="{BC3CBDDC-5868-4A33-9B19-FE8D0A2AD197}"/>
                </a:ext>
              </a:extLst>
            </p:cNvPr>
            <p:cNvSpPr/>
            <p:nvPr/>
          </p:nvSpPr>
          <p:spPr>
            <a:xfrm>
              <a:off x="6819127" y="1684618"/>
              <a:ext cx="2605220" cy="614847"/>
            </a:xfrm>
            <a:prstGeom prst="rect">
              <a:avLst/>
            </a:prstGeom>
            <a:noFill/>
            <a:ln w="31750">
              <a:solidFill>
                <a:srgbClr val="20B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0454F"/>
                </a:solidFill>
              </a:endParaRPr>
            </a:p>
          </p:txBody>
        </p: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xmlns="" id="{4B199B35-D71E-4EEE-BF77-977F4ABF8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608"/>
            <a:stretch/>
          </p:blipFill>
          <p:spPr>
            <a:xfrm>
              <a:off x="1558534" y="1781385"/>
              <a:ext cx="635090" cy="516914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xmlns="" id="{C29D653C-79C8-4C21-9F17-FE51EA4F6A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20"/>
            <a:stretch/>
          </p:blipFill>
          <p:spPr>
            <a:xfrm>
              <a:off x="4138402" y="1764956"/>
              <a:ext cx="586192" cy="474695"/>
            </a:xfrm>
            <a:prstGeom prst="rect">
              <a:avLst/>
            </a:prstGeom>
          </p:spPr>
        </p:pic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xmlns="" id="{0B817161-1F0A-4E1D-B437-21FA5CC6C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88"/>
            <a:stretch/>
          </p:blipFill>
          <p:spPr>
            <a:xfrm>
              <a:off x="6909751" y="1795623"/>
              <a:ext cx="448875" cy="383394"/>
            </a:xfrm>
            <a:prstGeom prst="rect">
              <a:avLst/>
            </a:prstGeom>
          </p:spPr>
        </p:pic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xmlns="" id="{A8FDE5C9-B301-482F-B5CD-65AB24AA06CD}"/>
                </a:ext>
              </a:extLst>
            </p:cNvPr>
            <p:cNvSpPr/>
            <p:nvPr/>
          </p:nvSpPr>
          <p:spPr>
            <a:xfrm>
              <a:off x="1347427" y="1683486"/>
              <a:ext cx="2605220" cy="603028"/>
            </a:xfrm>
            <a:prstGeom prst="rect">
              <a:avLst/>
            </a:prstGeom>
            <a:noFill/>
            <a:ln w="31750">
              <a:solidFill>
                <a:srgbClr val="20B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0454F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18091D8-362C-492A-8682-04A29E00C0D9}"/>
              </a:ext>
            </a:extLst>
          </p:cNvPr>
          <p:cNvSpPr txBox="1"/>
          <p:nvPr/>
        </p:nvSpPr>
        <p:spPr>
          <a:xfrm>
            <a:off x="995195" y="3301333"/>
            <a:ext cx="4137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С ЯНДЕКС.ТАКСИ           </a:t>
            </a:r>
            <a:r>
              <a:rPr lang="ru-RU" sz="16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«Социальное такси для ветеранов ВОВ»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1150C21-1B0C-4191-AD8D-183800017468}"/>
              </a:ext>
            </a:extLst>
          </p:cNvPr>
          <p:cNvSpPr txBox="1"/>
          <p:nvPr/>
        </p:nvSpPr>
        <p:spPr>
          <a:xfrm>
            <a:off x="821409" y="3997641"/>
            <a:ext cx="1269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165</a:t>
            </a:r>
            <a:r>
              <a:rPr lang="ru-RU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моногородов</a:t>
            </a:r>
          </a:p>
        </p:txBody>
      </p:sp>
      <p:pic>
        <p:nvPicPr>
          <p:cNvPr id="21" name="Picture 2" descr="http://i.mycdn.me/i?r=AzEPZsRbOZEKgBhR0XGMT1RkfKNiW94y1yBu80uEe1UOhqaKTM5SRkZCeTgDn6uOyic">
            <a:extLst>
              <a:ext uri="{FF2B5EF4-FFF2-40B4-BE49-F238E27FC236}">
                <a16:creationId xmlns:a16="http://schemas.microsoft.com/office/drawing/2014/main" xmlns="" id="{8C67BCFF-B687-43D0-B519-31D025827B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1"/>
          <a:stretch/>
        </p:blipFill>
        <p:spPr bwMode="auto">
          <a:xfrm>
            <a:off x="6126863" y="3552577"/>
            <a:ext cx="4480177" cy="2711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invest-tagil.ru/upload/iblock/ade/tsentralnyy_fontan.jpg">
            <a:extLst>
              <a:ext uri="{FF2B5EF4-FFF2-40B4-BE49-F238E27FC236}">
                <a16:creationId xmlns:a16="http://schemas.microsoft.com/office/drawing/2014/main" xmlns="" id="{F78B7C18-FD56-47A4-A566-596A51C7F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962" y="1821420"/>
            <a:ext cx="2810312" cy="1874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ятиугольник 26">
            <a:extLst>
              <a:ext uri="{FF2B5EF4-FFF2-40B4-BE49-F238E27FC236}">
                <a16:creationId xmlns:a16="http://schemas.microsoft.com/office/drawing/2014/main" xmlns="" id="{08C9B76C-EFA2-4B30-AAEA-878D8A9B61B3}"/>
              </a:ext>
            </a:extLst>
          </p:cNvPr>
          <p:cNvSpPr/>
          <p:nvPr/>
        </p:nvSpPr>
        <p:spPr>
          <a:xfrm>
            <a:off x="342562" y="1206009"/>
            <a:ext cx="517627" cy="360000"/>
          </a:xfrm>
          <a:prstGeom prst="homePlate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Пятиугольник 26">
            <a:extLst>
              <a:ext uri="{FF2B5EF4-FFF2-40B4-BE49-F238E27FC236}">
                <a16:creationId xmlns:a16="http://schemas.microsoft.com/office/drawing/2014/main" xmlns="" id="{9118CEFB-F41D-4B75-87F4-3972813BDC16}"/>
              </a:ext>
            </a:extLst>
          </p:cNvPr>
          <p:cNvSpPr/>
          <p:nvPr/>
        </p:nvSpPr>
        <p:spPr>
          <a:xfrm>
            <a:off x="168970" y="3278091"/>
            <a:ext cx="517627" cy="360000"/>
          </a:xfrm>
          <a:prstGeom prst="homePlate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xmlns="" id="{2E7621B7-615E-4B75-916F-3EB0F30155DF}"/>
              </a:ext>
            </a:extLst>
          </p:cNvPr>
          <p:cNvSpPr/>
          <p:nvPr/>
        </p:nvSpPr>
        <p:spPr>
          <a:xfrm>
            <a:off x="734085" y="3932971"/>
            <a:ext cx="4659329" cy="641314"/>
          </a:xfrm>
          <a:prstGeom prst="rect">
            <a:avLst/>
          </a:prstGeom>
          <a:noFill/>
          <a:ln w="28575">
            <a:solidFill>
              <a:srgbClr val="20B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60189" y="500159"/>
            <a:ext cx="7811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sz="28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ИНЫЕ НЕФИНАНСОВЫЕ МЕРЫ ПОДДЕРЖКИ</a:t>
            </a:r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B2CFFC1-7E17-4256-A438-05AEDD72ED26}"/>
              </a:ext>
            </a:extLst>
          </p:cNvPr>
          <p:cNvSpPr txBox="1"/>
          <p:nvPr/>
        </p:nvSpPr>
        <p:spPr>
          <a:xfrm>
            <a:off x="2943717" y="3958083"/>
            <a:ext cx="1756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endParaRPr lang="en-US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Моногородов (20)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9D0B35D-E185-4D2B-ACB5-6061B546A8E0}"/>
              </a:ext>
            </a:extLst>
          </p:cNvPr>
          <p:cNvSpPr/>
          <p:nvPr/>
        </p:nvSpPr>
        <p:spPr>
          <a:xfrm>
            <a:off x="3682339" y="2283715"/>
            <a:ext cx="2413661" cy="641314"/>
          </a:xfrm>
          <a:prstGeom prst="rect">
            <a:avLst/>
          </a:prstGeom>
          <a:noFill/>
          <a:ln w="28575">
            <a:solidFill>
              <a:srgbClr val="AF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BF582C-7C3D-4E56-B46F-96C2D1C7AF2A}"/>
              </a:ext>
            </a:extLst>
          </p:cNvPr>
          <p:cNvSpPr txBox="1"/>
          <p:nvPr/>
        </p:nvSpPr>
        <p:spPr>
          <a:xfrm>
            <a:off x="3652109" y="2261944"/>
            <a:ext cx="189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 </a:t>
            </a:r>
            <a:r>
              <a:rPr lang="ru-RU" sz="1400" i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моногород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AF1A0F5-E498-41D7-B8DF-898FC7D42ECA}"/>
              </a:ext>
            </a:extLst>
          </p:cNvPr>
          <p:cNvSpPr txBox="1"/>
          <p:nvPr/>
        </p:nvSpPr>
        <p:spPr>
          <a:xfrm>
            <a:off x="4010975" y="2544231"/>
            <a:ext cx="2168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38,3 </a:t>
            </a:r>
            <a:r>
              <a:rPr lang="ru-RU" sz="1400" i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тыс. участников</a:t>
            </a:r>
          </a:p>
        </p:txBody>
      </p:sp>
    </p:spTree>
    <p:extLst>
      <p:ext uri="{BB962C8B-B14F-4D97-AF65-F5344CB8AC3E}">
        <p14:creationId xmlns:p14="http://schemas.microsoft.com/office/powerpoint/2010/main" val="78530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9397698" y="1524000"/>
            <a:ext cx="2019037" cy="3018067"/>
          </a:xfrm>
          <a:prstGeom prst="rect">
            <a:avLst/>
          </a:prstGeom>
          <a:noFill/>
          <a:ln w="73025">
            <a:solidFill>
              <a:srgbClr val="5569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982635" y="3003176"/>
            <a:ext cx="1013012" cy="1478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93" y="1529536"/>
            <a:ext cx="6406705" cy="3626540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1184438" y="505513"/>
            <a:ext cx="7050316" cy="4529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800" dirty="0"/>
              <a:t>ПРОЕКТ «ПРОШАГАЙ ГОРОД»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88541" y="1608838"/>
            <a:ext cx="1743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4400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      </a:t>
            </a:r>
            <a:r>
              <a:rPr lang="ru-RU" sz="4400" b="1" u="sng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4400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70945" y="1578150"/>
            <a:ext cx="2065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моногородов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4017" y="3591383"/>
            <a:ext cx="1657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2F44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ru-RU" sz="4400" b="1" dirty="0">
                <a:solidFill>
                  <a:srgbClr val="2F44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endParaRPr lang="ru-RU" b="1" dirty="0">
              <a:solidFill>
                <a:srgbClr val="2F44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3323" y="4129991"/>
            <a:ext cx="2193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тыс. жителей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555442" y="3497193"/>
            <a:ext cx="2231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2F44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ru-RU" sz="4400" b="1" dirty="0">
                <a:solidFill>
                  <a:srgbClr val="2F44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4000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419271" y="4075195"/>
            <a:ext cx="292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новых объектов</a:t>
            </a:r>
          </a:p>
        </p:txBody>
      </p:sp>
      <p:pic>
        <p:nvPicPr>
          <p:cNvPr id="8208" name="Picture 16" descr="ÐÐ°ÑÑÐ¸Ð½ÐºÐ¸ Ð¿Ð¾ Ð·Ð°Ð¿ÑÐ¾ÑÑ google maps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41" y="5358561"/>
            <a:ext cx="3468179" cy="88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ÐÐ°ÑÑÐ¸Ð½ÐºÐ¸ Ð¿Ð¾ Ð·Ð°Ð¿ÑÐ¾ÑÑ ÑÐ½Ð´ÐµÐºÑ ÐºÐ°ÑÑÑ Ð»Ð¾Ð³Ð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89" y="2497882"/>
            <a:ext cx="1248010" cy="80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07890" y="2046898"/>
            <a:ext cx="970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AFAB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67480" y="2085892"/>
            <a:ext cx="20658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ru-RU" sz="24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крупных городов</a:t>
            </a:r>
          </a:p>
        </p:txBody>
      </p:sp>
      <p:sp>
        <p:nvSpPr>
          <p:cNvPr id="4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80706" y="6332705"/>
            <a:ext cx="2743200" cy="365125"/>
          </a:xfrm>
        </p:spPr>
        <p:txBody>
          <a:bodyPr/>
          <a:lstStyle/>
          <a:p>
            <a:r>
              <a:rPr lang="ru-RU" dirty="0"/>
              <a:t>7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91701" y="4380156"/>
            <a:ext cx="2231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138496" y="4466009"/>
            <a:ext cx="1863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объектов МСП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572576" y="4458835"/>
            <a:ext cx="1059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т.ч.</a:t>
            </a: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677" y="127691"/>
            <a:ext cx="732856" cy="762566"/>
          </a:xfrm>
          <a:prstGeom prst="rect">
            <a:avLst/>
          </a:prstGeom>
        </p:spPr>
      </p:pic>
      <p:pic>
        <p:nvPicPr>
          <p:cNvPr id="54" name="Picture 20" descr="ÐÐ°ÑÑÐ¸Ð½ÐºÐ¸ Ð¿Ð¾ Ð·Ð°Ð¿ÑÐ¾ÑÑ Ð¿ÑÐ¾ÑÐ°Ð³Ð°Ð¹ Ð³Ð¾ÑÐ¾Ð´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1" t="14837" r="5111" b="18549"/>
          <a:stretch/>
        </p:blipFill>
        <p:spPr bwMode="auto">
          <a:xfrm>
            <a:off x="7442873" y="3924652"/>
            <a:ext cx="4438823" cy="2243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2" descr="Ð ÐÐµÐ½Ñ Ð³Ð¾ÑÐ¾Ð´Ð° ÑÐ¾ÑÑÐ¾ÑÐ»ÑÑ ÑÑÑÐ¸ÑÑÐ¸ÑÐµÑÐºÐ¸Ð¹ ÐºÐ²ÐµÑÑ Â«ÐÑÐ¾ÑÐ°Ð³Ð°Ð¹ Ð³Ð¾ÑÐ¾Ð´Â»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5"/>
          <a:stretch/>
        </p:blipFill>
        <p:spPr bwMode="auto">
          <a:xfrm>
            <a:off x="7442873" y="194808"/>
            <a:ext cx="3086125" cy="3403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106B4919-5BAE-4BA6-BF8E-BB15BD92DBB1}"/>
              </a:ext>
            </a:extLst>
          </p:cNvPr>
          <p:cNvSpPr/>
          <p:nvPr/>
        </p:nvSpPr>
        <p:spPr>
          <a:xfrm>
            <a:off x="270059" y="100610"/>
            <a:ext cx="4560648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2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НЕФИНАНСОВЫЕ МЕРЫ ПОДДЕРЖКИ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211F8E-10EF-4250-B44D-F3C94B88BABC}"/>
              </a:ext>
            </a:extLst>
          </p:cNvPr>
          <p:cNvSpPr txBox="1"/>
          <p:nvPr/>
        </p:nvSpPr>
        <p:spPr>
          <a:xfrm>
            <a:off x="3969799" y="1880788"/>
            <a:ext cx="3295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т.ч. 30 городов  СибФО</a:t>
            </a:r>
          </a:p>
        </p:txBody>
      </p:sp>
    </p:spTree>
    <p:extLst>
      <p:ext uri="{BB962C8B-B14F-4D97-AF65-F5344CB8AC3E}">
        <p14:creationId xmlns:p14="http://schemas.microsoft.com/office/powerpoint/2010/main" val="2766645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862BA6C1-B9C1-4FC9-91A0-A525977AD2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193" y="4822652"/>
            <a:ext cx="1772154" cy="177215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266526"/>
            <a:ext cx="2743200" cy="365125"/>
          </a:xfrm>
        </p:spPr>
        <p:txBody>
          <a:bodyPr/>
          <a:lstStyle/>
          <a:p>
            <a:fld id="{62E21156-095B-496A-BAB7-1B65ABED130B}" type="slidenum">
              <a:rPr lang="ru-RU" smtClean="0"/>
              <a:t>14</a:t>
            </a:fld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4CB12BC-FB60-4FAD-B84C-DC8AB678D549}"/>
              </a:ext>
            </a:extLst>
          </p:cNvPr>
          <p:cNvSpPr txBox="1"/>
          <p:nvPr/>
        </p:nvSpPr>
        <p:spPr>
          <a:xfrm>
            <a:off x="462339" y="4669766"/>
            <a:ext cx="2338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</a:t>
            </a:r>
            <a:r>
              <a:rPr lang="ru-RU" sz="2000" b="1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2" name="Стрелка: шеврон 11">
            <a:extLst>
              <a:ext uri="{FF2B5EF4-FFF2-40B4-BE49-F238E27FC236}">
                <a16:creationId xmlns:a16="http://schemas.microsoft.com/office/drawing/2014/main" xmlns="" id="{2A1914D6-3F35-442D-921D-F142A9EF576E}"/>
              </a:ext>
            </a:extLst>
          </p:cNvPr>
          <p:cNvSpPr/>
          <p:nvPr/>
        </p:nvSpPr>
        <p:spPr>
          <a:xfrm>
            <a:off x="1332900" y="3740440"/>
            <a:ext cx="1906622" cy="2038924"/>
          </a:xfrm>
          <a:prstGeom prst="chevron">
            <a:avLst/>
          </a:prstGeom>
          <a:solidFill>
            <a:srgbClr val="20B2AA"/>
          </a:solidFill>
          <a:ln>
            <a:solidFill>
              <a:srgbClr val="20B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8CF3DD0-DFC2-444C-AC23-3C81A9B113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079" y="3686915"/>
            <a:ext cx="1536790" cy="153679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D1FC6E6-F1C6-46AF-B025-2B3D267A26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959" y="3662171"/>
            <a:ext cx="1336008" cy="133600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6A4EDFC1-06DB-4915-A495-96A009F7C4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926" y="3729769"/>
            <a:ext cx="1337457" cy="133745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7383AB18-FDBE-44A7-B1EE-0ACA325298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489" y="5118123"/>
            <a:ext cx="1538627" cy="117248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ECC7F6DC-5C1D-4337-9FEF-EE63170ABE2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rgbClr val="20B2A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448" y="5223705"/>
            <a:ext cx="1131044" cy="113104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AF7E26E-EAEB-4280-B01A-E4D7014570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339" y="3582323"/>
            <a:ext cx="1445488" cy="144548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4CBD005C-D183-405F-AF16-1D4559F9B4E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212" y="3874975"/>
            <a:ext cx="1160671" cy="116067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6C3BCA79-AE80-4E7B-A0BF-FD86F115A2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710" y="5171968"/>
            <a:ext cx="1138126" cy="113812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7E375BA-839A-4527-AFB1-3F201C700F3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714" y="5176742"/>
            <a:ext cx="1172483" cy="117248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BFFA545-834A-4AAF-A5E4-980AE76AAC5F}"/>
              </a:ext>
            </a:extLst>
          </p:cNvPr>
          <p:cNvSpPr txBox="1"/>
          <p:nvPr/>
        </p:nvSpPr>
        <p:spPr>
          <a:xfrm>
            <a:off x="462339" y="1960796"/>
            <a:ext cx="2338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Опции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9" name="Стрелка: шеврон 28">
            <a:extLst>
              <a:ext uri="{FF2B5EF4-FFF2-40B4-BE49-F238E27FC236}">
                <a16:creationId xmlns:a16="http://schemas.microsoft.com/office/drawing/2014/main" xmlns="" id="{25C1CCDB-9752-4C17-A69F-B50597C3E844}"/>
              </a:ext>
            </a:extLst>
          </p:cNvPr>
          <p:cNvSpPr/>
          <p:nvPr/>
        </p:nvSpPr>
        <p:spPr>
          <a:xfrm>
            <a:off x="1416695" y="1284051"/>
            <a:ext cx="1906622" cy="1959013"/>
          </a:xfrm>
          <a:prstGeom prst="chevron">
            <a:avLst>
              <a:gd name="adj" fmla="val 50000"/>
            </a:avLst>
          </a:prstGeom>
          <a:solidFill>
            <a:srgbClr val="20B2AA"/>
          </a:solidFill>
          <a:ln>
            <a:solidFill>
              <a:srgbClr val="20B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Заголовок 2">
            <a:extLst>
              <a:ext uri="{FF2B5EF4-FFF2-40B4-BE49-F238E27FC236}">
                <a16:creationId xmlns:a16="http://schemas.microsoft.com/office/drawing/2014/main" xmlns="" id="{9E5C2C21-DDEA-4821-9FFB-10A8809AD8B1}"/>
              </a:ext>
            </a:extLst>
          </p:cNvPr>
          <p:cNvSpPr txBox="1">
            <a:spLocks/>
          </p:cNvSpPr>
          <p:nvPr/>
        </p:nvSpPr>
        <p:spPr>
          <a:xfrm>
            <a:off x="3049766" y="1207643"/>
            <a:ext cx="3046234" cy="71146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00000"/>
              </a:lnSpc>
              <a:buClr>
                <a:schemeClr val="tx1"/>
              </a:buClr>
            </a:pPr>
            <a:r>
              <a:rPr lang="ru-RU" sz="2000" b="1" dirty="0">
                <a:solidFill>
                  <a:srgbClr val="30454F"/>
                </a:solidFill>
              </a:rPr>
              <a:t>Нанесение    новых          объектов</a:t>
            </a:r>
            <a:endParaRPr lang="en-US" sz="2000" b="1" dirty="0">
              <a:solidFill>
                <a:srgbClr val="30454F"/>
              </a:solidFill>
            </a:endParaRPr>
          </a:p>
        </p:txBody>
      </p:sp>
      <p:sp>
        <p:nvSpPr>
          <p:cNvPr id="37" name="Заголовок 2">
            <a:extLst>
              <a:ext uri="{FF2B5EF4-FFF2-40B4-BE49-F238E27FC236}">
                <a16:creationId xmlns:a16="http://schemas.microsoft.com/office/drawing/2014/main" xmlns="" id="{DB4E5AEA-06C0-4141-89E6-72874E50E8B8}"/>
              </a:ext>
            </a:extLst>
          </p:cNvPr>
          <p:cNvSpPr txBox="1">
            <a:spLocks/>
          </p:cNvSpPr>
          <p:nvPr/>
        </p:nvSpPr>
        <p:spPr>
          <a:xfrm>
            <a:off x="2899679" y="2368864"/>
            <a:ext cx="3314677" cy="101778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00000"/>
              </a:lnSpc>
              <a:buClr>
                <a:schemeClr val="tx1"/>
              </a:buClr>
            </a:pPr>
            <a:r>
              <a:rPr lang="ru-RU" sz="2000" b="1" dirty="0">
                <a:solidFill>
                  <a:srgbClr val="30454F"/>
                </a:solidFill>
              </a:rPr>
              <a:t>Дополнение имеющихся объектов</a:t>
            </a:r>
            <a:endParaRPr lang="en-US" sz="2000" b="1" dirty="0">
              <a:solidFill>
                <a:srgbClr val="30454F"/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EA794590-3E58-4201-B8EB-EBD29F49B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556" y="329514"/>
            <a:ext cx="10515600" cy="587602"/>
          </a:xfrm>
        </p:spPr>
        <p:txBody>
          <a:bodyPr>
            <a:noAutofit/>
          </a:bodyPr>
          <a:lstStyle/>
          <a:p>
            <a:r>
              <a:rPr lang="ru-RU" sz="3200" b="1" dirty="0"/>
              <a:t>Проект «Прошагай город»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078967CA-E41B-45F3-9211-41C5582F06A9}"/>
              </a:ext>
            </a:extLst>
          </p:cNvPr>
          <p:cNvSpPr/>
          <p:nvPr/>
        </p:nvSpPr>
        <p:spPr>
          <a:xfrm>
            <a:off x="6652683" y="1271335"/>
            <a:ext cx="45060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Проинформировать о возможностях отдыха, </a:t>
            </a:r>
          </a:p>
          <a:p>
            <a:pPr algn="ctr"/>
            <a:r>
              <a:rPr lang="ru-RU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красивых местах, об интересных маршрутах, активностях и приключениях в городах </a:t>
            </a:r>
          </a:p>
        </p:txBody>
      </p:sp>
      <p:sp>
        <p:nvSpPr>
          <p:cNvPr id="38" name="Выноска-облако 6">
            <a:extLst>
              <a:ext uri="{FF2B5EF4-FFF2-40B4-BE49-F238E27FC236}">
                <a16:creationId xmlns:a16="http://schemas.microsoft.com/office/drawing/2014/main" xmlns="" id="{8BB2CFD9-66FD-47C4-A6F1-EE29A25A067D}"/>
              </a:ext>
            </a:extLst>
          </p:cNvPr>
          <p:cNvSpPr/>
          <p:nvPr/>
        </p:nvSpPr>
        <p:spPr>
          <a:xfrm>
            <a:off x="6387615" y="852683"/>
            <a:ext cx="5036182" cy="2541581"/>
          </a:xfrm>
          <a:prstGeom prst="cloudCallout">
            <a:avLst>
              <a:gd name="adj1" fmla="val -47294"/>
              <a:gd name="adj2" fmla="val -48177"/>
            </a:avLst>
          </a:prstGeom>
          <a:noFill/>
          <a:ln>
            <a:solidFill>
              <a:srgbClr val="20B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258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10000"/>
          </a:xfrm>
        </p:spPr>
        <p:txBody>
          <a:bodyPr>
            <a:noAutofit/>
          </a:bodyPr>
          <a:lstStyle/>
          <a:p>
            <a:r>
              <a:rPr lang="ru-RU" sz="3200" b="1" dirty="0"/>
              <a:t>Квест «Прошагай город»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80706" y="6332705"/>
            <a:ext cx="2743200" cy="365125"/>
          </a:xfrm>
        </p:spPr>
        <p:txBody>
          <a:bodyPr/>
          <a:lstStyle/>
          <a:p>
            <a:fld id="{62E21156-095B-496A-BAB7-1B65ABED130B}" type="slidenum">
              <a:rPr lang="ru-RU" smtClean="0"/>
              <a:t>15</a:t>
            </a:fld>
            <a:endParaRPr lang="ru-RU" dirty="0"/>
          </a:p>
        </p:txBody>
      </p:sp>
      <p:sp>
        <p:nvSpPr>
          <p:cNvPr id="20" name="Круг: прозрачная заливка 19">
            <a:extLst>
              <a:ext uri="{FF2B5EF4-FFF2-40B4-BE49-F238E27FC236}">
                <a16:creationId xmlns:a16="http://schemas.microsoft.com/office/drawing/2014/main" xmlns="" id="{6762B495-9FDC-40FA-AD2B-898E674A52E7}"/>
              </a:ext>
            </a:extLst>
          </p:cNvPr>
          <p:cNvSpPr/>
          <p:nvPr/>
        </p:nvSpPr>
        <p:spPr>
          <a:xfrm>
            <a:off x="2688092" y="1349324"/>
            <a:ext cx="1441620" cy="1441620"/>
          </a:xfrm>
          <a:prstGeom prst="donut">
            <a:avLst>
              <a:gd name="adj" fmla="val 20000"/>
            </a:avLst>
          </a:prstGeom>
          <a:solidFill>
            <a:srgbClr val="20B2A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B668201-0AAE-4E5D-8B74-2CA211C3582C}"/>
              </a:ext>
            </a:extLst>
          </p:cNvPr>
          <p:cNvSpPr txBox="1"/>
          <p:nvPr/>
        </p:nvSpPr>
        <p:spPr>
          <a:xfrm>
            <a:off x="782443" y="5105956"/>
            <a:ext cx="478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DB35359B-96A1-40B3-BFED-94A3797EA0EE}"/>
              </a:ext>
            </a:extLst>
          </p:cNvPr>
          <p:cNvGrpSpPr/>
          <p:nvPr/>
        </p:nvGrpSpPr>
        <p:grpSpPr>
          <a:xfrm>
            <a:off x="2378478" y="2736198"/>
            <a:ext cx="4164871" cy="2109279"/>
            <a:chOff x="-2326149" y="540160"/>
            <a:chExt cx="4165170" cy="1879646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4837DA68-691E-4AC3-8DCD-0F4A499CDA2E}"/>
                </a:ext>
              </a:extLst>
            </p:cNvPr>
            <p:cNvSpPr/>
            <p:nvPr/>
          </p:nvSpPr>
          <p:spPr>
            <a:xfrm rot="17700000">
              <a:off x="511149" y="1091933"/>
              <a:ext cx="1792094" cy="86365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F13F0D97-9445-4522-A04C-152DC896B5E0}"/>
                </a:ext>
              </a:extLst>
            </p:cNvPr>
            <p:cNvSpPr txBox="1"/>
            <p:nvPr/>
          </p:nvSpPr>
          <p:spPr>
            <a:xfrm>
              <a:off x="-2326149" y="540160"/>
              <a:ext cx="2047983" cy="11468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0" rIns="0" bIns="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altLang="ru-RU" sz="2400" kern="1200" dirty="0">
                  <a:solidFill>
                    <a:srgbClr val="30454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Работа с онлайн картами</a:t>
              </a:r>
              <a:endParaRPr lang="ru-RU" sz="2400" kern="1200" baseline="30000" dirty="0">
                <a:solidFill>
                  <a:srgbClr val="30454F"/>
                </a:solidFill>
              </a:endParaRPr>
            </a:p>
          </p:txBody>
        </p:sp>
      </p:grpSp>
      <p:sp>
        <p:nvSpPr>
          <p:cNvPr id="25" name="Круг: прозрачная заливка 24">
            <a:extLst>
              <a:ext uri="{FF2B5EF4-FFF2-40B4-BE49-F238E27FC236}">
                <a16:creationId xmlns:a16="http://schemas.microsoft.com/office/drawing/2014/main" xmlns="" id="{B47B5235-CB1E-4D05-A9F7-1AE1B3CEA170}"/>
              </a:ext>
            </a:extLst>
          </p:cNvPr>
          <p:cNvSpPr/>
          <p:nvPr/>
        </p:nvSpPr>
        <p:spPr>
          <a:xfrm>
            <a:off x="5160358" y="3609821"/>
            <a:ext cx="1441620" cy="1441620"/>
          </a:xfrm>
          <a:prstGeom prst="donut">
            <a:avLst>
              <a:gd name="adj" fmla="val 20000"/>
            </a:avLst>
          </a:prstGeom>
          <a:solidFill>
            <a:srgbClr val="20B2A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FD06D94-F3F1-4AD4-BDD7-E6D849E318EA}"/>
              </a:ext>
            </a:extLst>
          </p:cNvPr>
          <p:cNvSpPr txBox="1"/>
          <p:nvPr/>
        </p:nvSpPr>
        <p:spPr>
          <a:xfrm>
            <a:off x="5657858" y="3957889"/>
            <a:ext cx="478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85738E8-EA4E-4B13-A86F-9C70C41ECCA1}"/>
              </a:ext>
            </a:extLst>
          </p:cNvPr>
          <p:cNvSpPr txBox="1"/>
          <p:nvPr/>
        </p:nvSpPr>
        <p:spPr>
          <a:xfrm>
            <a:off x="10221902" y="2972952"/>
            <a:ext cx="1884155" cy="109976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0" rIns="0" bIns="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400" dirty="0">
                <a:solidFill>
                  <a:srgbClr val="30454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Подведение итогов, презентация маршрута</a:t>
            </a:r>
          </a:p>
        </p:txBody>
      </p:sp>
      <p:sp>
        <p:nvSpPr>
          <p:cNvPr id="28" name="Круг: прозрачная заливка 27">
            <a:extLst>
              <a:ext uri="{FF2B5EF4-FFF2-40B4-BE49-F238E27FC236}">
                <a16:creationId xmlns:a16="http://schemas.microsoft.com/office/drawing/2014/main" xmlns="" id="{BC410275-9E46-444E-8479-D5EE990A721E}"/>
              </a:ext>
            </a:extLst>
          </p:cNvPr>
          <p:cNvSpPr/>
          <p:nvPr/>
        </p:nvSpPr>
        <p:spPr>
          <a:xfrm>
            <a:off x="7817332" y="1140166"/>
            <a:ext cx="1441620" cy="1441620"/>
          </a:xfrm>
          <a:prstGeom prst="donut">
            <a:avLst>
              <a:gd name="adj" fmla="val 20000"/>
            </a:avLst>
          </a:prstGeom>
          <a:solidFill>
            <a:srgbClr val="20B2A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C73F9B4-07B7-40F9-999D-6E709F5BD087}"/>
              </a:ext>
            </a:extLst>
          </p:cNvPr>
          <p:cNvSpPr txBox="1"/>
          <p:nvPr/>
        </p:nvSpPr>
        <p:spPr>
          <a:xfrm>
            <a:off x="8260679" y="1480600"/>
            <a:ext cx="394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49D5264-B5A4-4517-8128-0945CAECCC8A}"/>
              </a:ext>
            </a:extLst>
          </p:cNvPr>
          <p:cNvSpPr txBox="1"/>
          <p:nvPr/>
        </p:nvSpPr>
        <p:spPr>
          <a:xfrm>
            <a:off x="7656989" y="2781398"/>
            <a:ext cx="1792094" cy="86365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0" rIns="0" bIns="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400" dirty="0">
                <a:solidFill>
                  <a:srgbClr val="30454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Сделать </a:t>
            </a:r>
            <a:r>
              <a:rPr lang="ru-RU" sz="2400" dirty="0" err="1">
                <a:solidFill>
                  <a:srgbClr val="30454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селфи</a:t>
            </a:r>
            <a:r>
              <a:rPr lang="ru-RU" sz="2400" dirty="0">
                <a:solidFill>
                  <a:srgbClr val="30454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команды</a:t>
            </a:r>
          </a:p>
        </p:txBody>
      </p:sp>
      <p:sp>
        <p:nvSpPr>
          <p:cNvPr id="31" name="Круг: прозрачная заливка 30">
            <a:extLst>
              <a:ext uri="{FF2B5EF4-FFF2-40B4-BE49-F238E27FC236}">
                <a16:creationId xmlns:a16="http://schemas.microsoft.com/office/drawing/2014/main" xmlns="" id="{F97E5FCF-7D27-4236-84C4-C46133AD35F1}"/>
              </a:ext>
            </a:extLst>
          </p:cNvPr>
          <p:cNvSpPr/>
          <p:nvPr/>
        </p:nvSpPr>
        <p:spPr>
          <a:xfrm>
            <a:off x="10485611" y="4708313"/>
            <a:ext cx="1441620" cy="1441620"/>
          </a:xfrm>
          <a:prstGeom prst="donut">
            <a:avLst>
              <a:gd name="adj" fmla="val 20000"/>
            </a:avLst>
          </a:prstGeom>
          <a:solidFill>
            <a:srgbClr val="20B2A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30A0FCB-861D-4A09-A3E9-B700528B4EC5}"/>
              </a:ext>
            </a:extLst>
          </p:cNvPr>
          <p:cNvSpPr txBox="1"/>
          <p:nvPr/>
        </p:nvSpPr>
        <p:spPr>
          <a:xfrm>
            <a:off x="10969433" y="5105957"/>
            <a:ext cx="410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13E1820-E775-447E-A9E2-847A6351CD1F}"/>
              </a:ext>
            </a:extLst>
          </p:cNvPr>
          <p:cNvSpPr txBox="1"/>
          <p:nvPr/>
        </p:nvSpPr>
        <p:spPr>
          <a:xfrm>
            <a:off x="4729198" y="2421731"/>
            <a:ext cx="2130115" cy="86365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0" rIns="0" bIns="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400" dirty="0">
                <a:solidFill>
                  <a:srgbClr val="30454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Выполнить задание</a:t>
            </a:r>
          </a:p>
        </p:txBody>
      </p:sp>
      <p:cxnSp>
        <p:nvCxnSpPr>
          <p:cNvPr id="6" name="Соединитель: изогнутый 5">
            <a:extLst>
              <a:ext uri="{FF2B5EF4-FFF2-40B4-BE49-F238E27FC236}">
                <a16:creationId xmlns:a16="http://schemas.microsoft.com/office/drawing/2014/main" xmlns="" id="{1A746345-0365-44A5-A74A-E5293060BE71}"/>
              </a:ext>
            </a:extLst>
          </p:cNvPr>
          <p:cNvCxnSpPr>
            <a:cxnSpLocks/>
            <a:stCxn id="20" idx="6"/>
            <a:endCxn id="25" idx="2"/>
          </p:cNvCxnSpPr>
          <p:nvPr/>
        </p:nvCxnSpPr>
        <p:spPr>
          <a:xfrm>
            <a:off x="4129712" y="2070134"/>
            <a:ext cx="1030646" cy="2260497"/>
          </a:xfrm>
          <a:prstGeom prst="curvedConnector3">
            <a:avLst>
              <a:gd name="adj1" fmla="val 50000"/>
            </a:avLst>
          </a:pr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Соединитель: изогнутый 15">
            <a:extLst>
              <a:ext uri="{FF2B5EF4-FFF2-40B4-BE49-F238E27FC236}">
                <a16:creationId xmlns:a16="http://schemas.microsoft.com/office/drawing/2014/main" xmlns="" id="{F5A37B00-07F5-4E7A-A222-2F7A883275E5}"/>
              </a:ext>
            </a:extLst>
          </p:cNvPr>
          <p:cNvCxnSpPr>
            <a:cxnSpLocks/>
            <a:stCxn id="25" idx="6"/>
            <a:endCxn id="28" idx="2"/>
          </p:cNvCxnSpPr>
          <p:nvPr/>
        </p:nvCxnSpPr>
        <p:spPr>
          <a:xfrm flipV="1">
            <a:off x="6601978" y="1860976"/>
            <a:ext cx="1215354" cy="2469655"/>
          </a:xfrm>
          <a:prstGeom prst="curvedConnector3">
            <a:avLst>
              <a:gd name="adj1" fmla="val 50000"/>
            </a:avLst>
          </a:pr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" name="Соединитель: изогнутый 55">
            <a:extLst>
              <a:ext uri="{FF2B5EF4-FFF2-40B4-BE49-F238E27FC236}">
                <a16:creationId xmlns:a16="http://schemas.microsoft.com/office/drawing/2014/main" xmlns="" id="{20D56AE8-F8A6-4915-A048-11EA23DD49FB}"/>
              </a:ext>
            </a:extLst>
          </p:cNvPr>
          <p:cNvCxnSpPr>
            <a:cxnSpLocks/>
            <a:stCxn id="28" idx="6"/>
            <a:endCxn id="31" idx="2"/>
          </p:cNvCxnSpPr>
          <p:nvPr/>
        </p:nvCxnSpPr>
        <p:spPr>
          <a:xfrm>
            <a:off x="9258952" y="1860976"/>
            <a:ext cx="1226659" cy="3568147"/>
          </a:xfrm>
          <a:prstGeom prst="curvedConnector3">
            <a:avLst>
              <a:gd name="adj1" fmla="val 50000"/>
            </a:avLst>
          </a:pr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5" name="Круг: прозрачная заливка 94">
            <a:extLst>
              <a:ext uri="{FF2B5EF4-FFF2-40B4-BE49-F238E27FC236}">
                <a16:creationId xmlns:a16="http://schemas.microsoft.com/office/drawing/2014/main" xmlns="" id="{CA6D4604-0300-4E7E-A564-9B5B99867969}"/>
              </a:ext>
            </a:extLst>
          </p:cNvPr>
          <p:cNvSpPr/>
          <p:nvPr/>
        </p:nvSpPr>
        <p:spPr>
          <a:xfrm>
            <a:off x="311365" y="4694430"/>
            <a:ext cx="1441620" cy="1441620"/>
          </a:xfrm>
          <a:prstGeom prst="donut">
            <a:avLst>
              <a:gd name="adj" fmla="val 20000"/>
            </a:avLst>
          </a:prstGeom>
          <a:solidFill>
            <a:srgbClr val="20B2A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17084CF3-44DD-4AD9-B41A-0068695AF134}"/>
              </a:ext>
            </a:extLst>
          </p:cNvPr>
          <p:cNvSpPr txBox="1"/>
          <p:nvPr/>
        </p:nvSpPr>
        <p:spPr>
          <a:xfrm>
            <a:off x="3142404" y="1682850"/>
            <a:ext cx="478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cxnSp>
        <p:nvCxnSpPr>
          <p:cNvPr id="109" name="Соединитель: изогнутый 108">
            <a:extLst>
              <a:ext uri="{FF2B5EF4-FFF2-40B4-BE49-F238E27FC236}">
                <a16:creationId xmlns:a16="http://schemas.microsoft.com/office/drawing/2014/main" xmlns="" id="{9BBA3A98-DE61-4B11-BBC1-5D6B0036EFB1}"/>
              </a:ext>
            </a:extLst>
          </p:cNvPr>
          <p:cNvCxnSpPr>
            <a:cxnSpLocks/>
            <a:stCxn id="20" idx="2"/>
            <a:endCxn id="95" idx="6"/>
          </p:cNvCxnSpPr>
          <p:nvPr/>
        </p:nvCxnSpPr>
        <p:spPr>
          <a:xfrm rot="10800000" flipV="1">
            <a:off x="1752986" y="2070134"/>
            <a:ext cx="935107" cy="3345106"/>
          </a:xfrm>
          <a:prstGeom prst="curvedConnector3">
            <a:avLst>
              <a:gd name="adj1" fmla="val 50000"/>
            </a:avLst>
          </a:pr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BFC33F69-7CD2-4D4D-A3B7-B0378B334AA4}"/>
              </a:ext>
            </a:extLst>
          </p:cNvPr>
          <p:cNvSpPr txBox="1"/>
          <p:nvPr/>
        </p:nvSpPr>
        <p:spPr>
          <a:xfrm>
            <a:off x="234482" y="3522835"/>
            <a:ext cx="1564122" cy="1146801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0" rIns="0" bIns="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altLang="ru-RU" sz="2400" kern="1200" dirty="0">
                <a:solidFill>
                  <a:srgbClr val="30454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Найти объект</a:t>
            </a:r>
            <a:endParaRPr lang="ru-RU" sz="2400" kern="1200" baseline="30000" dirty="0">
              <a:solidFill>
                <a:srgbClr val="3045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35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31340" y="2045020"/>
            <a:ext cx="3902007" cy="2663274"/>
          </a:xfrm>
          <a:prstGeom prst="rect">
            <a:avLst/>
          </a:prstGeom>
          <a:noFill/>
          <a:ln w="73025">
            <a:solidFill>
              <a:srgbClr val="5569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xn--80afd4affbbat.xn--p1ai/upload/iblock/ec8/%D0%9D%D0%B0%D0%B1%D0%A7%D0%B5%D0%BB%D0%BD%D1%8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283" y="1103795"/>
            <a:ext cx="5023287" cy="3349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10-м Всемирном форуме городов (World Urban Forum) в Абу-Даби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6" b="21747"/>
          <a:stretch/>
        </p:blipFill>
        <p:spPr bwMode="auto">
          <a:xfrm>
            <a:off x="8445322" y="209491"/>
            <a:ext cx="2271957" cy="131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81243" y="1454353"/>
            <a:ext cx="376347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</a:t>
            </a:r>
            <a:r>
              <a:rPr lang="ru-RU" sz="2000" dirty="0">
                <a:solidFill>
                  <a:srgbClr val="7596A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«Прошагай город» </a:t>
            </a:r>
            <a:r>
              <a:rPr lang="ru-RU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победитель конкурса городских проектов АСИ </a:t>
            </a:r>
          </a:p>
          <a:p>
            <a:r>
              <a:rPr lang="ru-RU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рамках программы</a:t>
            </a:r>
          </a:p>
          <a:p>
            <a:r>
              <a:rPr lang="ru-RU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«100 городских лидеров»</a:t>
            </a:r>
          </a:p>
          <a:p>
            <a:endParaRPr lang="ru-RU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Презентация проекта на </a:t>
            </a:r>
          </a:p>
          <a:p>
            <a:r>
              <a:rPr lang="ru-RU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10-м Всемирном форуме городов </a:t>
            </a:r>
            <a:r>
              <a:rPr lang="ru-RU" sz="2000" dirty="0">
                <a:solidFill>
                  <a:srgbClr val="7596A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(World </a:t>
            </a:r>
            <a:r>
              <a:rPr lang="ru-RU" sz="2000" dirty="0" err="1">
                <a:solidFill>
                  <a:srgbClr val="7596A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Urban</a:t>
            </a:r>
            <a:r>
              <a:rPr lang="ru-RU" sz="2000" dirty="0">
                <a:solidFill>
                  <a:srgbClr val="7596A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7596A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Forum</a:t>
            </a:r>
            <a:r>
              <a:rPr lang="ru-RU" sz="2000" dirty="0">
                <a:solidFill>
                  <a:srgbClr val="7596A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  <a:p>
            <a:r>
              <a:rPr lang="ru-RU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Абу-Даби.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086" y="5985024"/>
            <a:ext cx="12008914" cy="452388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Картинки по запросу земной ша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01" y="5797816"/>
            <a:ext cx="773317" cy="77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92362" y="5965069"/>
            <a:ext cx="6220117" cy="44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00"/>
              </a:lnSpc>
            </a:pP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ПРОШАГАЙ ГОРОД</a:t>
            </a:r>
          </a:p>
        </p:txBody>
      </p:sp>
      <p:sp>
        <p:nvSpPr>
          <p:cNvPr id="11" name="Номер слайда 4"/>
          <p:cNvSpPr txBox="1">
            <a:spLocks/>
          </p:cNvSpPr>
          <p:nvPr/>
        </p:nvSpPr>
        <p:spPr>
          <a:xfrm>
            <a:off x="9317255" y="643397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8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0340" y="2433614"/>
            <a:ext cx="24730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Совместное Мероприятие с </a:t>
            </a:r>
            <a:r>
              <a:rPr lang="en-US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Google Russia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400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«Цифровые технологии в туризме. Итоги проекта «Прошагай город»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180" y="89844"/>
            <a:ext cx="570659" cy="593794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446809" y="502005"/>
            <a:ext cx="7050316" cy="45291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ПРОЕКТ «ПРОШАГАЙ ГОРОД»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60101" y="6463411"/>
            <a:ext cx="80061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4663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*внутренние данные МОНОГОРОДА.РФ, подготовленные на основании информации от ОМСУ в регионах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75539" y="4728249"/>
            <a:ext cx="5111488" cy="986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755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7596A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Влияние проекта на туристическую отрасль*: </a:t>
            </a:r>
          </a:p>
          <a:p>
            <a:pPr marL="285750" marR="71755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4663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загрузка отелей выросла почти на </a:t>
            </a:r>
            <a:r>
              <a:rPr lang="ru-RU" sz="1400" b="1" dirty="0">
                <a:solidFill>
                  <a:srgbClr val="4663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4%</a:t>
            </a:r>
            <a:r>
              <a:rPr lang="ru-RU" sz="1400" dirty="0">
                <a:solidFill>
                  <a:srgbClr val="4663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  <a:p>
            <a:pPr marL="285750" marR="71755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4663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посещаемость музеев – на </a:t>
            </a:r>
            <a:r>
              <a:rPr lang="ru-RU" sz="1400" b="1" dirty="0">
                <a:solidFill>
                  <a:srgbClr val="4663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15%</a:t>
            </a:r>
            <a:r>
              <a:rPr lang="ru-RU" sz="1400" dirty="0">
                <a:solidFill>
                  <a:srgbClr val="4663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  <a:p>
            <a:pPr marL="285750" marR="71755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4663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посещаемость событийных мероприятий – на </a:t>
            </a:r>
            <a:r>
              <a:rPr lang="ru-RU" sz="1400" b="1" dirty="0">
                <a:solidFill>
                  <a:srgbClr val="4663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17%</a:t>
            </a:r>
            <a:r>
              <a:rPr lang="ru-RU" sz="1400" dirty="0">
                <a:solidFill>
                  <a:srgbClr val="4663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75827" y="5058516"/>
            <a:ext cx="24362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4663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</a:t>
            </a:r>
            <a:r>
              <a:rPr lang="ru-RU" sz="1400" dirty="0">
                <a:solidFill>
                  <a:srgbClr val="4663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интереса к городам* </a:t>
            </a:r>
            <a:r>
              <a:rPr lang="ru-RU" sz="1200" dirty="0">
                <a:solidFill>
                  <a:srgbClr val="4663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(по количеству запросов)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479099" y="5066517"/>
            <a:ext cx="1102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22%</a:t>
            </a:r>
            <a:r>
              <a:rPr lang="ru-RU" sz="1400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975827" y="5019739"/>
            <a:ext cx="3606178" cy="569998"/>
          </a:xfrm>
          <a:prstGeom prst="rect">
            <a:avLst/>
          </a:prstGeom>
          <a:noFill/>
          <a:ln w="22225">
            <a:solidFill>
              <a:srgbClr val="20B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106B4919-5BAE-4BA6-BF8E-BB15BD92DBB1}"/>
              </a:ext>
            </a:extLst>
          </p:cNvPr>
          <p:cNvSpPr/>
          <p:nvPr/>
        </p:nvSpPr>
        <p:spPr>
          <a:xfrm>
            <a:off x="270059" y="100610"/>
            <a:ext cx="4560648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2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НЕФИНАНСОВЫЕ МЕРЫ ПОДДЕРЖКИ</a:t>
            </a:r>
          </a:p>
        </p:txBody>
      </p:sp>
    </p:spTree>
    <p:extLst>
      <p:ext uri="{BB962C8B-B14F-4D97-AF65-F5344CB8AC3E}">
        <p14:creationId xmlns:p14="http://schemas.microsoft.com/office/powerpoint/2010/main" val="394899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DAF6B9F-FE0F-436E-9D3D-B3940CCB60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374" y="81695"/>
            <a:ext cx="3750777" cy="987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DDED65B7-A39D-4A74-94C3-FE926758DB54}"/>
              </a:ext>
            </a:extLst>
          </p:cNvPr>
          <p:cNvSpPr txBox="1">
            <a:spLocks/>
          </p:cNvSpPr>
          <p:nvPr/>
        </p:nvSpPr>
        <p:spPr>
          <a:xfrm>
            <a:off x="1004582" y="56134"/>
            <a:ext cx="8833628" cy="789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3200" b="1" dirty="0"/>
              <a:t>Маршруты Победы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E9CA3DB-86DF-4AAF-8FEC-7FFDC83DCACA}"/>
              </a:ext>
            </a:extLst>
          </p:cNvPr>
          <p:cNvSpPr txBox="1"/>
          <p:nvPr/>
        </p:nvSpPr>
        <p:spPr>
          <a:xfrm>
            <a:off x="358410" y="1337087"/>
            <a:ext cx="11640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Цель:</a:t>
            </a:r>
            <a:endParaRPr lang="ru-RU" sz="1600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9DC30D2-2A36-4062-B2CB-008715E63117}"/>
              </a:ext>
            </a:extLst>
          </p:cNvPr>
          <p:cNvSpPr txBox="1"/>
          <p:nvPr/>
        </p:nvSpPr>
        <p:spPr>
          <a:xfrm>
            <a:off x="353629" y="2474949"/>
            <a:ext cx="11140867" cy="67710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20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Объекты:</a:t>
            </a:r>
          </a:p>
          <a:p>
            <a:pPr lvl="0">
              <a:defRPr/>
            </a:pPr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7795922-A8AC-462C-A6F3-EB902E90D317}"/>
              </a:ext>
            </a:extLst>
          </p:cNvPr>
          <p:cNvSpPr txBox="1"/>
          <p:nvPr/>
        </p:nvSpPr>
        <p:spPr>
          <a:xfrm>
            <a:off x="1962547" y="2414425"/>
            <a:ext cx="6250932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ru-RU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Мемориалы, памятники, музеи, аллеи героев и т.п</a:t>
            </a:r>
            <a:endParaRPr lang="ru-RU" dirty="0">
              <a:solidFill>
                <a:srgbClr val="20B2A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47F9C4E-B5F7-409F-B27C-5CFEE2F93890}"/>
              </a:ext>
            </a:extLst>
          </p:cNvPr>
          <p:cNvSpPr/>
          <p:nvPr/>
        </p:nvSpPr>
        <p:spPr>
          <a:xfrm>
            <a:off x="1910271" y="3489480"/>
            <a:ext cx="6145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ЭТАП  </a:t>
            </a:r>
            <a:r>
              <a:rPr lang="ru-RU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онлайн-маршрута до 01 августа</a:t>
            </a:r>
          </a:p>
          <a:p>
            <a:r>
              <a:rPr lang="ru-RU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ЭТАП  </a:t>
            </a:r>
            <a:r>
              <a:rPr lang="ru-RU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квеста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D12593F-3827-4B90-B7D4-AB52F57860AE}"/>
              </a:ext>
            </a:extLst>
          </p:cNvPr>
          <p:cNvSpPr/>
          <p:nvPr/>
        </p:nvSpPr>
        <p:spPr>
          <a:xfrm>
            <a:off x="1980856" y="1261817"/>
            <a:ext cx="6392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Разработать героический маршрут, включающий объекты, связанные с ВОВ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F9DDB5B-7EE2-4885-9D8F-29574085601D}"/>
              </a:ext>
            </a:extLst>
          </p:cNvPr>
          <p:cNvSpPr txBox="1"/>
          <p:nvPr/>
        </p:nvSpPr>
        <p:spPr>
          <a:xfrm>
            <a:off x="353629" y="5120803"/>
            <a:ext cx="11747017" cy="40011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20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Города:</a:t>
            </a:r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716F3127-4C6D-4F8E-8F63-2D538CC3CD5A}"/>
              </a:ext>
            </a:extLst>
          </p:cNvPr>
          <p:cNvSpPr/>
          <p:nvPr/>
        </p:nvSpPr>
        <p:spPr>
          <a:xfrm>
            <a:off x="1891961" y="4842291"/>
            <a:ext cx="63921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Абаза, Белогорск, Бородино, Железногорск, </a:t>
            </a:r>
          </a:p>
          <a:p>
            <a:r>
              <a:rPr lang="ru-RU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Вершина Теи, Гурьевск, Железногорск-Илимский,  Заринск, Зеленогорск, Мундыбаш, Саянск, Сорск, </a:t>
            </a:r>
          </a:p>
          <a:p>
            <a:r>
              <a:rPr lang="ru-RU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Степное Озеро, Таштагол, Топки, Туим, Тулун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DB5075C-DFC3-4C16-A8D8-FF81B560D8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962" y="1923495"/>
            <a:ext cx="4208189" cy="434952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D685179-17B9-4F82-B9DE-0FABC56C3AA4}"/>
              </a:ext>
            </a:extLst>
          </p:cNvPr>
          <p:cNvSpPr/>
          <p:nvPr/>
        </p:nvSpPr>
        <p:spPr>
          <a:xfrm>
            <a:off x="353629" y="3480336"/>
            <a:ext cx="135845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Этапы проекта:</a:t>
            </a:r>
          </a:p>
        </p:txBody>
      </p:sp>
    </p:spTree>
    <p:extLst>
      <p:ext uri="{BB962C8B-B14F-4D97-AF65-F5344CB8AC3E}">
        <p14:creationId xmlns:p14="http://schemas.microsoft.com/office/powerpoint/2010/main" val="1865836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Smells of Nature Lower Physiological Stress | The Scientist Magazine®">
            <a:extLst>
              <a:ext uri="{FF2B5EF4-FFF2-40B4-BE49-F238E27FC236}">
                <a16:creationId xmlns:a16="http://schemas.microsoft.com/office/drawing/2014/main" xmlns="" id="{7E66B4EB-E41F-4E4C-922F-B23EA692BF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0" r="35643"/>
          <a:stretch/>
        </p:blipFill>
        <p:spPr bwMode="auto">
          <a:xfrm>
            <a:off x="9001540" y="0"/>
            <a:ext cx="3190460" cy="666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DDED65B7-A39D-4A74-94C3-FE926758DB54}"/>
              </a:ext>
            </a:extLst>
          </p:cNvPr>
          <p:cNvSpPr txBox="1">
            <a:spLocks/>
          </p:cNvSpPr>
          <p:nvPr/>
        </p:nvSpPr>
        <p:spPr>
          <a:xfrm>
            <a:off x="1004582" y="56134"/>
            <a:ext cx="8833628" cy="789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3200" b="1" dirty="0"/>
              <a:t>Экологические маршруты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E9CA3DB-86DF-4AAF-8FEC-7FFDC83DCACA}"/>
              </a:ext>
            </a:extLst>
          </p:cNvPr>
          <p:cNvSpPr txBox="1"/>
          <p:nvPr/>
        </p:nvSpPr>
        <p:spPr>
          <a:xfrm>
            <a:off x="275911" y="1278515"/>
            <a:ext cx="1598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Цель:</a:t>
            </a:r>
            <a:endParaRPr lang="ru-RU" sz="1600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9DC30D2-2A36-4062-B2CB-008715E63117}"/>
              </a:ext>
            </a:extLst>
          </p:cNvPr>
          <p:cNvSpPr txBox="1"/>
          <p:nvPr/>
        </p:nvSpPr>
        <p:spPr>
          <a:xfrm>
            <a:off x="241850" y="2636750"/>
            <a:ext cx="3065002" cy="67710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20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Объекты:</a:t>
            </a:r>
          </a:p>
          <a:p>
            <a:pPr lvl="0">
              <a:defRPr/>
            </a:pPr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7795922-A8AC-462C-A6F3-EB902E90D317}"/>
              </a:ext>
            </a:extLst>
          </p:cNvPr>
          <p:cNvSpPr txBox="1"/>
          <p:nvPr/>
        </p:nvSpPr>
        <p:spPr>
          <a:xfrm>
            <a:off x="2826423" y="2140958"/>
            <a:ext cx="639157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городе</a:t>
            </a:r>
            <a:r>
              <a:rPr lang="ru-RU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ru-RU" sz="1800" b="1" dirty="0">
                <a:solidFill>
                  <a:srgbClr val="30454F"/>
                </a:solidFill>
              </a:rPr>
              <a:t> </a:t>
            </a:r>
            <a:r>
              <a:rPr lang="ru-RU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парки, скверы, памятники, арт-объекты, относящиеся к экологической тематике, тематические музеи/ экспозиции, пункты проката</a:t>
            </a:r>
          </a:p>
          <a:p>
            <a:pPr>
              <a:spcBef>
                <a:spcPts val="600"/>
              </a:spcBef>
            </a:pPr>
            <a:r>
              <a:rPr lang="ru-RU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Загородом: </a:t>
            </a:r>
            <a:r>
              <a:rPr lang="ru-RU" dirty="0" err="1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Экотропы</a:t>
            </a:r>
            <a:r>
              <a:rPr lang="ru-RU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включая места отдыха, визит-центры, смотровые площадки, объекты придорожного сервиса и размещения.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ru-RU" b="1" dirty="0">
              <a:solidFill>
                <a:srgbClr val="20B2A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6118E66-14DC-4D1C-8C80-9D93EC5E8AB4}"/>
              </a:ext>
            </a:extLst>
          </p:cNvPr>
          <p:cNvSpPr txBox="1"/>
          <p:nvPr/>
        </p:nvSpPr>
        <p:spPr>
          <a:xfrm>
            <a:off x="275911" y="4133751"/>
            <a:ext cx="5651017" cy="40011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20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Этапы проекта: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47F9C4E-B5F7-409F-B27C-5CFEE2F93890}"/>
              </a:ext>
            </a:extLst>
          </p:cNvPr>
          <p:cNvSpPr/>
          <p:nvPr/>
        </p:nvSpPr>
        <p:spPr>
          <a:xfrm>
            <a:off x="2775883" y="4133751"/>
            <a:ext cx="81981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ЭТАП  </a:t>
            </a:r>
            <a:r>
              <a:rPr lang="ru-RU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онлайн-маршрута до 01 августа</a:t>
            </a:r>
          </a:p>
          <a:p>
            <a:r>
              <a:rPr lang="ru-RU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ЭТАП  </a:t>
            </a:r>
            <a:r>
              <a:rPr lang="ru-RU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квеста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D12593F-3827-4B90-B7D4-AB52F57860AE}"/>
              </a:ext>
            </a:extLst>
          </p:cNvPr>
          <p:cNvSpPr/>
          <p:nvPr/>
        </p:nvSpPr>
        <p:spPr>
          <a:xfrm>
            <a:off x="2775883" y="1170312"/>
            <a:ext cx="6501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природных маршрутов как в границах города, так и за его пределами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F9DDB5B-7EE2-4885-9D8F-29574085601D}"/>
              </a:ext>
            </a:extLst>
          </p:cNvPr>
          <p:cNvSpPr txBox="1"/>
          <p:nvPr/>
        </p:nvSpPr>
        <p:spPr>
          <a:xfrm>
            <a:off x="444983" y="5391263"/>
            <a:ext cx="11747017" cy="40011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20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Города:</a:t>
            </a:r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716F3127-4C6D-4F8E-8F63-2D538CC3CD5A}"/>
              </a:ext>
            </a:extLst>
          </p:cNvPr>
          <p:cNvSpPr/>
          <p:nvPr/>
        </p:nvSpPr>
        <p:spPr>
          <a:xfrm>
            <a:off x="2775883" y="5387566"/>
            <a:ext cx="6849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Байкальск, Междуреченск, Норильск, </a:t>
            </a:r>
            <a:r>
              <a:rPr lang="ru-RU" dirty="0" err="1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Шерегеш</a:t>
            </a:r>
            <a:endParaRPr lang="ru-RU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3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DDED65B7-A39D-4A74-94C3-FE926758DB54}"/>
              </a:ext>
            </a:extLst>
          </p:cNvPr>
          <p:cNvSpPr txBox="1">
            <a:spLocks/>
          </p:cNvSpPr>
          <p:nvPr/>
        </p:nvSpPr>
        <p:spPr>
          <a:xfrm>
            <a:off x="1004582" y="56134"/>
            <a:ext cx="10607410" cy="789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3200" b="1" dirty="0"/>
              <a:t>Маршруты  здоровья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565849"/>
              </p:ext>
            </p:extLst>
          </p:nvPr>
        </p:nvGraphicFramePr>
        <p:xfrm>
          <a:off x="272174" y="1325386"/>
          <a:ext cx="9603346" cy="50504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8718">
                  <a:extLst>
                    <a:ext uri="{9D8B030D-6E8A-4147-A177-3AD203B41FA5}">
                      <a16:colId xmlns:a16="http://schemas.microsoft.com/office/drawing/2014/main" xmlns="" val="1267967791"/>
                    </a:ext>
                  </a:extLst>
                </a:gridCol>
                <a:gridCol w="7354628">
                  <a:extLst>
                    <a:ext uri="{9D8B030D-6E8A-4147-A177-3AD203B41FA5}">
                      <a16:colId xmlns:a16="http://schemas.microsoft.com/office/drawing/2014/main" xmlns="" val="3287063643"/>
                    </a:ext>
                  </a:extLst>
                </a:gridCol>
              </a:tblGrid>
              <a:tr h="1519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30454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Цель:                           </a:t>
                      </a:r>
                      <a:endParaRPr lang="ru-RU" sz="1600" dirty="0">
                        <a:solidFill>
                          <a:srgbClr val="30454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Разработать маршруты здоровья с учетом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методики «10 000 шагов» Лиги   здоровья нации.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1308675"/>
                  </a:ext>
                </a:extLst>
              </a:tr>
              <a:tr h="16140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30454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Этапы проекта: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b="1" dirty="0">
                          <a:solidFill>
                            <a:srgbClr val="20B2AA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ЭТАП </a:t>
                      </a:r>
                      <a:r>
                        <a:rPr lang="ru-RU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нанесение на онлайн-карты объектов и маршрутов.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b="1" dirty="0">
                          <a:solidFill>
                            <a:srgbClr val="20B2AA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ЭТАП </a:t>
                      </a:r>
                      <a:r>
                        <a:rPr lang="ru-RU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проведение квеста.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3141981"/>
                  </a:ext>
                </a:extLst>
              </a:tr>
              <a:tr h="19167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30454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Обязательные требования: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Tahoma" panose="020B0604030504040204" pitchFamily="34" charset="0"/>
                        <a:buChar char="⁃"/>
                      </a:pPr>
                      <a:r>
                        <a:rPr lang="ru-RU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инструктор ЗОЖ;</a:t>
                      </a:r>
                    </a:p>
                    <a:p>
                      <a:pPr marL="285750" lvl="0" indent="-285750">
                        <a:buFont typeface="Tahoma" panose="020B0604030504040204" pitchFamily="34" charset="0"/>
                        <a:buChar char="⁃"/>
                      </a:pPr>
                      <a:r>
                        <a:rPr lang="ru-RU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маршрут пролегает по рекреационным территориям (лесные массивы, парки, скверы);</a:t>
                      </a:r>
                    </a:p>
                    <a:p>
                      <a:pPr marL="285750" lvl="0" indent="-285750">
                        <a:buFont typeface="Tahoma" panose="020B0604030504040204" pitchFamily="34" charset="0"/>
                        <a:buChar char="⁃"/>
                      </a:pPr>
                      <a:r>
                        <a:rPr lang="ru-RU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площадки для проведения физических упражнений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2419987"/>
                  </a:ext>
                </a:extLst>
              </a:tr>
            </a:tbl>
          </a:graphicData>
        </a:graphic>
      </p:graphicFrame>
      <p:pic>
        <p:nvPicPr>
          <p:cNvPr id="7" name="Picture 10" descr="10 000 шагов к здоровью - Новости - Новости - Сетевое издание ...">
            <a:extLst>
              <a:ext uri="{FF2B5EF4-FFF2-40B4-BE49-F238E27FC236}">
                <a16:creationId xmlns:a16="http://schemas.microsoft.com/office/drawing/2014/main" xmlns="" id="{7F996914-112B-4D52-A408-C473ADEB6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912" y="1097378"/>
            <a:ext cx="2859936" cy="374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98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>
          <a:xfrm>
            <a:off x="941327" y="546327"/>
            <a:ext cx="11290824" cy="4529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800" b="1" dirty="0"/>
              <a:t>Проектный офис: взаимодействие с институтами развития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5644858" y="4991642"/>
            <a:ext cx="6064725" cy="1428688"/>
            <a:chOff x="5442456" y="1228813"/>
            <a:chExt cx="6896256" cy="150480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905" y="1235956"/>
              <a:ext cx="2246807" cy="14976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2377" y="1235956"/>
              <a:ext cx="2246807" cy="14976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074" name="Picture 2" descr="https://media-private.canva.com/MADasy09BO4/1/screen_3x.jpg?response-expires=Mon%2C%2023%20Sep%202019%2016%3A24%3A52%20GMT&amp;X-Amz-Algorithm=AWS4-HMAC-SHA256&amp;X-Amz-Date=20190923T140717Z&amp;X-Amz-SignedHeaders=host&amp;X-Amz-Expires=8254&amp;X-Amz-Credential=AKIAJWF6QO3UH4PAAJ6Q%2F20190923%2Fus-east-1%2Fs3%2Faws4_request&amp;X-Amz-Signature=a4d55723d6acc6096afcf3cff8931c28db4f166918bb2f54c5600ace4974678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2456" y="1228813"/>
              <a:ext cx="2257200" cy="1504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458529" y="1118282"/>
            <a:ext cx="4885421" cy="5322711"/>
            <a:chOff x="507546" y="1256285"/>
            <a:chExt cx="4885421" cy="4857749"/>
          </a:xfrm>
        </p:grpSpPr>
        <p:sp>
          <p:nvSpPr>
            <p:cNvPr id="20" name="Заголовок 2"/>
            <p:cNvSpPr txBox="1">
              <a:spLocks/>
            </p:cNvSpPr>
            <p:nvPr/>
          </p:nvSpPr>
          <p:spPr>
            <a:xfrm>
              <a:off x="507546" y="1256285"/>
              <a:ext cx="4885421" cy="4857749"/>
            </a:xfrm>
            <a:prstGeom prst="rect">
              <a:avLst/>
            </a:prstGeom>
            <a:solidFill>
              <a:srgbClr val="20B2AA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000" kern="1200">
                  <a:solidFill>
                    <a:srgbClr val="2F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marL="285750" indent="-285750"/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Заголовок 1"/>
            <p:cNvSpPr txBox="1">
              <a:spLocks/>
            </p:cNvSpPr>
            <p:nvPr/>
          </p:nvSpPr>
          <p:spPr>
            <a:xfrm>
              <a:off x="1743997" y="1401650"/>
              <a:ext cx="2906941" cy="15823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000" kern="1200">
                  <a:solidFill>
                    <a:srgbClr val="2F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ru-RU" sz="9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140</a:t>
              </a:r>
            </a:p>
          </p:txBody>
        </p:sp>
        <p:sp>
          <p:nvSpPr>
            <p:cNvPr id="22" name="Заголовок 1"/>
            <p:cNvSpPr txBox="1">
              <a:spLocks/>
            </p:cNvSpPr>
            <p:nvPr/>
          </p:nvSpPr>
          <p:spPr>
            <a:xfrm>
              <a:off x="1463185" y="2702060"/>
              <a:ext cx="3049816" cy="82591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000" kern="1200">
                  <a:solidFill>
                    <a:srgbClr val="2F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ru-RU" sz="2400" dirty="0">
                  <a:solidFill>
                    <a:schemeClr val="bg1"/>
                  </a:solidFill>
                </a:rPr>
                <a:t>ОСНОВНЫХ МЕР </a:t>
              </a:r>
            </a:p>
            <a:p>
              <a:pPr algn="ctr">
                <a:lnSpc>
                  <a:spcPct val="100000"/>
                </a:lnSpc>
              </a:pPr>
              <a:r>
                <a:rPr lang="ru-RU" sz="2400" dirty="0">
                  <a:solidFill>
                    <a:schemeClr val="bg1"/>
                  </a:solidFill>
                </a:rPr>
                <a:t>ПОДДЕРЖКИ</a:t>
              </a: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6569" y="3875114"/>
              <a:ext cx="1607373" cy="1607373"/>
            </a:xfrm>
            <a:prstGeom prst="rect">
              <a:avLst/>
            </a:prstGeom>
          </p:spPr>
        </p:pic>
      </p:grpSp>
      <p:sp>
        <p:nvSpPr>
          <p:cNvPr id="27" name="Заголовок 1"/>
          <p:cNvSpPr txBox="1">
            <a:spLocks/>
          </p:cNvSpPr>
          <p:nvPr/>
        </p:nvSpPr>
        <p:spPr>
          <a:xfrm>
            <a:off x="5499029" y="1164120"/>
            <a:ext cx="6692971" cy="3694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ПРОЕКТНЫЙ ОФИС </a:t>
            </a:r>
            <a:r>
              <a:rPr lang="ru-RU" sz="2000" dirty="0">
                <a:solidFill>
                  <a:srgbClr val="30454F"/>
                </a:solidFill>
              </a:rPr>
              <a:t>- </a:t>
            </a:r>
            <a:r>
              <a:rPr lang="ru-RU" sz="1600" dirty="0">
                <a:solidFill>
                  <a:srgbClr val="30454F"/>
                </a:solidFill>
              </a:rPr>
              <a:t>структурное подразделение Фонда, задачами которого в части поддержки предпринимателям в моногородах является: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altLang="ru-RU" sz="1600" b="1" dirty="0">
                <a:solidFill>
                  <a:srgbClr val="20B2AA"/>
                </a:solidFill>
              </a:rPr>
              <a:t>Консультации</a:t>
            </a:r>
            <a:r>
              <a:rPr lang="ru-RU" altLang="ru-RU" sz="1600" b="1" dirty="0">
                <a:solidFill>
                  <a:srgbClr val="0078BF"/>
                </a:solidFill>
              </a:rPr>
              <a:t> </a:t>
            </a:r>
            <a:r>
              <a:rPr lang="ru-RU" altLang="ru-RU" sz="1600" dirty="0"/>
              <a:t>по подготовке документации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20B2AA"/>
                </a:solidFill>
              </a:rPr>
              <a:t>Взаимодействие с институтами развития:</a:t>
            </a:r>
          </a:p>
          <a:p>
            <a:pPr marL="557213" lvl="1" indent="-214313">
              <a:spcBef>
                <a:spcPts val="600"/>
              </a:spcBef>
              <a:buFontTx/>
              <a:buChar char="-"/>
            </a:pPr>
            <a:r>
              <a:rPr lang="ru-RU" altLang="ru-RU" sz="1600" b="1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Недостающий залог </a:t>
            </a:r>
            <a:r>
              <a:rPr lang="ru-RU" altLang="ru-RU" sz="14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(Корпорация МСП, РГО)</a:t>
            </a:r>
          </a:p>
          <a:p>
            <a:pPr marL="557213" lvl="1" indent="-214313">
              <a:spcBef>
                <a:spcPts val="600"/>
              </a:spcBef>
              <a:buFontTx/>
              <a:buChar char="-"/>
            </a:pPr>
            <a:r>
              <a:rPr lang="ru-RU" sz="1600" b="1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Софинансирование инвестиционного проекта     </a:t>
            </a:r>
            <a:r>
              <a:rPr lang="ru-RU" sz="14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(Фонд развития промышленности, Корпорация МСП, банки, региональные институты развития)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20B2AA"/>
                </a:solidFill>
              </a:rPr>
              <a:t>Взаимодействие с органами власти</a:t>
            </a:r>
            <a:endParaRPr lang="ru-RU" sz="1600" b="1" dirty="0"/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20B2AA"/>
                </a:solidFill>
              </a:rPr>
              <a:t>Подбор площадки для инвестиционного проекта</a:t>
            </a:r>
            <a:endParaRPr lang="ru-RU" sz="1600" dirty="0"/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20B2AA"/>
                </a:solidFill>
              </a:rPr>
              <a:t>Подбор иных мер государственной и негосударственной поддержки</a:t>
            </a:r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258430"/>
            <a:ext cx="2743200" cy="365125"/>
          </a:xfrm>
        </p:spPr>
        <p:txBody>
          <a:bodyPr/>
          <a:lstStyle/>
          <a:p>
            <a:fld id="{62E21156-095B-496A-BAB7-1B65ABED130B}" type="slidenum">
              <a:rPr lang="ru-RU" smtClean="0"/>
              <a:t>2</a:t>
            </a:fld>
            <a:endParaRPr lang="ru-RU" dirty="0"/>
          </a:p>
        </p:txBody>
      </p:sp>
      <p:sp>
        <p:nvSpPr>
          <p:cNvPr id="17" name="Нижний колонтитул 23">
            <a:extLst>
              <a:ext uri="{FF2B5EF4-FFF2-40B4-BE49-F238E27FC236}">
                <a16:creationId xmlns:a16="http://schemas.microsoft.com/office/drawing/2014/main" xmlns="" id="{E8307C7C-55BE-446C-8EDE-21EC7644B346}"/>
              </a:ext>
            </a:extLst>
          </p:cNvPr>
          <p:cNvSpPr txBox="1">
            <a:spLocks/>
          </p:cNvSpPr>
          <p:nvPr/>
        </p:nvSpPr>
        <p:spPr>
          <a:xfrm>
            <a:off x="342312" y="-1537"/>
            <a:ext cx="5072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 развития моногородов. Меры поддержки</a:t>
            </a:r>
          </a:p>
        </p:txBody>
      </p:sp>
    </p:spTree>
    <p:extLst>
      <p:ext uri="{BB962C8B-B14F-4D97-AF65-F5344CB8AC3E}">
        <p14:creationId xmlns:p14="http://schemas.microsoft.com/office/powerpoint/2010/main" val="4294267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6113508" cy="6857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667432" y="4712689"/>
            <a:ext cx="1667068" cy="1735736"/>
          </a:xfrm>
          <a:prstGeom prst="rect">
            <a:avLst/>
          </a:prstGeom>
          <a:solidFill>
            <a:srgbClr val="30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02879" y="3832989"/>
            <a:ext cx="5246913" cy="1443876"/>
          </a:xfrm>
        </p:spPr>
        <p:txBody>
          <a:bodyPr>
            <a:noAutofit/>
          </a:bodyPr>
          <a:lstStyle/>
          <a:p>
            <a:pPr algn="l"/>
            <a:r>
              <a:rPr lang="ru-RU" sz="3200" dirty="0"/>
              <a:t/>
            </a:r>
            <a:br>
              <a:rPr lang="ru-RU" sz="3200" dirty="0"/>
            </a:br>
            <a:r>
              <a:rPr lang="ru-RU" sz="2800" dirty="0"/>
              <a:t>Некоммерческая организация </a:t>
            </a:r>
            <a:r>
              <a:rPr lang="ru-RU" sz="3600" dirty="0"/>
              <a:t>«Фонд развития моногородов» 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6202879" y="5414124"/>
            <a:ext cx="5246913" cy="1443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ru-RU" sz="2000" dirty="0"/>
              <a:t>Тел. +7 (495) 734 79 19</a:t>
            </a:r>
          </a:p>
          <a:p>
            <a:pPr algn="l">
              <a:lnSpc>
                <a:spcPct val="150000"/>
              </a:lnSpc>
            </a:pPr>
            <a:r>
              <a:rPr lang="en-US" sz="2000" dirty="0"/>
              <a:t>E-mail</a:t>
            </a:r>
            <a:r>
              <a:rPr lang="ru-RU" sz="2000" dirty="0"/>
              <a:t>: </a:t>
            </a:r>
            <a:r>
              <a:rPr lang="en-US" sz="2000" dirty="0"/>
              <a:t>info@monogorodarf.ru</a:t>
            </a:r>
            <a:endParaRPr lang="ru-RU" sz="2000" dirty="0"/>
          </a:p>
        </p:txBody>
      </p:sp>
      <p:pic>
        <p:nvPicPr>
          <p:cNvPr id="1026" name="Picture 2" descr="https://media-private.canva.com/MADerFvwtiM/1/screen_3x.jpg?response-expires=Mon%2C%2030%20Sep%202019%2008%3A38%3A30%20GMT&amp;X-Amz-Algorithm=AWS4-HMAC-SHA256&amp;X-Amz-Date=20190930T061211Z&amp;X-Amz-SignedHeaders=host&amp;X-Amz-Expires=8778&amp;X-Amz-Credential=AKIAJWF6QO3UH4PAAJ6Q%2F20190930%2Fus-east-1%2Fs3%2Faws4_request&amp;X-Amz-Signature=0d23076708c5f83588d1c0b153d4994a37953645c55218756c419e6c14e0d23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2"/>
          <a:stretch/>
        </p:blipFill>
        <p:spPr bwMode="auto">
          <a:xfrm>
            <a:off x="0" y="1"/>
            <a:ext cx="611350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338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9139" y="66791"/>
            <a:ext cx="12201139" cy="518399"/>
          </a:xfrm>
          <a:prstGeom prst="rect">
            <a:avLst/>
          </a:prstGeom>
          <a:solidFill>
            <a:srgbClr val="436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7352" y="78591"/>
            <a:ext cx="520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КУРАТОРЫ </a:t>
            </a:r>
          </a:p>
        </p:txBody>
      </p:sp>
      <p:grpSp>
        <p:nvGrpSpPr>
          <p:cNvPr id="111" name="Группа 110"/>
          <p:cNvGrpSpPr/>
          <p:nvPr/>
        </p:nvGrpSpPr>
        <p:grpSpPr>
          <a:xfrm>
            <a:off x="8196843" y="793131"/>
            <a:ext cx="4425463" cy="2714470"/>
            <a:chOff x="19792" y="973543"/>
            <a:chExt cx="3446692" cy="1931581"/>
          </a:xfrm>
        </p:grpSpPr>
        <p:grpSp>
          <p:nvGrpSpPr>
            <p:cNvPr id="112" name="Группа 111"/>
            <p:cNvGrpSpPr/>
            <p:nvPr/>
          </p:nvGrpSpPr>
          <p:grpSpPr>
            <a:xfrm>
              <a:off x="81627" y="1001680"/>
              <a:ext cx="3384857" cy="1784184"/>
              <a:chOff x="81627" y="999776"/>
              <a:chExt cx="3384857" cy="1824676"/>
            </a:xfrm>
          </p:grpSpPr>
          <p:sp>
            <p:nvSpPr>
              <p:cNvPr id="114" name="TextBox 113"/>
              <p:cNvSpPr txBox="1"/>
              <p:nvPr/>
            </p:nvSpPr>
            <p:spPr>
              <a:xfrm>
                <a:off x="1473800" y="999776"/>
                <a:ext cx="1956091" cy="472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ЩЕРБИНА</a:t>
                </a:r>
              </a:p>
              <a:p>
                <a:r>
                  <a:rPr lang="ru-RU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Ольга Александровна</a:t>
                </a: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81627" y="2238534"/>
                <a:ext cx="2852073" cy="56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ru-RU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г. Воронеж</a:t>
                </a:r>
              </a:p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ru-RU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г. Иваново</a:t>
                </a:r>
              </a:p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ru-RU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г. Кемерово</a:t>
                </a: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1574783" y="1370529"/>
                <a:ext cx="1827312" cy="200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1639172" y="2624220"/>
                <a:ext cx="1827312" cy="200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3" name="Прямоугольник 112"/>
            <p:cNvSpPr/>
            <p:nvPr/>
          </p:nvSpPr>
          <p:spPr>
            <a:xfrm>
              <a:off x="19792" y="973543"/>
              <a:ext cx="2990057" cy="1931581"/>
            </a:xfrm>
            <a:prstGeom prst="rect">
              <a:avLst/>
            </a:prstGeom>
            <a:noFill/>
            <a:ln w="9525">
              <a:solidFill>
                <a:srgbClr val="20B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0" name="Группа 119"/>
          <p:cNvGrpSpPr/>
          <p:nvPr/>
        </p:nvGrpSpPr>
        <p:grpSpPr>
          <a:xfrm>
            <a:off x="7664689" y="3816858"/>
            <a:ext cx="5151529" cy="1910346"/>
            <a:chOff x="81627" y="1042378"/>
            <a:chExt cx="3892171" cy="1374982"/>
          </a:xfrm>
        </p:grpSpPr>
        <p:sp>
          <p:nvSpPr>
            <p:cNvPr id="122" name="TextBox 121"/>
            <p:cNvSpPr txBox="1"/>
            <p:nvPr/>
          </p:nvSpPr>
          <p:spPr>
            <a:xfrm>
              <a:off x="1950289" y="1042378"/>
              <a:ext cx="2023509" cy="472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ШЕЛГУНОВ</a:t>
              </a:r>
            </a:p>
            <a:p>
              <a:r>
                <a: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Руслан Владимирович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81627" y="2238534"/>
              <a:ext cx="2852073" cy="178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endPara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106389" y="1499870"/>
              <a:ext cx="1827312" cy="201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106389" y="1897678"/>
              <a:ext cx="1827312" cy="201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35" name="Группа 134"/>
          <p:cNvGrpSpPr/>
          <p:nvPr/>
        </p:nvGrpSpPr>
        <p:grpSpPr>
          <a:xfrm>
            <a:off x="240166" y="3715059"/>
            <a:ext cx="4548472" cy="2744572"/>
            <a:chOff x="5179" y="944241"/>
            <a:chExt cx="3538093" cy="1931581"/>
          </a:xfrm>
        </p:grpSpPr>
        <p:grpSp>
          <p:nvGrpSpPr>
            <p:cNvPr id="136" name="Группа 135"/>
            <p:cNvGrpSpPr/>
            <p:nvPr/>
          </p:nvGrpSpPr>
          <p:grpSpPr>
            <a:xfrm>
              <a:off x="81627" y="990327"/>
              <a:ext cx="3461645" cy="1396771"/>
              <a:chOff x="81627" y="988167"/>
              <a:chExt cx="3461645" cy="1428472"/>
            </a:xfrm>
          </p:grpSpPr>
          <p:sp>
            <p:nvSpPr>
              <p:cNvPr id="138" name="TextBox 137"/>
              <p:cNvSpPr txBox="1"/>
              <p:nvPr/>
            </p:nvSpPr>
            <p:spPr>
              <a:xfrm>
                <a:off x="1446532" y="988167"/>
                <a:ext cx="2096740" cy="333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СИДОРОВ</a:t>
                </a:r>
              </a:p>
              <a:p>
                <a:r>
                  <a:rPr lang="ru-RU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Антон Сергеевич</a:t>
                </a: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81627" y="2238534"/>
                <a:ext cx="2852073" cy="17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1106389" y="1499870"/>
                <a:ext cx="1827312" cy="200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717607" y="1884261"/>
                <a:ext cx="1827312" cy="200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7" name="Прямоугольник 136"/>
            <p:cNvSpPr/>
            <p:nvPr/>
          </p:nvSpPr>
          <p:spPr>
            <a:xfrm>
              <a:off x="5179" y="944241"/>
              <a:ext cx="2980581" cy="1931581"/>
            </a:xfrm>
            <a:prstGeom prst="rect">
              <a:avLst/>
            </a:prstGeom>
            <a:noFill/>
            <a:ln w="9525">
              <a:solidFill>
                <a:srgbClr val="20B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5" name="Группа 214"/>
          <p:cNvGrpSpPr/>
          <p:nvPr/>
        </p:nvGrpSpPr>
        <p:grpSpPr>
          <a:xfrm>
            <a:off x="228605" y="777768"/>
            <a:ext cx="4296971" cy="2715887"/>
            <a:chOff x="19793" y="973543"/>
            <a:chExt cx="3330202" cy="1931581"/>
          </a:xfrm>
        </p:grpSpPr>
        <p:grpSp>
          <p:nvGrpSpPr>
            <p:cNvPr id="216" name="Группа 215"/>
            <p:cNvGrpSpPr/>
            <p:nvPr/>
          </p:nvGrpSpPr>
          <p:grpSpPr>
            <a:xfrm>
              <a:off x="81627" y="991190"/>
              <a:ext cx="3268368" cy="1467979"/>
              <a:chOff x="81627" y="989048"/>
              <a:chExt cx="3268368" cy="1501295"/>
            </a:xfrm>
          </p:grpSpPr>
          <p:sp>
            <p:nvSpPr>
              <p:cNvPr id="218" name="TextBox 217"/>
              <p:cNvSpPr txBox="1"/>
              <p:nvPr/>
            </p:nvSpPr>
            <p:spPr>
              <a:xfrm>
                <a:off x="1455265" y="989048"/>
                <a:ext cx="1894730" cy="66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ПЕТРОВА</a:t>
                </a:r>
              </a:p>
              <a:p>
                <a:r>
                  <a:rPr lang="ru-RU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Людмила Валериевна</a:t>
                </a:r>
              </a:p>
            </p:txBody>
          </p:sp>
          <p:sp>
            <p:nvSpPr>
              <p:cNvPr id="220" name="TextBox 219"/>
              <p:cNvSpPr txBox="1"/>
              <p:nvPr/>
            </p:nvSpPr>
            <p:spPr>
              <a:xfrm>
                <a:off x="81627" y="2238534"/>
                <a:ext cx="2852073" cy="251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§"/>
                </a:pPr>
                <a:endPara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1" name="TextBox 220"/>
              <p:cNvSpPr txBox="1"/>
              <p:nvPr/>
            </p:nvSpPr>
            <p:spPr>
              <a:xfrm>
                <a:off x="1190258" y="2085003"/>
                <a:ext cx="1827312" cy="283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2" name="TextBox 221"/>
              <p:cNvSpPr txBox="1"/>
              <p:nvPr/>
            </p:nvSpPr>
            <p:spPr>
              <a:xfrm>
                <a:off x="1106389" y="1897678"/>
                <a:ext cx="1827312" cy="283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17" name="Прямоугольник 216"/>
            <p:cNvSpPr/>
            <p:nvPr/>
          </p:nvSpPr>
          <p:spPr>
            <a:xfrm>
              <a:off x="19793" y="973543"/>
              <a:ext cx="2980581" cy="1931581"/>
            </a:xfrm>
            <a:prstGeom prst="rect">
              <a:avLst/>
            </a:prstGeom>
            <a:noFill/>
            <a:ln w="9525">
              <a:solidFill>
                <a:srgbClr val="20B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3" name="Группа 222"/>
          <p:cNvGrpSpPr/>
          <p:nvPr/>
        </p:nvGrpSpPr>
        <p:grpSpPr>
          <a:xfrm>
            <a:off x="3479150" y="793131"/>
            <a:ext cx="4717693" cy="4547315"/>
            <a:chOff x="949434" y="-3081061"/>
            <a:chExt cx="4319234" cy="5168735"/>
          </a:xfrm>
        </p:grpSpPr>
        <p:grpSp>
          <p:nvGrpSpPr>
            <p:cNvPr id="224" name="Группа 223"/>
            <p:cNvGrpSpPr/>
            <p:nvPr/>
          </p:nvGrpSpPr>
          <p:grpSpPr>
            <a:xfrm>
              <a:off x="949434" y="-3036579"/>
              <a:ext cx="4319234" cy="5124253"/>
              <a:chOff x="949434" y="-3130134"/>
              <a:chExt cx="4319234" cy="5240552"/>
            </a:xfrm>
          </p:grpSpPr>
          <p:sp>
            <p:nvSpPr>
              <p:cNvPr id="226" name="TextBox 225"/>
              <p:cNvSpPr txBox="1"/>
              <p:nvPr/>
            </p:nvSpPr>
            <p:spPr>
              <a:xfrm>
                <a:off x="3248623" y="-3130134"/>
                <a:ext cx="2020045" cy="472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ПОПОВА</a:t>
                </a:r>
              </a:p>
              <a:p>
                <a:r>
                  <a:rPr lang="ru-RU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Ольга Валентиновна</a:t>
                </a:r>
              </a:p>
            </p:txBody>
          </p:sp>
          <p:sp>
            <p:nvSpPr>
              <p:cNvPr id="228" name="TextBox 227"/>
              <p:cNvSpPr txBox="1"/>
              <p:nvPr/>
            </p:nvSpPr>
            <p:spPr>
              <a:xfrm>
                <a:off x="3346537" y="-2548293"/>
                <a:ext cx="1645552" cy="1287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ru-RU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Новосибирская область</a:t>
                </a:r>
              </a:p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ru-RU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Омская область</a:t>
                </a:r>
              </a:p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ru-RU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Томская область</a:t>
                </a:r>
              </a:p>
              <a:p>
                <a:pPr marL="171450" indent="-171450">
                  <a:buFont typeface="Wingdings" panose="05000000000000000000" pitchFamily="2" charset="2"/>
                  <a:buChar char="§"/>
                </a:pPr>
                <a:endPara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0" name="TextBox 229"/>
              <p:cNvSpPr txBox="1"/>
              <p:nvPr/>
            </p:nvSpPr>
            <p:spPr>
              <a:xfrm>
                <a:off x="949434" y="1827132"/>
                <a:ext cx="1827312" cy="283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25" name="Прямоугольник 224"/>
            <p:cNvSpPr/>
            <p:nvPr/>
          </p:nvSpPr>
          <p:spPr>
            <a:xfrm>
              <a:off x="1614363" y="-3081061"/>
              <a:ext cx="3518578" cy="3086158"/>
            </a:xfrm>
            <a:prstGeom prst="rect">
              <a:avLst/>
            </a:prstGeom>
            <a:noFill/>
            <a:ln w="9525">
              <a:solidFill>
                <a:srgbClr val="20B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1" name="Группа 230"/>
          <p:cNvGrpSpPr/>
          <p:nvPr/>
        </p:nvGrpSpPr>
        <p:grpSpPr>
          <a:xfrm>
            <a:off x="4203661" y="3715867"/>
            <a:ext cx="4417504" cy="2754759"/>
            <a:chOff x="8905" y="973543"/>
            <a:chExt cx="3445567" cy="1931581"/>
          </a:xfrm>
        </p:grpSpPr>
        <p:grpSp>
          <p:nvGrpSpPr>
            <p:cNvPr id="232" name="Группа 231"/>
            <p:cNvGrpSpPr/>
            <p:nvPr/>
          </p:nvGrpSpPr>
          <p:grpSpPr>
            <a:xfrm>
              <a:off x="81627" y="1001112"/>
              <a:ext cx="3372845" cy="1387404"/>
              <a:chOff x="81627" y="999195"/>
              <a:chExt cx="3372845" cy="1418892"/>
            </a:xfrm>
          </p:grpSpPr>
          <p:sp>
            <p:nvSpPr>
              <p:cNvPr id="234" name="TextBox 233"/>
              <p:cNvSpPr txBox="1"/>
              <p:nvPr/>
            </p:nvSpPr>
            <p:spPr>
              <a:xfrm>
                <a:off x="1426394" y="999195"/>
                <a:ext cx="2028078" cy="336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СУМАРОКОВ</a:t>
                </a:r>
              </a:p>
              <a:p>
                <a:r>
                  <a:rPr lang="ru-RU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Александр Михайлович</a:t>
                </a:r>
              </a:p>
            </p:txBody>
          </p:sp>
          <p:sp>
            <p:nvSpPr>
              <p:cNvPr id="236" name="TextBox 235"/>
              <p:cNvSpPr txBox="1"/>
              <p:nvPr/>
            </p:nvSpPr>
            <p:spPr>
              <a:xfrm>
                <a:off x="81627" y="2238534"/>
                <a:ext cx="2852073" cy="179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ru-RU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г. </a:t>
                </a:r>
              </a:p>
            </p:txBody>
          </p:sp>
          <p:sp>
            <p:nvSpPr>
              <p:cNvPr id="237" name="TextBox 236"/>
              <p:cNvSpPr txBox="1"/>
              <p:nvPr/>
            </p:nvSpPr>
            <p:spPr>
              <a:xfrm>
                <a:off x="1106389" y="1499870"/>
                <a:ext cx="1827312" cy="201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8" name="TextBox 237"/>
              <p:cNvSpPr txBox="1"/>
              <p:nvPr/>
            </p:nvSpPr>
            <p:spPr>
              <a:xfrm>
                <a:off x="1106389" y="1897678"/>
                <a:ext cx="1827312" cy="201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33" name="Прямоугольник 232"/>
            <p:cNvSpPr/>
            <p:nvPr/>
          </p:nvSpPr>
          <p:spPr>
            <a:xfrm>
              <a:off x="8905" y="973543"/>
              <a:ext cx="2991470" cy="1931581"/>
            </a:xfrm>
            <a:prstGeom prst="rect">
              <a:avLst/>
            </a:prstGeom>
            <a:noFill/>
            <a:ln w="9525">
              <a:solidFill>
                <a:srgbClr val="20B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 t="1320" r="-2596" b="602"/>
          <a:stretch/>
        </p:blipFill>
        <p:spPr>
          <a:xfrm>
            <a:off x="266958" y="802579"/>
            <a:ext cx="1865193" cy="268357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85998" y="1318690"/>
            <a:ext cx="1770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Красноярский край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0042781" y="1414546"/>
            <a:ext cx="18256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Кемеровская область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57107" y="4320784"/>
            <a:ext cx="1840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Республика Хакасия</a:t>
            </a:r>
          </a:p>
        </p:txBody>
      </p:sp>
      <p:sp>
        <p:nvSpPr>
          <p:cNvPr id="131" name="Прямоугольник 130"/>
          <p:cNvSpPr/>
          <p:nvPr/>
        </p:nvSpPr>
        <p:spPr>
          <a:xfrm>
            <a:off x="6103956" y="4300101"/>
            <a:ext cx="16594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Алтайский край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109154" y="3014190"/>
            <a:ext cx="1911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8-915-000-19-27</a:t>
            </a:r>
          </a:p>
        </p:txBody>
      </p:sp>
      <p:sp>
        <p:nvSpPr>
          <p:cNvPr id="147" name="Прямоугольник 146"/>
          <p:cNvSpPr/>
          <p:nvPr/>
        </p:nvSpPr>
        <p:spPr>
          <a:xfrm>
            <a:off x="10115646" y="5899252"/>
            <a:ext cx="1911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8-926-209-04-51</a:t>
            </a:r>
          </a:p>
        </p:txBody>
      </p:sp>
      <p:sp>
        <p:nvSpPr>
          <p:cNvPr id="155" name="Прямоугольник 154"/>
          <p:cNvSpPr/>
          <p:nvPr/>
        </p:nvSpPr>
        <p:spPr>
          <a:xfrm>
            <a:off x="6057247" y="3014019"/>
            <a:ext cx="1911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8-916-262-34-54</a:t>
            </a:r>
          </a:p>
        </p:txBody>
      </p:sp>
      <p:sp>
        <p:nvSpPr>
          <p:cNvPr id="159" name="Прямоугольник 158"/>
          <p:cNvSpPr/>
          <p:nvPr/>
        </p:nvSpPr>
        <p:spPr>
          <a:xfrm>
            <a:off x="2121927" y="2995477"/>
            <a:ext cx="1911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8-915-000-17-92</a:t>
            </a:r>
          </a:p>
        </p:txBody>
      </p:sp>
      <p:sp>
        <p:nvSpPr>
          <p:cNvPr id="160" name="Прямоугольник 159"/>
          <p:cNvSpPr/>
          <p:nvPr/>
        </p:nvSpPr>
        <p:spPr>
          <a:xfrm>
            <a:off x="6107557" y="5821916"/>
            <a:ext cx="1911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8-985-101-62-87</a:t>
            </a:r>
          </a:p>
        </p:txBody>
      </p:sp>
      <p:sp>
        <p:nvSpPr>
          <p:cNvPr id="161" name="Прямоугольник 160"/>
          <p:cNvSpPr/>
          <p:nvPr/>
        </p:nvSpPr>
        <p:spPr>
          <a:xfrm>
            <a:off x="10109153" y="4334094"/>
            <a:ext cx="19175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Иркутская область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Кемеровская область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58" y="3743692"/>
            <a:ext cx="1813842" cy="2714766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2156184" y="5827754"/>
            <a:ext cx="1927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8-985-101-62-89</a:t>
            </a:r>
          </a:p>
        </p:txBody>
      </p:sp>
      <p:pic>
        <p:nvPicPr>
          <p:cNvPr id="107" name="Рисунок 10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480" y="812547"/>
            <a:ext cx="1819492" cy="2681107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030" y="812547"/>
            <a:ext cx="1849919" cy="26811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320" y="3740729"/>
            <a:ext cx="1848506" cy="271772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3812" y="3738283"/>
            <a:ext cx="1863826" cy="2720174"/>
          </a:xfrm>
          <a:prstGeom prst="rect">
            <a:avLst/>
          </a:prstGeom>
        </p:spPr>
      </p:pic>
      <p:grpSp>
        <p:nvGrpSpPr>
          <p:cNvPr id="64" name="Группа 63"/>
          <p:cNvGrpSpPr/>
          <p:nvPr/>
        </p:nvGrpSpPr>
        <p:grpSpPr>
          <a:xfrm>
            <a:off x="7494940" y="3708021"/>
            <a:ext cx="4717693" cy="4602850"/>
            <a:chOff x="949434" y="-3088951"/>
            <a:chExt cx="4319234" cy="5176625"/>
          </a:xfrm>
        </p:grpSpPr>
        <p:grpSp>
          <p:nvGrpSpPr>
            <p:cNvPr id="65" name="Группа 64"/>
            <p:cNvGrpSpPr/>
            <p:nvPr/>
          </p:nvGrpSpPr>
          <p:grpSpPr>
            <a:xfrm>
              <a:off x="949434" y="-3036579"/>
              <a:ext cx="4319234" cy="5124253"/>
              <a:chOff x="949434" y="-3130134"/>
              <a:chExt cx="4319234" cy="5240552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3248623" y="-3130134"/>
                <a:ext cx="2020045" cy="321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949434" y="1827132"/>
                <a:ext cx="1827312" cy="283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6" name="Прямоугольник 65"/>
            <p:cNvSpPr/>
            <p:nvPr/>
          </p:nvSpPr>
          <p:spPr>
            <a:xfrm>
              <a:off x="1576319" y="-3088951"/>
              <a:ext cx="3544948" cy="3115808"/>
            </a:xfrm>
            <a:prstGeom prst="rect">
              <a:avLst/>
            </a:prstGeom>
            <a:noFill/>
            <a:ln w="9525">
              <a:solidFill>
                <a:srgbClr val="20B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" r="4171"/>
          <a:stretch/>
        </p:blipFill>
        <p:spPr>
          <a:xfrm>
            <a:off x="8211824" y="3966935"/>
            <a:ext cx="1876572" cy="247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00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1123950" y="237860"/>
            <a:ext cx="10636253" cy="117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800" b="1" dirty="0"/>
              <a:t>Нефинансовые меры поддержки: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FE4664C-69A1-472F-838E-BC95AA51F710}"/>
              </a:ext>
            </a:extLst>
          </p:cNvPr>
          <p:cNvSpPr txBox="1"/>
          <p:nvPr/>
        </p:nvSpPr>
        <p:spPr>
          <a:xfrm>
            <a:off x="4976667" y="2352797"/>
            <a:ext cx="939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01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D33E7C42-7E0A-4EF9-A683-A7D84F9BCB06}"/>
              </a:ext>
            </a:extLst>
          </p:cNvPr>
          <p:cNvSpPr txBox="1"/>
          <p:nvPr/>
        </p:nvSpPr>
        <p:spPr>
          <a:xfrm>
            <a:off x="5878518" y="2419169"/>
            <a:ext cx="939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02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F96E795-E86D-475A-96C6-FCC16471B787}"/>
              </a:ext>
            </a:extLst>
          </p:cNvPr>
          <p:cNvSpPr txBox="1"/>
          <p:nvPr/>
        </p:nvSpPr>
        <p:spPr>
          <a:xfrm>
            <a:off x="6569690" y="3200121"/>
            <a:ext cx="939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03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AA5BFD0A-2662-4D3A-9CE2-27F88D2C88C0}"/>
              </a:ext>
            </a:extLst>
          </p:cNvPr>
          <p:cNvSpPr txBox="1"/>
          <p:nvPr/>
        </p:nvSpPr>
        <p:spPr>
          <a:xfrm>
            <a:off x="5878518" y="4157309"/>
            <a:ext cx="939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04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2C9E3629-961B-41E6-8787-CC9055AF681F}"/>
              </a:ext>
            </a:extLst>
          </p:cNvPr>
          <p:cNvSpPr txBox="1"/>
          <p:nvPr/>
        </p:nvSpPr>
        <p:spPr>
          <a:xfrm>
            <a:off x="5001884" y="4157309"/>
            <a:ext cx="939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05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8C46ACAB-E77D-4364-B651-12C5A3702F6C}"/>
              </a:ext>
            </a:extLst>
          </p:cNvPr>
          <p:cNvSpPr txBox="1"/>
          <p:nvPr/>
        </p:nvSpPr>
        <p:spPr>
          <a:xfrm>
            <a:off x="4314235" y="3203919"/>
            <a:ext cx="939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</a:rPr>
              <a:t>06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117A4D40-556C-49A4-97BF-5773CC4D7025}"/>
              </a:ext>
            </a:extLst>
          </p:cNvPr>
          <p:cNvSpPr txBox="1"/>
          <p:nvPr/>
        </p:nvSpPr>
        <p:spPr>
          <a:xfrm>
            <a:off x="1771326" y="1982832"/>
            <a:ext cx="1818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ПРОШАГАЙ ГОРОД</a:t>
            </a:r>
            <a:endParaRPr kumimoji="0" lang="en-GB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117A4D40-556C-49A4-97BF-5773CC4D7025}"/>
              </a:ext>
            </a:extLst>
          </p:cNvPr>
          <p:cNvSpPr txBox="1"/>
          <p:nvPr/>
        </p:nvSpPr>
        <p:spPr>
          <a:xfrm>
            <a:off x="1801095" y="3358968"/>
            <a:ext cx="2149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МЕСТО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ПРИТЯЖЕНИЯ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117A4D40-556C-49A4-97BF-5773CC4D7025}"/>
              </a:ext>
            </a:extLst>
          </p:cNvPr>
          <p:cNvSpPr txBox="1"/>
          <p:nvPr/>
        </p:nvSpPr>
        <p:spPr>
          <a:xfrm>
            <a:off x="1855220" y="4950078"/>
            <a:ext cx="2400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СделаноВмоно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117A4D40-556C-49A4-97BF-5773CC4D7025}"/>
              </a:ext>
            </a:extLst>
          </p:cNvPr>
          <p:cNvSpPr txBox="1"/>
          <p:nvPr/>
        </p:nvSpPr>
        <p:spPr>
          <a:xfrm>
            <a:off x="9319189" y="2136720"/>
            <a:ext cx="2188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Яндекс.Такси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117A4D40-556C-49A4-97BF-5773CC4D7025}"/>
              </a:ext>
            </a:extLst>
          </p:cNvPr>
          <p:cNvSpPr txBox="1"/>
          <p:nvPr/>
        </p:nvSpPr>
        <p:spPr>
          <a:xfrm>
            <a:off x="9335589" y="3115502"/>
            <a:ext cx="2188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000" b="1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Конкурс Малые и исторические поселения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117A4D40-556C-49A4-97BF-5773CC4D7025}"/>
              </a:ext>
            </a:extLst>
          </p:cNvPr>
          <p:cNvSpPr txBox="1"/>
          <p:nvPr/>
        </p:nvSpPr>
        <p:spPr>
          <a:xfrm>
            <a:off x="9343803" y="4769807"/>
            <a:ext cx="2714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000" b="1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в получении грантов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0" name="Picture 2" descr="ÐÐ°ÑÑÐ¸Ð½ÐºÐ¸ Ð¿Ð¾ Ð·Ð°Ð¿ÑÐ¾ÑÑ ÑÐ¾Ð½Ð´ Ð¿ÑÐµÐ·Ð¸Ð´ÐµÐ½ÑÑÐºÐ¸Ñ Ð³ÑÐ°Ð½ÑÐ¾Ð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080" y="5784321"/>
            <a:ext cx="1342066" cy="46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ÐÐ°ÑÑÐ¸Ð½ÐºÐ¸ Ð¿Ð¾ Ð·Ð°Ð¿ÑÐ¾ÑÑ ÑÐ¾Ð½Ð´ ÐºÐ¸Ð½Ð¾ Ð»Ð¾Ð³Ð¾ÑÐ¸Ð¿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931" y="5908209"/>
            <a:ext cx="830094" cy="33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17A4D40-556C-49A4-97BF-5773CC4D7025}"/>
              </a:ext>
            </a:extLst>
          </p:cNvPr>
          <p:cNvSpPr txBox="1"/>
          <p:nvPr/>
        </p:nvSpPr>
        <p:spPr>
          <a:xfrm>
            <a:off x="1871406" y="4034491"/>
            <a:ext cx="2918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ФРАНШИЗЫ: особые условия для моногородов</a:t>
            </a:r>
          </a:p>
        </p:txBody>
      </p:sp>
      <p:pic>
        <p:nvPicPr>
          <p:cNvPr id="2050" name="Picture 2" descr="Картинки по запросу нефинансовые меры поддержки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9" t="14904" r="21540" b="15944"/>
          <a:stretch/>
        </p:blipFill>
        <p:spPr bwMode="auto">
          <a:xfrm>
            <a:off x="10829958" y="15469"/>
            <a:ext cx="1227927" cy="97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12113" y="6242313"/>
            <a:ext cx="2743200" cy="365125"/>
          </a:xfrm>
        </p:spPr>
        <p:txBody>
          <a:bodyPr/>
          <a:lstStyle/>
          <a:p>
            <a:fld id="{62E21156-095B-496A-BAB7-1B65ABED130B}" type="slidenum">
              <a:rPr lang="ru-RU" smtClean="0"/>
              <a:t>4</a:t>
            </a:fld>
            <a:endParaRPr lang="ru-RU" dirty="0"/>
          </a:p>
        </p:txBody>
      </p:sp>
      <p:sp>
        <p:nvSpPr>
          <p:cNvPr id="39" name="Нижний колонтитул 23">
            <a:extLst>
              <a:ext uri="{FF2B5EF4-FFF2-40B4-BE49-F238E27FC236}">
                <a16:creationId xmlns:a16="http://schemas.microsoft.com/office/drawing/2014/main" xmlns="" id="{E8307C7C-55BE-446C-8EDE-21EC7644B346}"/>
              </a:ext>
            </a:extLst>
          </p:cNvPr>
          <p:cNvSpPr txBox="1">
            <a:spLocks/>
          </p:cNvSpPr>
          <p:nvPr/>
        </p:nvSpPr>
        <p:spPr>
          <a:xfrm>
            <a:off x="342312" y="-1537"/>
            <a:ext cx="5072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 развития моногородов. Меры поддержки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1877" y="2897735"/>
            <a:ext cx="2725187" cy="1688254"/>
          </a:xfrm>
          <a:prstGeom prst="rect">
            <a:avLst/>
          </a:prstGeom>
        </p:spPr>
      </p:pic>
      <p:pic>
        <p:nvPicPr>
          <p:cNvPr id="1026" name="Picture 2" descr="https://scontent-arn2-1.xx.fbcdn.net/v/t1.0-9/95617333_2828055504088339_5172842767168045056_o.jpg?_nc_cat=111&amp;_nc_sid=825194&amp;_nc_ohc=ZIJqWwwE_boAX_Zks2x&amp;_nc_ht=scontent-arn2-1.xx&amp;oh=9227c77a339aea756e9a6d1e21c8dcb5&amp;oe=5F5AA3D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877" y="4607707"/>
            <a:ext cx="2725187" cy="167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xn--80afd4affbbat.xn--p1ai/upload/iblock/a16/%D0%BF%D1%80%D0%BE%D1%88%D0%B0%D0%B3%D0%B0%D0%B9%20%D0%B3%D0%BE%D1%80%D0%BE%D0%B4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877" y="1181262"/>
            <a:ext cx="2713133" cy="169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092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80706" y="633270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23950" y="237860"/>
            <a:ext cx="10636253" cy="785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2F454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2031096" y="6228958"/>
            <a:ext cx="3721755" cy="4529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3627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МАКСИМАЛЬНЫЙ ЭФФЕКТ</a:t>
            </a:r>
          </a:p>
        </p:txBody>
      </p:sp>
      <p:pic>
        <p:nvPicPr>
          <p:cNvPr id="44" name="Picture 2" descr="ÐÐ°ÑÑÐ¸Ð½ÐºÐ¸ Ð¿Ð¾ Ð·Ð°Ð¿ÑÐ¾ÑÑ Ð³Ð¾ÑÐ¾Ð´ÑÐºÐ°Ñ ÑÑÐµÐ´Ð°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73"/>
          <a:stretch/>
        </p:blipFill>
        <p:spPr bwMode="auto">
          <a:xfrm>
            <a:off x="2519041" y="2620919"/>
            <a:ext cx="2857500" cy="15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Овал 31"/>
          <p:cNvSpPr/>
          <p:nvPr/>
        </p:nvSpPr>
        <p:spPr>
          <a:xfrm>
            <a:off x="2001974" y="1639339"/>
            <a:ext cx="3780000" cy="3780000"/>
          </a:xfrm>
          <a:prstGeom prst="ellipse">
            <a:avLst/>
          </a:prstGeom>
          <a:noFill/>
          <a:ln w="190500">
            <a:solidFill>
              <a:srgbClr val="5569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551973" y="1169561"/>
            <a:ext cx="4680000" cy="4680000"/>
          </a:xfrm>
          <a:prstGeom prst="ellipse">
            <a:avLst/>
          </a:prstGeom>
          <a:noFill/>
          <a:ln w="450850">
            <a:solidFill>
              <a:srgbClr val="20B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3467701" y="1393063"/>
            <a:ext cx="3214273" cy="486040"/>
          </a:xfrm>
          <a:prstGeom prst="rect">
            <a:avLst/>
          </a:prstGeom>
          <a:solidFill>
            <a:srgbClr val="7596A7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Предприниматели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630002" y="4539398"/>
            <a:ext cx="3300711" cy="867040"/>
          </a:xfrm>
          <a:prstGeom prst="rect">
            <a:avLst/>
          </a:prstGeom>
          <a:solidFill>
            <a:srgbClr val="7596A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Благоустроенные территории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4602057" y="4174190"/>
            <a:ext cx="2341802" cy="828940"/>
          </a:xfrm>
          <a:prstGeom prst="rect">
            <a:avLst/>
          </a:prstGeom>
          <a:solidFill>
            <a:srgbClr val="7596A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Городские активности</a:t>
            </a: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326717" y="2467576"/>
            <a:ext cx="3060050" cy="486040"/>
          </a:xfrm>
          <a:prstGeom prst="rect">
            <a:avLst/>
          </a:prstGeom>
          <a:solidFill>
            <a:srgbClr val="7596A7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Жители города</a:t>
            </a:r>
          </a:p>
        </p:txBody>
      </p:sp>
      <p:sp>
        <p:nvSpPr>
          <p:cNvPr id="48" name="Равнобедренный треугольник 47"/>
          <p:cNvSpPr/>
          <p:nvPr/>
        </p:nvSpPr>
        <p:spPr>
          <a:xfrm rot="16200000">
            <a:off x="5768012" y="2924934"/>
            <a:ext cx="3812950" cy="468121"/>
          </a:xfrm>
          <a:prstGeom prst="triangle">
            <a:avLst/>
          </a:prstGeom>
          <a:solidFill>
            <a:srgbClr val="55697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10623" y="455725"/>
            <a:ext cx="6229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srgbClr val="30454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«МЕСТО ПРИТЯЖЕНИЯ»</a:t>
            </a:r>
          </a:p>
        </p:txBody>
      </p:sp>
      <p:sp>
        <p:nvSpPr>
          <p:cNvPr id="52" name="Равнобедренный треугольник 51"/>
          <p:cNvSpPr/>
          <p:nvPr/>
        </p:nvSpPr>
        <p:spPr>
          <a:xfrm rot="10800000">
            <a:off x="3390918" y="5744348"/>
            <a:ext cx="1113746" cy="26410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5400000">
            <a:off x="8286936" y="1184786"/>
            <a:ext cx="3645709" cy="3990979"/>
          </a:xfrm>
          <a:prstGeom prst="rect">
            <a:avLst/>
          </a:prstGeom>
          <a:solidFill>
            <a:srgbClr val="30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22096" y="1875662"/>
            <a:ext cx="3432879" cy="293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в моногородах </a:t>
            </a:r>
            <a:r>
              <a:rPr kumimoji="0" lang="ru-RU" sz="18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современных благоустроенных центров притяжения людей</a:t>
            </a:r>
            <a:r>
              <a:rPr kumimoji="0" lang="ru-RU" sz="18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ru-RU" sz="18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любимых мест горожан, </a:t>
            </a:r>
            <a:r>
              <a:rPr kumimoji="0" lang="ru-RU" sz="18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наполненных событийными мероприятиями и возможностями для развития сервисного бизнеса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587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D587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344794" y="1609394"/>
            <a:ext cx="3417587" cy="3099203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106B4919-5BAE-4BA6-BF8E-BB15BD92DBB1}"/>
              </a:ext>
            </a:extLst>
          </p:cNvPr>
          <p:cNvSpPr/>
          <p:nvPr/>
        </p:nvSpPr>
        <p:spPr>
          <a:xfrm>
            <a:off x="230427" y="13448"/>
            <a:ext cx="4560648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2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НЕФИНАНСОВЫЕ МЕРЫ ПОДДЕРЖКИ</a:t>
            </a:r>
          </a:p>
        </p:txBody>
      </p:sp>
    </p:spTree>
    <p:extLst>
      <p:ext uri="{BB962C8B-B14F-4D97-AF65-F5344CB8AC3E}">
        <p14:creationId xmlns:p14="http://schemas.microsoft.com/office/powerpoint/2010/main" val="2699438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995199" y="506675"/>
            <a:ext cx="6725622" cy="507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800" dirty="0">
                <a:solidFill>
                  <a:srgbClr val="30454F"/>
                </a:solidFill>
              </a:rPr>
              <a:t>СЕРВИСНЫЙ БИЗНЕС НА ТЕРРИТОРИЯХ</a:t>
            </a:r>
          </a:p>
        </p:txBody>
      </p: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365294" y="3046202"/>
            <a:ext cx="11313807" cy="3792"/>
          </a:xfrm>
          <a:prstGeom prst="line">
            <a:avLst/>
          </a:prstGeom>
          <a:ln w="28575">
            <a:solidFill>
              <a:srgbClr val="3045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Google Shape;209;p27"/>
          <p:cNvGraphicFramePr/>
          <p:nvPr/>
        </p:nvGraphicFramePr>
        <p:xfrm>
          <a:off x="3830166" y="1513541"/>
          <a:ext cx="3780444" cy="44578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7804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57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Wingdings" panose="05000000000000000000" pitchFamily="2" charset="2"/>
                        <a:buNone/>
                      </a:pPr>
                      <a:r>
                        <a:rPr lang="ru-RU" sz="1500" b="1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Снижение паушального взноса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Wingdings" panose="05000000000000000000" pitchFamily="2" charset="2"/>
                        <a:buNone/>
                      </a:pPr>
                      <a:endParaRPr sz="800" b="1" dirty="0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B2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Google Shape;209;p27"/>
          <p:cNvGraphicFramePr/>
          <p:nvPr/>
        </p:nvGraphicFramePr>
        <p:xfrm>
          <a:off x="3830165" y="2222833"/>
          <a:ext cx="3780445" cy="44578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7804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57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Wingdings" panose="05000000000000000000" pitchFamily="2" charset="2"/>
                        <a:buNone/>
                      </a:pPr>
                      <a:r>
                        <a:rPr lang="ru-RU" sz="1500" b="1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Снижение роялти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Wingdings" panose="05000000000000000000" pitchFamily="2" charset="2"/>
                        <a:buNone/>
                      </a:pPr>
                      <a:endParaRPr sz="800" b="1" dirty="0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B2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Google Shape;209;p27"/>
          <p:cNvGraphicFramePr/>
          <p:nvPr/>
        </p:nvGraphicFramePr>
        <p:xfrm>
          <a:off x="7851006" y="1510934"/>
          <a:ext cx="3780445" cy="4267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7804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267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Wingdings" panose="05000000000000000000" pitchFamily="2" charset="2"/>
                        <a:buNone/>
                      </a:pPr>
                      <a:r>
                        <a:rPr lang="ru-RU" sz="1500" b="1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Создание мини-форматов </a:t>
                      </a:r>
                      <a:endParaRPr sz="800" b="1" dirty="0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B2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" name="Google Shape;209;p27"/>
          <p:cNvGraphicFramePr/>
          <p:nvPr/>
        </p:nvGraphicFramePr>
        <p:xfrm>
          <a:off x="7851006" y="2225169"/>
          <a:ext cx="3780445" cy="44578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7804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57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Wingdings" panose="05000000000000000000" pitchFamily="2" charset="2"/>
                        <a:buNone/>
                      </a:pPr>
                      <a:r>
                        <a:rPr lang="ru-RU" sz="1500" b="1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Дополнительные скидки и бонусы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Wingdings" panose="05000000000000000000" pitchFamily="2" charset="2"/>
                        <a:buNone/>
                      </a:pPr>
                      <a:endParaRPr sz="800" b="1" dirty="0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B2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687" y="3123003"/>
            <a:ext cx="1740025" cy="121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ÐÐ°ÑÑÐ¸Ð½ÐºÐ¸ Ð¿Ð¾ Ð·Ð°Ð¿ÑÐ¾ÑÑ ÑÐ°Ð±Ð²ÐµÐ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760" y="4608226"/>
            <a:ext cx="1596613" cy="121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7860" y="3236582"/>
            <a:ext cx="1444424" cy="1444424"/>
          </a:xfrm>
          <a:prstGeom prst="rect">
            <a:avLst/>
          </a:prstGeom>
        </p:spPr>
      </p:pic>
      <p:pic>
        <p:nvPicPr>
          <p:cNvPr id="19" name="Picture 2" descr="ÐÐ°ÑÑÐ¸Ð½ÐºÐ¸ Ð¿Ð¾ Ð·Ð°Ð¿ÑÐ¾ÑÑ &quot;ÐÐ»Ð¸Ð·ÐºÐ¸Ðµ Ð»ÑÐ´Ð¸&quot; ÑÑÐ¾Ð´ Ð·Ð° Ð¿ÑÐµÑÑÐ°ÑÐµÐ»ÑÐ¼Ð¸ Ð½Ð° Ð´Ð¾Ð¼Ñ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663" y="3450929"/>
            <a:ext cx="1514591" cy="53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325" y="3710892"/>
            <a:ext cx="1684772" cy="148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18399" y="4775962"/>
            <a:ext cx="1613052" cy="10144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0820" y="5023069"/>
            <a:ext cx="1674797" cy="5202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84" y="3204917"/>
            <a:ext cx="1469776" cy="1329814"/>
          </a:xfrm>
          <a:prstGeom prst="rect">
            <a:avLst/>
          </a:prstGeom>
        </p:spPr>
      </p:pic>
      <p:pic>
        <p:nvPicPr>
          <p:cNvPr id="24" name="Picture 2" descr="ÐÐ°ÑÑÐ¸Ð½ÐºÐ¸ Ð¿Ð¾ Ð·Ð°Ð¿ÑÐ¾ÑÑ ÑÐµÐ»ÐµÐ½Ð° Ð±Ð¸Ð¶ÑÑÐµÑÐ¸Ñ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687" y="3263752"/>
            <a:ext cx="1465376" cy="145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74470" y="4484270"/>
            <a:ext cx="1607344" cy="160734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FB050C0-7A33-41AF-8815-24F3067C790A}"/>
              </a:ext>
            </a:extLst>
          </p:cNvPr>
          <p:cNvSpPr txBox="1"/>
          <p:nvPr/>
        </p:nvSpPr>
        <p:spPr>
          <a:xfrm>
            <a:off x="8148562" y="390503"/>
            <a:ext cx="1177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556973"/>
                </a:solidFill>
                <a:effectLst/>
                <a:uLnTx/>
                <a:uFillTx/>
                <a:latin typeface="Open Sans" panose="020B0606030504020204" pitchFamily="34" charset="0"/>
              </a:rPr>
              <a:t>27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556973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17A4D40-556C-49A4-97BF-5773CC4D7025}"/>
              </a:ext>
            </a:extLst>
          </p:cNvPr>
          <p:cNvSpPr txBox="1"/>
          <p:nvPr/>
        </p:nvSpPr>
        <p:spPr>
          <a:xfrm>
            <a:off x="9278563" y="864302"/>
            <a:ext cx="1818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rgbClr val="30454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франшиз</a:t>
            </a:r>
            <a:endParaRPr kumimoji="0" lang="en-GB" sz="2000" b="1" u="none" strike="noStrike" kern="1200" cap="none" spc="0" normalizeH="0" baseline="0" noProof="0" dirty="0">
              <a:ln>
                <a:noFill/>
              </a:ln>
              <a:solidFill>
                <a:srgbClr val="30454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https://cdn5.zp.ru/job/attaches/2019/07/0b/e0/0be0d3e281cf8a2073e9e50cb6d7335c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307" y="5781699"/>
            <a:ext cx="1573941" cy="39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828" y="5599641"/>
            <a:ext cx="1469776" cy="71697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10722" y="5885349"/>
            <a:ext cx="971981" cy="425242"/>
          </a:xfrm>
          <a:prstGeom prst="rect">
            <a:avLst/>
          </a:prstGeom>
        </p:spPr>
      </p:pic>
      <p:pic>
        <p:nvPicPr>
          <p:cNvPr id="30" name="Picture 2" descr="ÐÐ°ÑÑÐ¸Ð½ÐºÐ¸ Ð¿Ð¾ Ð·Ð°Ð¿ÑÐ¾ÑÑ &quot;Ð§ÐµÐ¼Ð¿Ð¸Ð¾Ð½Ð¸ÐºÐ°&quot; ÑÐµÑÑ Ð´ÐµÑÑÐºÐ¸Ñ ÑÑÑÐ±Ð¾Ð»ÑÐ½ÑÑ ÐºÐ»ÑÐ±Ð¾Ð²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07" y="3334625"/>
            <a:ext cx="823907" cy="82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063" y="3595613"/>
            <a:ext cx="1091819" cy="57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ÐÐ°ÑÑÐ¸Ð½ÐºÐ¸ Ð¿Ð¾ Ð·Ð°Ð¿ÑÐ¾ÑÑ Ð±Ð°ÑÐºÐ¸Ð½-ÑÐ¾Ð±Ð±Ð¸Ð½Ñ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63" y="4484270"/>
            <a:ext cx="1217564" cy="121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ÐÐ°ÑÑÐ¸Ð½ÐºÐ¸ Ð¿Ð¾ Ð·Ð°Ð¿ÑÐ¾ÑÑ Ð¸Ð»Ñ Ð¿Ð°ÑÐ¸Ð¾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532" y="4431317"/>
            <a:ext cx="1251013" cy="95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986685" y="4040573"/>
            <a:ext cx="612074" cy="56765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47009" y="5423230"/>
            <a:ext cx="1147563" cy="80482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94859" y="6027572"/>
            <a:ext cx="953181" cy="378492"/>
          </a:xfrm>
          <a:prstGeom prst="rect">
            <a:avLst/>
          </a:prstGeom>
        </p:spPr>
      </p:pic>
      <p:sp>
        <p:nvSpPr>
          <p:cNvPr id="32" name="TextBox 76">
            <a:extLst>
              <a:ext uri="{FF2B5EF4-FFF2-40B4-BE49-F238E27FC236}">
                <a16:creationId xmlns:a16="http://schemas.microsoft.com/office/drawing/2014/main" xmlns="" id="{0EFEF89D-9EB2-452A-8845-320DFB2D4117}"/>
              </a:ext>
            </a:extLst>
          </p:cNvPr>
          <p:cNvSpPr txBox="1">
            <a:spLocks/>
          </p:cNvSpPr>
          <p:nvPr/>
        </p:nvSpPr>
        <p:spPr bwMode="auto">
          <a:xfrm>
            <a:off x="234665" y="6467524"/>
            <a:ext cx="9412630" cy="22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2F454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2F454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2F454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2F454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2F454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F454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F454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F454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F454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000" dirty="0">
                <a:solidFill>
                  <a:schemeClr val="bg1">
                    <a:lumMod val="50000"/>
                  </a:schemeClr>
                </a:solidFill>
              </a:rPr>
              <a:t>*обновляемый перечень предложений по франшизам размещен на сайте </a:t>
            </a:r>
            <a:r>
              <a:rPr lang="en-US" altLang="ru-RU" sz="1000" dirty="0">
                <a:solidFill>
                  <a:schemeClr val="bg1">
                    <a:lumMod val="50000"/>
                  </a:schemeClr>
                </a:solidFill>
                <a:hlinkClick r:id="rId23"/>
              </a:rPr>
              <a:t>www.</a:t>
            </a:r>
            <a:r>
              <a:rPr lang="ru-RU" altLang="ru-RU" sz="1000" dirty="0" err="1">
                <a:solidFill>
                  <a:schemeClr val="bg1">
                    <a:lumMod val="50000"/>
                  </a:schemeClr>
                </a:solidFill>
                <a:hlinkClick r:id="rId23"/>
              </a:rPr>
              <a:t>моногорода.рф</a:t>
            </a:r>
            <a:r>
              <a:rPr lang="ru-RU" altLang="ru-RU" sz="1000" dirty="0">
                <a:solidFill>
                  <a:schemeClr val="bg1">
                    <a:lumMod val="50000"/>
                  </a:schemeClr>
                </a:solidFill>
              </a:rPr>
              <a:t> в разделе «Деятельность Фонда» </a:t>
            </a:r>
            <a:r>
              <a:rPr lang="ru-RU" altLang="ru-RU" sz="1200" dirty="0">
                <a:solidFill>
                  <a:schemeClr val="bg1">
                    <a:lumMod val="50000"/>
                  </a:schemeClr>
                </a:solidFill>
              </a:rPr>
              <a:t>		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15857" y="1488745"/>
            <a:ext cx="2876865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ФРАНШИЗЫ:</a:t>
            </a:r>
            <a:r>
              <a:rPr lang="ru-RU" sz="1400" b="1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ОСОБЫЕ УСЛОВИЯ ДЛЯ МОНОГОРОДОВ*</a:t>
            </a:r>
            <a:endParaRPr lang="ru-RU" sz="1400" dirty="0">
              <a:solidFill>
                <a:srgbClr val="55697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Номер слайда 4">
            <a:extLst>
              <a:ext uri="{FF2B5EF4-FFF2-40B4-BE49-F238E27FC236}">
                <a16:creationId xmlns:a16="http://schemas.microsoft.com/office/drawing/2014/main" xmlns="" id="{35E3E737-80F7-4974-9BC6-95705E07A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0706" y="633270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106B4919-5BAE-4BA6-BF8E-BB15BD92DBB1}"/>
              </a:ext>
            </a:extLst>
          </p:cNvPr>
          <p:cNvSpPr/>
          <p:nvPr/>
        </p:nvSpPr>
        <p:spPr>
          <a:xfrm>
            <a:off x="230427" y="13448"/>
            <a:ext cx="4560648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2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НЕФИНАНСОВЫЕ МЕРЫ ПОДДЕРЖКИ</a:t>
            </a:r>
          </a:p>
        </p:txBody>
      </p:sp>
    </p:spTree>
    <p:extLst>
      <p:ext uri="{BB962C8B-B14F-4D97-AF65-F5344CB8AC3E}">
        <p14:creationId xmlns:p14="http://schemas.microsoft.com/office/powerpoint/2010/main" val="2132975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9380707" y="633270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ru" sz="1467"/>
              <a:pPr/>
              <a:t>7</a:t>
            </a:fld>
            <a:endParaRPr sz="1467" dirty="0"/>
          </a:p>
        </p:txBody>
      </p:sp>
      <p:sp>
        <p:nvSpPr>
          <p:cNvPr id="40" name="Google Shape;84;p20">
            <a:extLst>
              <a:ext uri="{FF2B5EF4-FFF2-40B4-BE49-F238E27FC236}">
                <a16:creationId xmlns:a16="http://schemas.microsoft.com/office/drawing/2014/main" xmlns="" id="{3E23847B-A83B-407E-8702-40A745B3E56F}"/>
              </a:ext>
            </a:extLst>
          </p:cNvPr>
          <p:cNvSpPr txBox="1"/>
          <p:nvPr/>
        </p:nvSpPr>
        <p:spPr>
          <a:xfrm>
            <a:off x="1091930" y="556978"/>
            <a:ext cx="11100071" cy="473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lvl="0">
              <a:lnSpc>
                <a:spcPct val="110000"/>
              </a:lnSpc>
              <a:buClr>
                <a:schemeClr val="dk1"/>
              </a:buClr>
              <a:buSzPts val="1500"/>
            </a:pPr>
            <a:r>
              <a:rPr lang="ru-RU" sz="2667" b="1" dirty="0">
                <a:solidFill>
                  <a:srgbClr val="2F4550"/>
                </a:solidFill>
                <a:latin typeface="Tahoma"/>
                <a:ea typeface="Tahoma"/>
                <a:cs typeface="Tahoma"/>
                <a:sym typeface="Tahoma"/>
              </a:rPr>
              <a:t>Детский досуг</a:t>
            </a:r>
            <a:endParaRPr lang="ru-RU" sz="2667" b="1" dirty="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lnSpc>
                <a:spcPct val="110000"/>
              </a:lnSpc>
              <a:buClr>
                <a:schemeClr val="dk1"/>
              </a:buClr>
              <a:buSzPts val="1500"/>
            </a:pPr>
            <a:endParaRPr lang="ru-RU" sz="2667" b="1" dirty="0">
              <a:solidFill>
                <a:srgbClr val="2F455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" name="Google Shape;84;p20">
            <a:extLst>
              <a:ext uri="{FF2B5EF4-FFF2-40B4-BE49-F238E27FC236}">
                <a16:creationId xmlns:a16="http://schemas.microsoft.com/office/drawing/2014/main" xmlns="" id="{D7608320-E451-40D5-BAB2-B7AF4C04F724}"/>
              </a:ext>
            </a:extLst>
          </p:cNvPr>
          <p:cNvSpPr txBox="1"/>
          <p:nvPr/>
        </p:nvSpPr>
        <p:spPr>
          <a:xfrm>
            <a:off x="3221913" y="1264913"/>
            <a:ext cx="8319057" cy="432681"/>
          </a:xfrm>
          <a:prstGeom prst="rect">
            <a:avLst/>
          </a:prstGeom>
          <a:solidFill>
            <a:srgbClr val="2F454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lvl="0" algn="ctr">
              <a:lnSpc>
                <a:spcPct val="110000"/>
              </a:lnSpc>
              <a:buClr>
                <a:schemeClr val="dk1"/>
              </a:buClr>
              <a:buSzPts val="1500"/>
            </a:pPr>
            <a:r>
              <a:rPr lang="ru-RU" sz="1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сеть детских футбольных клубов </a:t>
            </a:r>
            <a:endParaRPr sz="1600" b="1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050" name="Picture 2" descr="ÐÐ°ÑÑÐ¸Ð½ÐºÐ¸ Ð¿Ð¾ Ð·Ð°Ð¿ÑÐ¾ÑÑ &quot;Ð§ÐµÐ¼Ð¿Ð¸Ð¾Ð½Ð¸ÐºÐ°&quot; ÑÐµÑÑ Ð´ÐµÑÑÐºÐ¸Ñ ÑÑÑÐ±Ð¾Ð»ÑÐ½ÑÑ ÐºÐ»ÑÐ±Ð¾Ð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07" y="1264913"/>
            <a:ext cx="2263095" cy="226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18260" y="1686347"/>
          <a:ext cx="8319056" cy="19778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78997">
                  <a:extLst>
                    <a:ext uri="{9D8B030D-6E8A-4147-A177-3AD203B41FA5}">
                      <a16:colId xmlns:a16="http://schemas.microsoft.com/office/drawing/2014/main" xmlns="" val="2252513891"/>
                    </a:ext>
                  </a:extLst>
                </a:gridCol>
                <a:gridCol w="2331868">
                  <a:extLst>
                    <a:ext uri="{9D8B030D-6E8A-4147-A177-3AD203B41FA5}">
                      <a16:colId xmlns:a16="http://schemas.microsoft.com/office/drawing/2014/main" xmlns="" val="2412622892"/>
                    </a:ext>
                  </a:extLst>
                </a:gridCol>
                <a:gridCol w="2308191">
                  <a:extLst>
                    <a:ext uri="{9D8B030D-6E8A-4147-A177-3AD203B41FA5}">
                      <a16:colId xmlns:a16="http://schemas.microsoft.com/office/drawing/2014/main" xmlns="" val="155208295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стандарт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для моногорода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412226534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Паушальный взнос, тыс. руб.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220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180 (-20%)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662332789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Инвестиции, тыс. руб.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 (-29%)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3327096736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Роялти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(-47%)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3128474719"/>
                  </a:ext>
                </a:extLst>
              </a:tr>
            </a:tbl>
          </a:graphicData>
        </a:graphic>
      </p:graphicFrame>
      <p:pic>
        <p:nvPicPr>
          <p:cNvPr id="20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70" y="4332303"/>
            <a:ext cx="2998991" cy="156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84;p20">
            <a:extLst>
              <a:ext uri="{FF2B5EF4-FFF2-40B4-BE49-F238E27FC236}">
                <a16:creationId xmlns:a16="http://schemas.microsoft.com/office/drawing/2014/main" xmlns="" id="{D7608320-E451-40D5-BAB2-B7AF4C04F724}"/>
              </a:ext>
            </a:extLst>
          </p:cNvPr>
          <p:cNvSpPr txBox="1"/>
          <p:nvPr/>
        </p:nvSpPr>
        <p:spPr>
          <a:xfrm>
            <a:off x="3218261" y="3804682"/>
            <a:ext cx="8319057" cy="628773"/>
          </a:xfrm>
          <a:prstGeom prst="rect">
            <a:avLst/>
          </a:prstGeom>
          <a:solidFill>
            <a:srgbClr val="2F454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lvl="0" algn="ctr">
              <a:lnSpc>
                <a:spcPct val="110000"/>
              </a:lnSpc>
              <a:buClr>
                <a:schemeClr val="dk1"/>
              </a:buClr>
              <a:buSzPts val="1500"/>
            </a:pPr>
            <a:r>
              <a:rPr lang="ru-RU" sz="1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сеть детских садов и школ развития детей: </a:t>
            </a:r>
          </a:p>
          <a:p>
            <a:pPr lvl="0" algn="ctr">
              <a:lnSpc>
                <a:spcPct val="110000"/>
              </a:lnSpc>
              <a:buClr>
                <a:schemeClr val="dk1"/>
              </a:buClr>
              <a:buSzPts val="1500"/>
            </a:pPr>
            <a:r>
              <a:rPr lang="ru-RU" sz="1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формат для моногородов мини-клуб "</a:t>
            </a:r>
            <a:r>
              <a:rPr lang="ru-RU" sz="1600" b="1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Бэбик</a:t>
            </a:r>
            <a:r>
              <a:rPr lang="ru-RU" sz="1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" для детей от 8 мес. до 5 лет </a:t>
            </a:r>
            <a:endParaRPr sz="1600" b="1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3218260" y="4423560"/>
          <a:ext cx="8319056" cy="147076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78997">
                  <a:extLst>
                    <a:ext uri="{9D8B030D-6E8A-4147-A177-3AD203B41FA5}">
                      <a16:colId xmlns:a16="http://schemas.microsoft.com/office/drawing/2014/main" xmlns="" val="2252513891"/>
                    </a:ext>
                  </a:extLst>
                </a:gridCol>
                <a:gridCol w="2331868">
                  <a:extLst>
                    <a:ext uri="{9D8B030D-6E8A-4147-A177-3AD203B41FA5}">
                      <a16:colId xmlns:a16="http://schemas.microsoft.com/office/drawing/2014/main" xmlns="" val="2412622892"/>
                    </a:ext>
                  </a:extLst>
                </a:gridCol>
                <a:gridCol w="2308191">
                  <a:extLst>
                    <a:ext uri="{9D8B030D-6E8A-4147-A177-3AD203B41FA5}">
                      <a16:colId xmlns:a16="http://schemas.microsoft.com/office/drawing/2014/main" xmlns="" val="1552082954"/>
                    </a:ext>
                  </a:extLst>
                </a:gridCol>
              </a:tblGrid>
              <a:tr h="481855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стандарт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для моногорода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412226534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Паушальный взнос, тыс. руб.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 1 400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 (-79%)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662332789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Инвестиции, тыс. руб.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2 000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ru-RU" sz="16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200 (-40%)</a:t>
                      </a:r>
                      <a:endParaRPr lang="ru-RU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3327096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4735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727428"/>
            <a:ext cx="931817" cy="193878"/>
          </a:xfrm>
          <a:prstGeom prst="rect">
            <a:avLst/>
          </a:prstGeom>
          <a:solidFill>
            <a:srgbClr val="ABB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7F0AB16-F09C-43FE-9AC7-6E63EE34E692}"/>
              </a:ext>
            </a:extLst>
          </p:cNvPr>
          <p:cNvSpPr txBox="1"/>
          <p:nvPr/>
        </p:nvSpPr>
        <p:spPr>
          <a:xfrm>
            <a:off x="777509" y="579475"/>
            <a:ext cx="7905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sz="28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«МЕСТО ПРИТЯЖЕНИЯ»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2D3E2A8-FB5E-405C-AD3C-C7D1C14D6615}"/>
              </a:ext>
            </a:extLst>
          </p:cNvPr>
          <p:cNvSpPr txBox="1"/>
          <p:nvPr/>
        </p:nvSpPr>
        <p:spPr>
          <a:xfrm>
            <a:off x="998415" y="1245827"/>
            <a:ext cx="6847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В ГОРОДАХ </a:t>
            </a:r>
            <a:r>
              <a:rPr lang="ru-RU" sz="16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ЦЕНТРОВ ПРИТЯЖЕНИЯ С СОБСТВЕННЫМ КОЛОРИТОМ</a:t>
            </a:r>
          </a:p>
        </p:txBody>
      </p:sp>
      <p:sp>
        <p:nvSpPr>
          <p:cNvPr id="4" name="Пятиугольник 26">
            <a:extLst>
              <a:ext uri="{FF2B5EF4-FFF2-40B4-BE49-F238E27FC236}">
                <a16:creationId xmlns:a16="http://schemas.microsoft.com/office/drawing/2014/main" xmlns="" id="{01D09AB9-058D-409E-B875-DEC6A1615C56}"/>
              </a:ext>
            </a:extLst>
          </p:cNvPr>
          <p:cNvSpPr/>
          <p:nvPr/>
        </p:nvSpPr>
        <p:spPr>
          <a:xfrm>
            <a:off x="597509" y="1357026"/>
            <a:ext cx="360000" cy="360000"/>
          </a:xfrm>
          <a:prstGeom prst="homePlate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DFFA343-BA36-48B1-8A5F-A0D5674AB064}"/>
              </a:ext>
            </a:extLst>
          </p:cNvPr>
          <p:cNvSpPr/>
          <p:nvPr/>
        </p:nvSpPr>
        <p:spPr>
          <a:xfrm>
            <a:off x="931817" y="1953399"/>
            <a:ext cx="4882031" cy="1056641"/>
          </a:xfrm>
          <a:prstGeom prst="rect">
            <a:avLst/>
          </a:prstGeom>
          <a:solidFill>
            <a:schemeClr val="bg1"/>
          </a:solidFill>
          <a:ln w="28575">
            <a:solidFill>
              <a:srgbClr val="20B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814CC51-DC47-4ECF-9339-FB49CA02AA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>
          <a:xfrm>
            <a:off x="1043711" y="2215488"/>
            <a:ext cx="547922" cy="4748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51123CE-27C9-4790-AC04-C492218FFCCE}"/>
              </a:ext>
            </a:extLst>
          </p:cNvPr>
          <p:cNvSpPr txBox="1"/>
          <p:nvPr/>
        </p:nvSpPr>
        <p:spPr>
          <a:xfrm>
            <a:off x="1657790" y="1956674"/>
            <a:ext cx="4057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Получена информация о перспективе реализации проекта в </a:t>
            </a:r>
            <a:r>
              <a:rPr lang="ru-RU" sz="16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129</a:t>
            </a:r>
            <a:r>
              <a:rPr lang="ru-RU" sz="14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моногородах, в том числе о </a:t>
            </a:r>
            <a:r>
              <a:rPr lang="ru-RU" sz="16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163</a:t>
            </a:r>
            <a:r>
              <a:rPr lang="ru-RU" sz="14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проектах, планируемых к реализации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5374403-109F-41DD-9297-0B32F090C08E}"/>
              </a:ext>
            </a:extLst>
          </p:cNvPr>
          <p:cNvSpPr/>
          <p:nvPr/>
        </p:nvSpPr>
        <p:spPr>
          <a:xfrm>
            <a:off x="931817" y="5037157"/>
            <a:ext cx="4770137" cy="1059058"/>
          </a:xfrm>
          <a:prstGeom prst="rect">
            <a:avLst/>
          </a:prstGeom>
          <a:solidFill>
            <a:schemeClr val="bg1"/>
          </a:solidFill>
          <a:ln w="28575">
            <a:solidFill>
              <a:srgbClr val="20B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F61636C-F110-47F7-8BC7-18677B7290FC}"/>
              </a:ext>
            </a:extLst>
          </p:cNvPr>
          <p:cNvSpPr/>
          <p:nvPr/>
        </p:nvSpPr>
        <p:spPr>
          <a:xfrm>
            <a:off x="6959138" y="2229751"/>
            <a:ext cx="4983328" cy="775388"/>
          </a:xfrm>
          <a:prstGeom prst="rect">
            <a:avLst/>
          </a:prstGeom>
          <a:solidFill>
            <a:schemeClr val="bg1"/>
          </a:solidFill>
          <a:ln w="28575">
            <a:solidFill>
              <a:srgbClr val="20B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DC72409-4D04-47C2-8A87-8068BF3E59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91"/>
          <a:stretch/>
        </p:blipFill>
        <p:spPr>
          <a:xfrm>
            <a:off x="7154218" y="2339616"/>
            <a:ext cx="594365" cy="4856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A2B174-CAAA-4033-8ABD-A6603484DC40}"/>
              </a:ext>
            </a:extLst>
          </p:cNvPr>
          <p:cNvSpPr txBox="1"/>
          <p:nvPr/>
        </p:nvSpPr>
        <p:spPr>
          <a:xfrm>
            <a:off x="7154218" y="1121033"/>
            <a:ext cx="49248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СОПРОВОЖДЕНИЕ</a:t>
            </a:r>
            <a:r>
              <a:rPr lang="ru-RU" sz="16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заявок, направленных в федеральную комиссию по организации и проведению Всероссийского конкурса лучших проектов создания комфортной городской среды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911C663-FA8D-4BDF-896E-59435A028484}"/>
              </a:ext>
            </a:extLst>
          </p:cNvPr>
          <p:cNvSpPr txBox="1"/>
          <p:nvPr/>
        </p:nvSpPr>
        <p:spPr>
          <a:xfrm>
            <a:off x="8178808" y="2325057"/>
            <a:ext cx="2096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</a:t>
            </a:r>
            <a:r>
              <a:rPr lang="ru-RU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моногородов – победители конкурса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07C4FE54-43BF-4C51-9345-3ECBCCCEC1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03"/>
          <a:stretch/>
        </p:blipFill>
        <p:spPr>
          <a:xfrm>
            <a:off x="1044258" y="5186562"/>
            <a:ext cx="619298" cy="53134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FA806637-7CA1-4FBE-B506-6CFEAC0CFA8C}"/>
              </a:ext>
            </a:extLst>
          </p:cNvPr>
          <p:cNvSpPr txBox="1"/>
          <p:nvPr/>
        </p:nvSpPr>
        <p:spPr>
          <a:xfrm>
            <a:off x="957509" y="3768693"/>
            <a:ext cx="5601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МЕРОПРИЯТИЕ </a:t>
            </a:r>
            <a:r>
              <a:rPr lang="ru-RU" sz="16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«Содействие в привлечении в моногорода средств по линии Фонда президентских грантов»</a:t>
            </a:r>
            <a:endParaRPr lang="ru-RU" sz="1200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DD73C459-0DE3-423E-8E05-A4334351B8B5}"/>
              </a:ext>
            </a:extLst>
          </p:cNvPr>
          <p:cNvSpPr txBox="1"/>
          <p:nvPr/>
        </p:nvSpPr>
        <p:spPr>
          <a:xfrm>
            <a:off x="3283354" y="5178522"/>
            <a:ext cx="234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368,17</a:t>
            </a:r>
            <a:r>
              <a:rPr lang="ru-RU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рублей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E0728850-6A73-40F4-A701-7DAAEA70F6CD}"/>
              </a:ext>
            </a:extLst>
          </p:cNvPr>
          <p:cNvSpPr txBox="1"/>
          <p:nvPr/>
        </p:nvSpPr>
        <p:spPr>
          <a:xfrm>
            <a:off x="5655456" y="7023924"/>
            <a:ext cx="1756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476</a:t>
            </a:r>
            <a:r>
              <a:rPr lang="ru-RU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проектов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3712F20A-0871-4B2E-B513-77A5A7890FBB}"/>
              </a:ext>
            </a:extLst>
          </p:cNvPr>
          <p:cNvSpPr txBox="1"/>
          <p:nvPr/>
        </p:nvSpPr>
        <p:spPr>
          <a:xfrm>
            <a:off x="1799886" y="5181931"/>
            <a:ext cx="1392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116 </a:t>
            </a:r>
            <a:r>
              <a:rPr lang="ru-RU" sz="14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моногородов</a:t>
            </a:r>
          </a:p>
        </p:txBody>
      </p:sp>
      <p:sp>
        <p:nvSpPr>
          <p:cNvPr id="60" name="Пятиугольник 26">
            <a:extLst>
              <a:ext uri="{FF2B5EF4-FFF2-40B4-BE49-F238E27FC236}">
                <a16:creationId xmlns:a16="http://schemas.microsoft.com/office/drawing/2014/main" xmlns="" id="{AC82FE27-8202-4433-995F-5FDE7CA5B280}"/>
              </a:ext>
            </a:extLst>
          </p:cNvPr>
          <p:cNvSpPr/>
          <p:nvPr/>
        </p:nvSpPr>
        <p:spPr>
          <a:xfrm>
            <a:off x="6533608" y="1357026"/>
            <a:ext cx="360000" cy="360000"/>
          </a:xfrm>
          <a:prstGeom prst="homePlate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Пятиугольник 26">
            <a:extLst>
              <a:ext uri="{FF2B5EF4-FFF2-40B4-BE49-F238E27FC236}">
                <a16:creationId xmlns:a16="http://schemas.microsoft.com/office/drawing/2014/main" xmlns="" id="{EF85070A-FC98-4453-BDE1-03DB9B29B624}"/>
              </a:ext>
            </a:extLst>
          </p:cNvPr>
          <p:cNvSpPr/>
          <p:nvPr/>
        </p:nvSpPr>
        <p:spPr>
          <a:xfrm>
            <a:off x="597509" y="3881080"/>
            <a:ext cx="360000" cy="360000"/>
          </a:xfrm>
          <a:prstGeom prst="homePlate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3" name="Picture 2" descr="https://invest-tagil.ru/upload/iblock/2bf/mg_7596.jpg">
            <a:extLst>
              <a:ext uri="{FF2B5EF4-FFF2-40B4-BE49-F238E27FC236}">
                <a16:creationId xmlns:a16="http://schemas.microsoft.com/office/drawing/2014/main" xmlns="" id="{11931C92-FAB8-44F7-9BB9-35118F054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646" y="3351754"/>
            <a:ext cx="4539103" cy="3027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32CE422-9255-4C78-8CA2-BA9AED91E1CB}"/>
              </a:ext>
            </a:extLst>
          </p:cNvPr>
          <p:cNvSpPr txBox="1"/>
          <p:nvPr/>
        </p:nvSpPr>
        <p:spPr>
          <a:xfrm>
            <a:off x="9543952" y="2947473"/>
            <a:ext cx="2579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</a:rPr>
              <a:t>Тулун, Саянск, Салаир</a:t>
            </a:r>
            <a:endParaRPr lang="ru-RU" sz="18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4AAACCF-C1AB-4349-ACB8-14A1F17B3148}"/>
              </a:ext>
            </a:extLst>
          </p:cNvPr>
          <p:cNvSpPr/>
          <p:nvPr/>
        </p:nvSpPr>
        <p:spPr>
          <a:xfrm>
            <a:off x="9511656" y="2873855"/>
            <a:ext cx="2293714" cy="523220"/>
          </a:xfrm>
          <a:prstGeom prst="rect">
            <a:avLst/>
          </a:prstGeom>
          <a:noFill/>
          <a:ln w="28575">
            <a:solidFill>
              <a:srgbClr val="AF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FA42AB6-D7D0-49B5-8F01-953C62E04F8B}"/>
              </a:ext>
            </a:extLst>
          </p:cNvPr>
          <p:cNvSpPr txBox="1"/>
          <p:nvPr/>
        </p:nvSpPr>
        <p:spPr>
          <a:xfrm>
            <a:off x="1212923" y="3036021"/>
            <a:ext cx="4882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</a:rPr>
              <a:t>Салаир, Черногорск, Зеленогорск, Новокузнецк</a:t>
            </a:r>
            <a:endParaRPr lang="ru-RU" sz="18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0DBAF3E0-2832-4425-80A2-70D33FECE056}"/>
              </a:ext>
            </a:extLst>
          </p:cNvPr>
          <p:cNvSpPr/>
          <p:nvPr/>
        </p:nvSpPr>
        <p:spPr>
          <a:xfrm>
            <a:off x="1211489" y="3035122"/>
            <a:ext cx="4882030" cy="582942"/>
          </a:xfrm>
          <a:prstGeom prst="rect">
            <a:avLst/>
          </a:prstGeom>
          <a:noFill/>
          <a:ln w="28575">
            <a:solidFill>
              <a:srgbClr val="AF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817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>
          <a:xfrm>
            <a:off x="1113712" y="1761104"/>
            <a:ext cx="3217587" cy="4124686"/>
          </a:xfrm>
          <a:prstGeom prst="rect">
            <a:avLst/>
          </a:prstGeom>
          <a:noFill/>
          <a:ln w="63500">
            <a:solidFill>
              <a:srgbClr val="556973"/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ru-RU" sz="225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009650" y="505089"/>
            <a:ext cx="10925175" cy="479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800" dirty="0">
                <a:solidFill>
                  <a:srgbClr val="30454F"/>
                </a:solidFill>
              </a:rPr>
              <a:t>ПРОЕКТ МЕНТОРСТВО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353671" y="1963271"/>
            <a:ext cx="3217587" cy="3720353"/>
          </a:xfrm>
          <a:prstGeom prst="rect">
            <a:avLst/>
          </a:prstGeom>
          <a:solidFill>
            <a:srgbClr val="20B2AA"/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ru-RU" sz="2250" dirty="0"/>
          </a:p>
        </p:txBody>
      </p:sp>
      <p:pic>
        <p:nvPicPr>
          <p:cNvPr id="11" name="Picture 2" descr="Картинки по запросу менторство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761" y="947608"/>
            <a:ext cx="10148047" cy="546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560453" y="1591603"/>
            <a:ext cx="4954838" cy="34777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3200" b="1" dirty="0">
                <a:solidFill>
                  <a:srgbClr val="7596A7"/>
                </a:solidFill>
              </a:rPr>
              <a:t>Соглашение о наставничестве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927790" y="2902285"/>
            <a:ext cx="4295125" cy="373111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rgbClr val="30454F"/>
                </a:solidFill>
              </a:rPr>
              <a:t>Тутаев</a:t>
            </a:r>
            <a:r>
              <a:rPr lang="ru-RU" sz="1500" dirty="0">
                <a:solidFill>
                  <a:srgbClr val="30454F"/>
                </a:solidFill>
              </a:rPr>
              <a:t> – </a:t>
            </a:r>
            <a:r>
              <a:rPr lang="ru-RU" sz="1400" dirty="0">
                <a:solidFill>
                  <a:srgbClr val="30454F"/>
                </a:solidFill>
              </a:rPr>
              <a:t>Новомичуринск</a:t>
            </a:r>
          </a:p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rgbClr val="30454F"/>
                </a:solidFill>
              </a:rPr>
              <a:t>Котовск</a:t>
            </a:r>
            <a:r>
              <a:rPr lang="ru-RU" sz="1800" dirty="0">
                <a:solidFill>
                  <a:srgbClr val="30454F"/>
                </a:solidFill>
              </a:rPr>
              <a:t> </a:t>
            </a:r>
            <a:r>
              <a:rPr lang="ru-RU" sz="1500" dirty="0">
                <a:solidFill>
                  <a:srgbClr val="30454F"/>
                </a:solidFill>
              </a:rPr>
              <a:t>– </a:t>
            </a:r>
            <a:r>
              <a:rPr lang="ru-RU" sz="1400" dirty="0">
                <a:solidFill>
                  <a:srgbClr val="30454F"/>
                </a:solidFill>
              </a:rPr>
              <a:t>Кувшиново</a:t>
            </a:r>
          </a:p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rgbClr val="30454F"/>
                </a:solidFill>
              </a:rPr>
              <a:t>Невинномысск</a:t>
            </a:r>
            <a:r>
              <a:rPr lang="ru-RU" sz="1200" dirty="0">
                <a:solidFill>
                  <a:srgbClr val="30454F"/>
                </a:solidFill>
              </a:rPr>
              <a:t> – </a:t>
            </a:r>
            <a:r>
              <a:rPr lang="ru-RU" sz="1400" dirty="0" err="1">
                <a:solidFill>
                  <a:srgbClr val="30454F"/>
                </a:solidFill>
              </a:rPr>
              <a:t>Ковдор</a:t>
            </a:r>
            <a:endParaRPr lang="ru-RU" sz="1400" dirty="0">
              <a:solidFill>
                <a:srgbClr val="30454F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rgbClr val="30454F"/>
                </a:solidFill>
              </a:rPr>
              <a:t>Невинномысск</a:t>
            </a:r>
            <a:r>
              <a:rPr lang="ru-RU" sz="1200" dirty="0">
                <a:solidFill>
                  <a:srgbClr val="30454F"/>
                </a:solidFill>
              </a:rPr>
              <a:t> – </a:t>
            </a:r>
            <a:r>
              <a:rPr lang="ru-RU" sz="1400" dirty="0">
                <a:solidFill>
                  <a:srgbClr val="30454F"/>
                </a:solidFill>
              </a:rPr>
              <a:t>Сегежа</a:t>
            </a:r>
          </a:p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rgbClr val="30454F"/>
                </a:solidFill>
              </a:rPr>
              <a:t>Невинномысск</a:t>
            </a:r>
            <a:r>
              <a:rPr lang="ru-RU" sz="1200" b="1" dirty="0">
                <a:solidFill>
                  <a:srgbClr val="30454F"/>
                </a:solidFill>
              </a:rPr>
              <a:t> </a:t>
            </a:r>
            <a:r>
              <a:rPr lang="ru-RU" sz="1200" dirty="0">
                <a:solidFill>
                  <a:srgbClr val="30454F"/>
                </a:solidFill>
              </a:rPr>
              <a:t>– </a:t>
            </a:r>
            <a:r>
              <a:rPr lang="ru-RU" sz="1400" dirty="0">
                <a:solidFill>
                  <a:srgbClr val="30454F"/>
                </a:solidFill>
              </a:rPr>
              <a:t>Надвоицы</a:t>
            </a:r>
          </a:p>
          <a:p>
            <a:pPr>
              <a:lnSpc>
                <a:spcPct val="150000"/>
              </a:lnSpc>
            </a:pPr>
            <a:r>
              <a:rPr lang="ru-RU" sz="1800" b="1" dirty="0" err="1">
                <a:solidFill>
                  <a:srgbClr val="30454F"/>
                </a:solidFill>
              </a:rPr>
              <a:t>Новокузнецк</a:t>
            </a:r>
            <a:r>
              <a:rPr lang="ru-RU" sz="1800" dirty="0" err="1">
                <a:solidFill>
                  <a:srgbClr val="30454F"/>
                </a:solidFill>
              </a:rPr>
              <a:t>+</a:t>
            </a:r>
            <a:r>
              <a:rPr lang="ru-RU" sz="1800" b="1" dirty="0" err="1">
                <a:solidFill>
                  <a:srgbClr val="30454F"/>
                </a:solidFill>
              </a:rPr>
              <a:t>Суздаль</a:t>
            </a:r>
            <a:r>
              <a:rPr lang="ru-RU" sz="1800" dirty="0">
                <a:solidFill>
                  <a:srgbClr val="30454F"/>
                </a:solidFill>
              </a:rPr>
              <a:t> </a:t>
            </a:r>
            <a:r>
              <a:rPr lang="ru-RU" sz="1050" dirty="0">
                <a:solidFill>
                  <a:srgbClr val="30454F"/>
                </a:solidFill>
              </a:rPr>
              <a:t>– </a:t>
            </a:r>
            <a:r>
              <a:rPr lang="ru-RU" sz="1400" dirty="0">
                <a:solidFill>
                  <a:srgbClr val="30454F"/>
                </a:solidFill>
              </a:rPr>
              <a:t>Камешково</a:t>
            </a:r>
          </a:p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rgbClr val="30454F"/>
                </a:solidFill>
              </a:rPr>
              <a:t>Выкса</a:t>
            </a:r>
            <a:r>
              <a:rPr lang="ru-RU" sz="1050" dirty="0">
                <a:solidFill>
                  <a:srgbClr val="30454F"/>
                </a:solidFill>
              </a:rPr>
              <a:t> – </a:t>
            </a:r>
            <a:r>
              <a:rPr lang="ru-RU" sz="1400" dirty="0">
                <a:solidFill>
                  <a:srgbClr val="30454F"/>
                </a:solidFill>
              </a:rPr>
              <a:t>Навашино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1800" b="1" dirty="0">
                <a:solidFill>
                  <a:srgbClr val="30454F"/>
                </a:solidFill>
              </a:rPr>
              <a:t>Набережные Челны </a:t>
            </a:r>
            <a:r>
              <a:rPr lang="ru-RU" sz="1400" b="1" dirty="0">
                <a:solidFill>
                  <a:srgbClr val="30454F"/>
                </a:solidFill>
              </a:rPr>
              <a:t>– </a:t>
            </a:r>
            <a:r>
              <a:rPr lang="ru-RU" sz="1400" dirty="0">
                <a:solidFill>
                  <a:srgbClr val="30454F"/>
                </a:solidFill>
              </a:rPr>
              <a:t>Новокуйбышевск </a:t>
            </a:r>
          </a:p>
          <a:p>
            <a:r>
              <a:rPr lang="ru-RU" sz="1800" b="1" dirty="0"/>
              <a:t>Губкин</a:t>
            </a:r>
            <a:r>
              <a:rPr lang="ru-RU" sz="1100" dirty="0"/>
              <a:t> – </a:t>
            </a:r>
            <a:r>
              <a:rPr lang="ru-RU" sz="1400" dirty="0"/>
              <a:t>Дорогобуж</a:t>
            </a:r>
          </a:p>
          <a:p>
            <a:pPr>
              <a:lnSpc>
                <a:spcPct val="150000"/>
              </a:lnSpc>
            </a:pPr>
            <a:endParaRPr lang="ru-RU" sz="1100" dirty="0">
              <a:solidFill>
                <a:srgbClr val="30454F"/>
              </a:solidFill>
            </a:endParaRPr>
          </a:p>
          <a:p>
            <a:pPr>
              <a:lnSpc>
                <a:spcPct val="150000"/>
              </a:lnSpc>
            </a:pPr>
            <a:endParaRPr lang="ru-RU" sz="1400" dirty="0">
              <a:solidFill>
                <a:srgbClr val="30454F"/>
              </a:solidFill>
            </a:endParaRPr>
          </a:p>
          <a:p>
            <a:pPr>
              <a:lnSpc>
                <a:spcPct val="150000"/>
              </a:lnSpc>
            </a:pPr>
            <a:endParaRPr lang="en-US" sz="1800" dirty="0">
              <a:solidFill>
                <a:srgbClr val="30454F"/>
              </a:solidFill>
            </a:endParaRPr>
          </a:p>
          <a:p>
            <a:endParaRPr lang="ru-RU" sz="1500" dirty="0">
              <a:solidFill>
                <a:srgbClr val="30454F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872626" y="2376486"/>
            <a:ext cx="4350289" cy="8126"/>
          </a:xfrm>
          <a:prstGeom prst="line">
            <a:avLst/>
          </a:prstGeom>
          <a:ln w="22225">
            <a:solidFill>
              <a:srgbClr val="556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80706" y="6332705"/>
            <a:ext cx="2743200" cy="365125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106B4919-5BAE-4BA6-BF8E-BB15BD92DBB1}"/>
              </a:ext>
            </a:extLst>
          </p:cNvPr>
          <p:cNvSpPr/>
          <p:nvPr/>
        </p:nvSpPr>
        <p:spPr>
          <a:xfrm>
            <a:off x="230427" y="13448"/>
            <a:ext cx="4560648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2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НЕФИНАНСОВЫЕ МЕРЫ ПОДДЕРЖКИ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FB050C0-7A33-41AF-8815-24F3067C790A}"/>
              </a:ext>
            </a:extLst>
          </p:cNvPr>
          <p:cNvSpPr txBox="1"/>
          <p:nvPr/>
        </p:nvSpPr>
        <p:spPr>
          <a:xfrm>
            <a:off x="6423120" y="1939374"/>
            <a:ext cx="1177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556973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9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556973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17A4D40-556C-49A4-97BF-5773CC4D7025}"/>
              </a:ext>
            </a:extLst>
          </p:cNvPr>
          <p:cNvSpPr txBox="1"/>
          <p:nvPr/>
        </p:nvSpPr>
        <p:spPr>
          <a:xfrm>
            <a:off x="7176204" y="2414825"/>
            <a:ext cx="1818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соглашений</a:t>
            </a:r>
            <a:endParaRPr kumimoji="0" lang="en-GB" sz="2000" b="1" u="none" strike="noStrike" kern="1200" cap="none" spc="0" normalizeH="0" baseline="0" noProof="0" dirty="0">
              <a:ln>
                <a:noFill/>
              </a:ln>
              <a:solidFill>
                <a:srgbClr val="30454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5264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_презентации.potx" id="{EA7BFCB4-C7BE-4BFB-B6D1-A4F561CFAB7F}" vid="{608BE079-A222-499B-8645-821F39CFED3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Шаблон_презентации_20181102</Template>
  <TotalTime>4587</TotalTime>
  <Words>1150</Words>
  <Application>Microsoft Office PowerPoint</Application>
  <PresentationFormat>Широкоэкранный</PresentationFormat>
  <Paragraphs>274</Paragraphs>
  <Slides>20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Noto Sans</vt:lpstr>
      <vt:lpstr>Open Sans</vt:lpstr>
      <vt:lpstr>Tahoma</vt:lpstr>
      <vt:lpstr>Wingdings</vt:lpstr>
      <vt:lpstr>Тема Office</vt:lpstr>
      <vt:lpstr>МОНОГОРОДА.РФ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«Прошагай город»</vt:lpstr>
      <vt:lpstr>Квест «Прошагай город»</vt:lpstr>
      <vt:lpstr>Презентация PowerPoint</vt:lpstr>
      <vt:lpstr>Презентация PowerPoint</vt:lpstr>
      <vt:lpstr>Презентация PowerPoint</vt:lpstr>
      <vt:lpstr>Презентация PowerPoint</vt:lpstr>
      <vt:lpstr> Некоммерческая организация «Фонд развития моногородов»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Волгин</dc:creator>
  <cp:lastModifiedBy>Прусакова Ольга Алексеевна</cp:lastModifiedBy>
  <cp:revision>475</cp:revision>
  <cp:lastPrinted>2020-08-14T08:41:23Z</cp:lastPrinted>
  <dcterms:created xsi:type="dcterms:W3CDTF">2018-11-02T07:05:00Z</dcterms:created>
  <dcterms:modified xsi:type="dcterms:W3CDTF">2020-08-14T11:01:07Z</dcterms:modified>
</cp:coreProperties>
</file>