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1" r:id="rId2"/>
    <p:sldId id="286" r:id="rId3"/>
    <p:sldId id="327" r:id="rId4"/>
    <p:sldId id="328" r:id="rId5"/>
    <p:sldId id="339" r:id="rId6"/>
    <p:sldId id="361" r:id="rId7"/>
    <p:sldId id="363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AA"/>
    <a:srgbClr val="556973"/>
    <a:srgbClr val="2F4450"/>
    <a:srgbClr val="7596A7"/>
    <a:srgbClr val="2F454F"/>
    <a:srgbClr val="AFABAB"/>
    <a:srgbClr val="E18451"/>
    <a:srgbClr val="19BF58"/>
    <a:srgbClr val="30454F"/>
    <a:srgbClr val="A9E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19" autoAdjust="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77" d="100"/>
          <a:sy n="177" d="100"/>
        </p:scale>
        <p:origin x="158" y="-40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5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0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44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83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0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76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EBDE3A-082E-476B-AEE0-FCD948377C6F}"/>
              </a:ext>
            </a:extLst>
          </p:cNvPr>
          <p:cNvSpPr txBox="1"/>
          <p:nvPr userDrawn="1"/>
        </p:nvSpPr>
        <p:spPr>
          <a:xfrm>
            <a:off x="5675086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553574" y="4819535"/>
            <a:ext cx="2276475" cy="1400289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C1DA9A65-42BE-41B5-8574-C097B27B63E0}" type="datetime1">
              <a:rPr lang="ru-RU" smtClean="0"/>
              <a:t>14.08.2020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C9BED-8397-448D-9372-C8EE54B7AA29}"/>
              </a:ext>
            </a:extLst>
          </p:cNvPr>
          <p:cNvSpPr txBox="1"/>
          <p:nvPr userDrawn="1"/>
        </p:nvSpPr>
        <p:spPr>
          <a:xfrm>
            <a:off x="2075544" y="3244334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ФОТО/ГРАФИК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248775" y="4514850"/>
            <a:ext cx="2228850" cy="1981200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C867-51A0-49A7-AD11-8F0E51BF0D16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нвестпривлекательность реги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7" y="0"/>
            <a:ext cx="8064558" cy="4116037"/>
          </a:xfrm>
          <a:prstGeom prst="rect">
            <a:avLst/>
          </a:prstGeom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26" y="4629802"/>
            <a:ext cx="1504388" cy="1565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27576" y="4616824"/>
            <a:ext cx="2124636" cy="1837764"/>
          </a:xfrm>
          <a:prstGeom prst="rect">
            <a:avLst/>
          </a:prstGeom>
          <a:solidFill>
            <a:srgbClr val="2F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Индустриальный парк «Богословский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0081"/>
            <a:ext cx="5279496" cy="4105956"/>
          </a:xfrm>
          <a:prstGeom prst="flowChartManualInput">
            <a:avLst/>
          </a:prstGeom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8027" y="4271215"/>
            <a:ext cx="4279149" cy="551798"/>
          </a:xfrm>
        </p:spPr>
        <p:txBody>
          <a:bodyPr/>
          <a:lstStyle/>
          <a:p>
            <a:r>
              <a:rPr lang="ru-RU" dirty="0"/>
              <a:t>МОНОГОРОДА.РФ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8312585" y="10081"/>
            <a:ext cx="166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Академия.</a:t>
            </a:r>
            <a:r>
              <a:rPr lang="en-US" sz="1600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</a:t>
            </a:r>
            <a:endParaRPr lang="ru-RU" sz="1600" dirty="0">
              <a:solidFill>
                <a:srgbClr val="20B2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Промышленность Перми показала рост на 5,7 % за полгода | Пермский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1028"/>
          <a:stretch/>
        </p:blipFill>
        <p:spPr bwMode="auto">
          <a:xfrm>
            <a:off x="6866965" y="-2104"/>
            <a:ext cx="5299106" cy="4118141"/>
          </a:xfrm>
          <a:prstGeom prst="flowChartManualInput">
            <a:avLst/>
          </a:prstGeom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248027" y="5378969"/>
            <a:ext cx="7981573" cy="81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4800" dirty="0" smtClean="0"/>
              <a:t>Финансовые меры </a:t>
            </a:r>
            <a:r>
              <a:rPr lang="ru-RU" sz="4800" dirty="0"/>
              <a:t>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18704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4" y="535737"/>
            <a:ext cx="10597933" cy="550751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23244" y="70293"/>
            <a:ext cx="5932786" cy="8268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/>
              <a:t>МОНОГОРОДА.РФ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55403" y="1567083"/>
            <a:ext cx="4650085" cy="861105"/>
            <a:chOff x="7109864" y="1300066"/>
            <a:chExt cx="4650085" cy="861105"/>
          </a:xfrm>
        </p:grpSpPr>
        <p:sp>
          <p:nvSpPr>
            <p:cNvPr id="20" name="Нижний колонтитул 23">
              <a:extLst>
                <a:ext uri="{FF2B5EF4-FFF2-40B4-BE49-F238E27FC236}">
                  <a16:creationId xmlns:a16="http://schemas.microsoft.com/office/drawing/2014/main" xmlns="" id="{E8307C7C-55BE-446C-8EDE-21EC7644B346}"/>
                </a:ext>
              </a:extLst>
            </p:cNvPr>
            <p:cNvSpPr txBox="1">
              <a:spLocks/>
            </p:cNvSpPr>
            <p:nvPr/>
          </p:nvSpPr>
          <p:spPr>
            <a:xfrm>
              <a:off x="7365181" y="1300066"/>
              <a:ext cx="4394768" cy="8611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3200" b="1" dirty="0">
                  <a:ln w="0"/>
                  <a:solidFill>
                    <a:srgbClr val="20B2A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63</a:t>
              </a:r>
              <a:r>
                <a:rPr lang="ru-RU" sz="28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субъекта Российской   Федерации</a:t>
              </a:r>
            </a:p>
          </p:txBody>
        </p:sp>
        <p:sp>
          <p:nvSpPr>
            <p:cNvPr id="3" name="Ромб 2"/>
            <p:cNvSpPr/>
            <p:nvPr/>
          </p:nvSpPr>
          <p:spPr>
            <a:xfrm>
              <a:off x="7109864" y="1640618"/>
              <a:ext cx="180000" cy="180000"/>
            </a:xfrm>
            <a:prstGeom prst="diamond">
              <a:avLst/>
            </a:prstGeom>
            <a:solidFill>
              <a:srgbClr val="556973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55403" y="2295212"/>
            <a:ext cx="3455716" cy="861105"/>
            <a:chOff x="7154047" y="2177665"/>
            <a:chExt cx="3455716" cy="861105"/>
          </a:xfrm>
        </p:grpSpPr>
        <p:sp>
          <p:nvSpPr>
            <p:cNvPr id="21" name="Нижний колонтитул 23">
              <a:extLst>
                <a:ext uri="{FF2B5EF4-FFF2-40B4-BE49-F238E27FC236}">
                  <a16:creationId xmlns:a16="http://schemas.microsoft.com/office/drawing/2014/main" xmlns="" id="{E8307C7C-55BE-446C-8EDE-21EC7644B346}"/>
                </a:ext>
              </a:extLst>
            </p:cNvPr>
            <p:cNvSpPr txBox="1">
              <a:spLocks/>
            </p:cNvSpPr>
            <p:nvPr/>
          </p:nvSpPr>
          <p:spPr>
            <a:xfrm>
              <a:off x="7409364" y="2177665"/>
              <a:ext cx="3200399" cy="8611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3200" b="1" dirty="0">
                  <a:ln w="0"/>
                  <a:solidFill>
                    <a:srgbClr val="20B2A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321</a:t>
              </a:r>
              <a:r>
                <a:rPr lang="ru-RU" sz="28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моногород</a:t>
              </a:r>
            </a:p>
          </p:txBody>
        </p:sp>
        <p:sp>
          <p:nvSpPr>
            <p:cNvPr id="14" name="Ромб 13"/>
            <p:cNvSpPr/>
            <p:nvPr/>
          </p:nvSpPr>
          <p:spPr>
            <a:xfrm>
              <a:off x="7154047" y="2544978"/>
              <a:ext cx="180000" cy="180000"/>
            </a:xfrm>
            <a:prstGeom prst="diamond">
              <a:avLst/>
            </a:prstGeom>
            <a:solidFill>
              <a:srgbClr val="556973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55403" y="2983165"/>
            <a:ext cx="4985769" cy="861105"/>
            <a:chOff x="7185181" y="3000723"/>
            <a:chExt cx="4985769" cy="861105"/>
          </a:xfrm>
        </p:grpSpPr>
        <p:sp>
          <p:nvSpPr>
            <p:cNvPr id="22" name="Нижний колонтитул 23">
              <a:extLst>
                <a:ext uri="{FF2B5EF4-FFF2-40B4-BE49-F238E27FC236}">
                  <a16:creationId xmlns:a16="http://schemas.microsoft.com/office/drawing/2014/main" xmlns="" id="{E8307C7C-55BE-446C-8EDE-21EC7644B346}"/>
                </a:ext>
              </a:extLst>
            </p:cNvPr>
            <p:cNvSpPr txBox="1">
              <a:spLocks/>
            </p:cNvSpPr>
            <p:nvPr/>
          </p:nvSpPr>
          <p:spPr>
            <a:xfrm>
              <a:off x="7417840" y="3000723"/>
              <a:ext cx="4753110" cy="8611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3200" b="1" dirty="0">
                  <a:ln w="0"/>
                  <a:solidFill>
                    <a:srgbClr val="20B2A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13,5</a:t>
              </a:r>
              <a:r>
                <a:rPr lang="ru-RU" sz="28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 человек</a:t>
              </a:r>
            </a:p>
          </p:txBody>
        </p:sp>
        <p:sp>
          <p:nvSpPr>
            <p:cNvPr id="16" name="Ромб 15"/>
            <p:cNvSpPr/>
            <p:nvPr/>
          </p:nvSpPr>
          <p:spPr>
            <a:xfrm>
              <a:off x="7185181" y="3372423"/>
              <a:ext cx="180000" cy="180000"/>
            </a:xfrm>
            <a:prstGeom prst="diamond">
              <a:avLst/>
            </a:prstGeom>
            <a:solidFill>
              <a:srgbClr val="556973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3650369" y="3915057"/>
            <a:ext cx="2836156" cy="2635377"/>
          </a:xfrm>
          <a:prstGeom prst="rect">
            <a:avLst/>
          </a:prstGeom>
          <a:solidFill>
            <a:srgbClr val="55697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4665" y="3920141"/>
            <a:ext cx="3549129" cy="2625207"/>
          </a:xfrm>
          <a:prstGeom prst="rect">
            <a:avLst/>
          </a:prstGeom>
          <a:solidFill>
            <a:srgbClr val="20B2A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благоустройство горо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3" y="5234772"/>
            <a:ext cx="3390233" cy="1218042"/>
          </a:xfrm>
          <a:prstGeom prst="parallelogram">
            <a:avLst/>
          </a:prstGeom>
          <a:noFill/>
          <a:ln w="730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благоустройство город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25" y="3999234"/>
            <a:ext cx="2818832" cy="1879221"/>
          </a:xfrm>
          <a:prstGeom prst="parallelogram">
            <a:avLst/>
          </a:prstGeom>
          <a:noFill/>
          <a:ln w="730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23244" y="913713"/>
            <a:ext cx="5463281" cy="0"/>
          </a:xfrm>
          <a:prstGeom prst="line">
            <a:avLst/>
          </a:prstGeom>
          <a:ln w="22225">
            <a:solidFill>
              <a:srgbClr val="2F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878144" y="1468691"/>
            <a:ext cx="3865621" cy="379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  <a:r>
              <a:rPr lang="ru-RU" sz="1800" dirty="0" smtClean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моногорода </a:t>
            </a:r>
            <a:endParaRPr lang="ru-RU" sz="1800" dirty="0">
              <a:ln w="0"/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878144" y="2065597"/>
            <a:ext cx="2413936" cy="592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800" b="1" dirty="0" smtClean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966,4</a:t>
            </a:r>
            <a:r>
              <a:rPr lang="ru-RU" sz="1800" dirty="0" smtClean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чел.   </a:t>
            </a:r>
            <a:endParaRPr lang="ru-RU" dirty="0">
              <a:ln w="0"/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04847" y="1228409"/>
            <a:ext cx="4515575" cy="1397947"/>
          </a:xfrm>
          <a:prstGeom prst="rect">
            <a:avLst/>
          </a:prstGeom>
          <a:noFill/>
          <a:ln w="25400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515937" y="932184"/>
            <a:ext cx="3494963" cy="5924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err="1" smtClean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СибФО</a:t>
            </a:r>
            <a:endParaRPr lang="ru-RU" sz="2400" dirty="0">
              <a:ln w="0"/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На «Иннопроме-2018» инвесторам презентуют возможности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39" y="4229546"/>
            <a:ext cx="3017118" cy="2229854"/>
          </a:xfrm>
          <a:prstGeom prst="parallelogram">
            <a:avLst/>
          </a:prstGeom>
          <a:noFill/>
          <a:ln w="730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334700" y="2516072"/>
            <a:ext cx="3200399" cy="86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smtClean="0">
                <a:ln w="0"/>
                <a:solidFill>
                  <a:srgbClr val="20B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157</a:t>
            </a:r>
            <a:r>
              <a:rPr lang="ru-RU" sz="2800" b="1" dirty="0" smtClean="0">
                <a:ln w="0"/>
                <a:solidFill>
                  <a:srgbClr val="20B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ln w="0"/>
                <a:solidFill>
                  <a:srgbClr val="55697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</a:t>
            </a:r>
          </a:p>
        </p:txBody>
      </p:sp>
      <p:sp>
        <p:nvSpPr>
          <p:cNvPr id="40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157917" y="3041584"/>
            <a:ext cx="5058180" cy="479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n w="0"/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т.ч. </a:t>
            </a:r>
            <a:r>
              <a:rPr lang="ru-RU" sz="2000" dirty="0" smtClean="0">
                <a:ln w="0"/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2000" dirty="0">
                <a:ln w="0"/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 в </a:t>
            </a:r>
            <a:r>
              <a:rPr lang="ru-RU" sz="2000" dirty="0" err="1" smtClean="0">
                <a:ln w="0"/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СибФО</a:t>
            </a:r>
            <a:r>
              <a:rPr lang="ru-RU" sz="2000" dirty="0" smtClean="0">
                <a:ln w="0"/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101 резидент</a:t>
            </a:r>
            <a:endParaRPr lang="ru-RU" sz="2000" dirty="0">
              <a:ln w="0"/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9872" y="3422113"/>
            <a:ext cx="583353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«Заринск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резидента)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Новоалтайск»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резидентов)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Усолье-Сибирское»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(12 резидентов)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Саянск»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резидента)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Черемхово»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резидента)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Тулун»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резидента)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(34 резидента)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Анжеро-Судженск»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резидента)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Прокопьевск»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 резидентов)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Юрга»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резидентов)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Железногорск»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резидента) 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(ЗАТО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Линево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(6 резидентов)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Горный»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резидент)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Абаза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(1 резидент)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«Северск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(5 резидентов) 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(ЗАТО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Ромб 41"/>
          <p:cNvSpPr/>
          <p:nvPr/>
        </p:nvSpPr>
        <p:spPr>
          <a:xfrm>
            <a:off x="7154700" y="2893165"/>
            <a:ext cx="180000" cy="180000"/>
          </a:xfrm>
          <a:prstGeom prst="diamond">
            <a:avLst/>
          </a:prstGeom>
          <a:solidFill>
            <a:srgbClr val="55697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964" y="1007026"/>
            <a:ext cx="704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Распоряжением Правительства Российской Федерации от 29.07.2014 № 1398-р утвержден перечень монопрофильных муниципальных образований Российской Федерации (моногородов)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8144" y="1791449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ru-RU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7464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227158" y="115444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ОСНОВНЫЕ НАПРАВЛЕНИЯ ФИНАНСОВОЙ ПОДДЕРЖКИ ФОНДА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0510" y="3746269"/>
            <a:ext cx="3165036" cy="435259"/>
            <a:chOff x="1246059" y="3816346"/>
            <a:chExt cx="3165036" cy="435259"/>
          </a:xfrm>
        </p:grpSpPr>
        <p:sp>
          <p:nvSpPr>
            <p:cNvPr id="51" name="TextBox 50"/>
            <p:cNvSpPr txBox="1"/>
            <p:nvPr/>
          </p:nvSpPr>
          <p:spPr>
            <a:xfrm>
              <a:off x="1691524" y="3816346"/>
              <a:ext cx="27195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Срок займа: 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лет</a:t>
              </a:r>
            </a:p>
          </p:txBody>
        </p:sp>
        <p:grpSp>
          <p:nvGrpSpPr>
            <p:cNvPr id="61" name="Group 1">
              <a:extLst>
                <a:ext uri="{FF2B5EF4-FFF2-40B4-BE49-F238E27FC236}">
                  <a16:creationId xmlns:a16="http://schemas.microsoft.com/office/drawing/2014/main" xmlns="" id="{CC228256-7909-4687-AC06-DF201365974E}"/>
                </a:ext>
              </a:extLst>
            </p:cNvPr>
            <p:cNvGrpSpPr/>
            <p:nvPr/>
          </p:nvGrpSpPr>
          <p:grpSpPr>
            <a:xfrm>
              <a:off x="1246059" y="3855605"/>
              <a:ext cx="396000" cy="396000"/>
              <a:chOff x="6493081" y="1742364"/>
              <a:chExt cx="660464" cy="657690"/>
            </a:xfrm>
          </p:grpSpPr>
          <p:sp>
            <p:nvSpPr>
              <p:cNvPr id="62" name="Oval 20">
                <a:extLst>
                  <a:ext uri="{FF2B5EF4-FFF2-40B4-BE49-F238E27FC236}">
                    <a16:creationId xmlns:a16="http://schemas.microsoft.com/office/drawing/2014/main" xmlns="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20B2A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: Rounded Corners 23">
                <a:extLst>
                  <a:ext uri="{FF2B5EF4-FFF2-40B4-BE49-F238E27FC236}">
                    <a16:creationId xmlns:a16="http://schemas.microsoft.com/office/drawing/2014/main" xmlns="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24">
                <a:extLst>
                  <a:ext uri="{FF2B5EF4-FFF2-40B4-BE49-F238E27FC236}">
                    <a16:creationId xmlns:a16="http://schemas.microsoft.com/office/drawing/2014/main" xmlns="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40510" y="4422253"/>
            <a:ext cx="3693965" cy="1297791"/>
            <a:chOff x="1998279" y="4679292"/>
            <a:chExt cx="3693965" cy="1297791"/>
          </a:xfrm>
        </p:grpSpPr>
        <p:sp>
          <p:nvSpPr>
            <p:cNvPr id="78" name="TextBox 77"/>
            <p:cNvSpPr txBox="1"/>
            <p:nvPr/>
          </p:nvSpPr>
          <p:spPr>
            <a:xfrm>
              <a:off x="2502628" y="4679292"/>
              <a:ext cx="3189616" cy="129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Структура финансирования </a:t>
              </a:r>
            </a:p>
            <a:p>
              <a:pPr>
                <a:lnSpc>
                  <a:spcPts val="1700"/>
                </a:lnSpc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инвестиционного проекта: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более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80% 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заём Фонда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менее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20% 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Инвестор</a:t>
              </a:r>
            </a:p>
          </p:txBody>
        </p:sp>
        <p:grpSp>
          <p:nvGrpSpPr>
            <p:cNvPr id="79" name="Group 1">
              <a:extLst>
                <a:ext uri="{FF2B5EF4-FFF2-40B4-BE49-F238E27FC236}">
                  <a16:creationId xmlns:a16="http://schemas.microsoft.com/office/drawing/2014/main" xmlns="" id="{CC228256-7909-4687-AC06-DF201365974E}"/>
                </a:ext>
              </a:extLst>
            </p:cNvPr>
            <p:cNvGrpSpPr/>
            <p:nvPr/>
          </p:nvGrpSpPr>
          <p:grpSpPr>
            <a:xfrm>
              <a:off x="1998279" y="4684758"/>
              <a:ext cx="396000" cy="396000"/>
              <a:chOff x="6493081" y="1742364"/>
              <a:chExt cx="660464" cy="657690"/>
            </a:xfrm>
          </p:grpSpPr>
          <p:sp>
            <p:nvSpPr>
              <p:cNvPr id="80" name="Oval 20">
                <a:extLst>
                  <a:ext uri="{FF2B5EF4-FFF2-40B4-BE49-F238E27FC236}">
                    <a16:creationId xmlns:a16="http://schemas.microsoft.com/office/drawing/2014/main" xmlns="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20B2A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23">
                <a:extLst>
                  <a:ext uri="{FF2B5EF4-FFF2-40B4-BE49-F238E27FC236}">
                    <a16:creationId xmlns:a16="http://schemas.microsoft.com/office/drawing/2014/main" xmlns="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24">
                <a:extLst>
                  <a:ext uri="{FF2B5EF4-FFF2-40B4-BE49-F238E27FC236}">
                    <a16:creationId xmlns:a16="http://schemas.microsoft.com/office/drawing/2014/main" xmlns="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7620000" y="0"/>
            <a:ext cx="4572000" cy="6697830"/>
            <a:chOff x="7620000" y="-1"/>
            <a:chExt cx="4594334" cy="6361080"/>
          </a:xfrm>
        </p:grpSpPr>
        <p:pic>
          <p:nvPicPr>
            <p:cNvPr id="2054" name="Picture 6" descr="https://media-private.canva.com/MADarzIBNSU/1/screen_3x.jpg?response-expires=Thu%2C%2026%20Sep%202019%2015%3A19%3A43%20GMT&amp;X-Amz-Algorithm=AWS4-HMAC-SHA256&amp;X-Amz-Date=20190926T125116Z&amp;X-Amz-SignedHeaders=host&amp;X-Amz-Expires=8906&amp;X-Amz-Credential=AKIAJWF6QO3UH4PAAJ6Q%2F20190926%2Fus-east-1%2Fs3%2Faws4_request&amp;X-Amz-Signature=0f91539b28c2f5dc87e3551d9682f991b1242be7f617029fd5ea8ea48dd6f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461721"/>
              <a:ext cx="4572000" cy="304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media-private.canva.com/MADesOzduww/1/screen_3x.jpg?response-expires=Thu%2C%2026%20Sep%202019%2015%3A33%3A16%20GMT&amp;X-Amz-Algorithm=AWS4-HMAC-SHA256&amp;X-Amz-Date=20190926T124922Z&amp;X-Amz-SignedHeaders=host&amp;X-Amz-Expires=9833&amp;X-Amz-Credential=AKIAJWF6QO3UH4PAAJ6Q%2F20190926%2Fus-east-1%2Fs3%2Faws4_request&amp;X-Amz-Signature=ce863f65d3b8a86073f84cbf0653e30d8e015fd17181c7c345b46ca3dd3e048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-1"/>
              <a:ext cx="4572000" cy="3160395"/>
            </a:xfrm>
            <a:prstGeom prst="flowChartDocumen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s://media-private.canva.com/MADas1hta1s/1/screen_3x.jpg?response-expires=Thu%2C%2026%20Sep%202019%2015%3A38%3A05%20GMT&amp;X-Amz-Algorithm=AWS4-HMAC-SHA256&amp;X-Amz-Date=20190926T124009Z&amp;X-Amz-SignedHeaders=host&amp;X-Amz-Expires=10675&amp;X-Amz-Credential=AKIAJWF6QO3UH4PAAJ6Q%2F20190926%2Fus-east-1%2Fs3%2Faws4_request&amp;X-Amz-Signature=5ea5486a828851b02fa8d75b7b7f000ed23d9cfb6f6eeb67f438902c626ac4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334" y="4391025"/>
              <a:ext cx="4572000" cy="1970054"/>
            </a:xfrm>
            <a:prstGeom prst="flowChartManualInpu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Заголовок 2"/>
          <p:cNvSpPr txBox="1">
            <a:spLocks/>
          </p:cNvSpPr>
          <p:nvPr/>
        </p:nvSpPr>
        <p:spPr>
          <a:xfrm>
            <a:off x="297930" y="1328329"/>
            <a:ext cx="5267325" cy="1623715"/>
          </a:xfrm>
          <a:prstGeom prst="rect">
            <a:avLst/>
          </a:prstGeom>
          <a:solidFill>
            <a:srgbClr val="556973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от </a:t>
            </a:r>
            <a:r>
              <a:rPr lang="ru-RU" sz="2800" b="1" dirty="0">
                <a:solidFill>
                  <a:schemeClr val="bg1"/>
                </a:solidFill>
              </a:rPr>
              <a:t>5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800" b="1" dirty="0">
                <a:solidFill>
                  <a:schemeClr val="bg1"/>
                </a:solidFill>
              </a:rPr>
              <a:t>250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млн рублей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Ставка: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 </a:t>
            </a:r>
            <a:r>
              <a:rPr lang="ru-RU" sz="2400" dirty="0">
                <a:solidFill>
                  <a:schemeClr val="bg1"/>
                </a:solidFill>
              </a:rPr>
              <a:t>годовых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89554" y="1227610"/>
            <a:ext cx="2751180" cy="1384995"/>
          </a:xfrm>
          <a:prstGeom prst="rect">
            <a:avLst/>
          </a:prstGeom>
          <a:solidFill>
            <a:srgbClr val="20B2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банковская гарантия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гарантия АО «Корпорация МСП» или ВЭБ.РФ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 рег. гарантийных организаций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1597" y="3557398"/>
            <a:ext cx="275822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зависимости проекта от ГРОПа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Фонда могут быть направлены только на капитальные вложения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только  на территории моногорода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158" y="3034178"/>
            <a:ext cx="258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76809" y="5895053"/>
            <a:ext cx="3211489" cy="646331"/>
            <a:chOff x="476809" y="5895053"/>
            <a:chExt cx="3211489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932391" y="5895053"/>
              <a:ext cx="27559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Отсрочка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по выплате займа: до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лет</a:t>
              </a:r>
            </a:p>
          </p:txBody>
        </p:sp>
        <p:grpSp>
          <p:nvGrpSpPr>
            <p:cNvPr id="31" name="Group 1">
              <a:extLst>
                <a:ext uri="{FF2B5EF4-FFF2-40B4-BE49-F238E27FC236}">
                  <a16:creationId xmlns:a16="http://schemas.microsoft.com/office/drawing/2014/main" xmlns="" id="{CC228256-7909-4687-AC06-DF201365974E}"/>
                </a:ext>
              </a:extLst>
            </p:cNvPr>
            <p:cNvGrpSpPr/>
            <p:nvPr/>
          </p:nvGrpSpPr>
          <p:grpSpPr>
            <a:xfrm>
              <a:off x="476809" y="5895539"/>
              <a:ext cx="396000" cy="396000"/>
              <a:chOff x="6493081" y="1742364"/>
              <a:chExt cx="660464" cy="657690"/>
            </a:xfrm>
          </p:grpSpPr>
          <p:sp>
            <p:nvSpPr>
              <p:cNvPr id="32" name="Oval 20">
                <a:extLst>
                  <a:ext uri="{FF2B5EF4-FFF2-40B4-BE49-F238E27FC236}">
                    <a16:creationId xmlns:a16="http://schemas.microsoft.com/office/drawing/2014/main" xmlns="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20B2A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: Rounded Corners 23">
                <a:extLst>
                  <a:ext uri="{FF2B5EF4-FFF2-40B4-BE49-F238E27FC236}">
                    <a16:creationId xmlns:a16="http://schemas.microsoft.com/office/drawing/2014/main" xmlns="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24">
                <a:extLst>
                  <a:ext uri="{FF2B5EF4-FFF2-40B4-BE49-F238E27FC236}">
                    <a16:creationId xmlns:a16="http://schemas.microsoft.com/office/drawing/2014/main" xmlns="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" name="Прямая соединительная линия 7"/>
          <p:cNvCxnSpPr/>
          <p:nvPr/>
        </p:nvCxnSpPr>
        <p:spPr>
          <a:xfrm>
            <a:off x="4675298" y="3890150"/>
            <a:ext cx="0" cy="2167034"/>
          </a:xfrm>
          <a:prstGeom prst="line">
            <a:avLst/>
          </a:prstGeom>
          <a:ln w="22225">
            <a:solidFill>
              <a:srgbClr val="759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3178" y="3306696"/>
            <a:ext cx="193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991468" y="558217"/>
            <a:ext cx="4085357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ЛЬГОТНЫЕ ЗАЙМЫ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88615" y="2663847"/>
            <a:ext cx="114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ЮЛ,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</a:t>
            </a: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86677" y="3567742"/>
            <a:ext cx="275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всех направлений:</a:t>
            </a:r>
          </a:p>
        </p:txBody>
      </p:sp>
    </p:spTree>
    <p:extLst>
      <p:ext uri="{BB962C8B-B14F-4D97-AF65-F5344CB8AC3E}">
        <p14:creationId xmlns:p14="http://schemas.microsoft.com/office/powerpoint/2010/main" val="174558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1">
            <a:extLst>
              <a:ext uri="{FF2B5EF4-FFF2-40B4-BE49-F238E27FC236}">
                <a16:creationId xmlns:a16="http://schemas.microsoft.com/office/drawing/2014/main" xmlns="" id="{9792DA7F-7C25-442A-8D71-ED2C4FF34DA1}"/>
              </a:ext>
            </a:extLst>
          </p:cNvPr>
          <p:cNvSpPr/>
          <p:nvPr/>
        </p:nvSpPr>
        <p:spPr>
          <a:xfrm>
            <a:off x="6230470" y="3051987"/>
            <a:ext cx="718342" cy="787168"/>
          </a:xfrm>
          <a:prstGeom prst="roundRect">
            <a:avLst>
              <a:gd name="adj" fmla="val 6311"/>
            </a:avLst>
          </a:prstGeom>
          <a:noFill/>
          <a:ln w="38100">
            <a:solidFill>
              <a:srgbClr val="7596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30222" y="1070776"/>
            <a:ext cx="4999873" cy="2700215"/>
            <a:chOff x="697712" y="1468598"/>
            <a:chExt cx="4999873" cy="2700215"/>
          </a:xfrm>
        </p:grpSpPr>
        <p:sp>
          <p:nvSpPr>
            <p:cNvPr id="22" name="Rectangle: Rounded Corners 1">
              <a:extLst>
                <a:ext uri="{FF2B5EF4-FFF2-40B4-BE49-F238E27FC236}">
                  <a16:creationId xmlns:a16="http://schemas.microsoft.com/office/drawing/2014/main" xmlns="" id="{9792DA7F-7C25-442A-8D71-ED2C4FF34DA1}"/>
                </a:ext>
              </a:extLst>
            </p:cNvPr>
            <p:cNvSpPr/>
            <p:nvPr/>
          </p:nvSpPr>
          <p:spPr>
            <a:xfrm>
              <a:off x="766807" y="1772543"/>
              <a:ext cx="950466" cy="621704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xmlns="" id="{3146B4C5-7E3C-4F64-A8C1-3EB191722C7F}"/>
                </a:ext>
              </a:extLst>
            </p:cNvPr>
            <p:cNvSpPr/>
            <p:nvPr/>
          </p:nvSpPr>
          <p:spPr>
            <a:xfrm>
              <a:off x="1017585" y="1468598"/>
              <a:ext cx="4680000" cy="852998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89E7B6C-D0D6-4459-9D8F-656628E95391}"/>
                </a:ext>
              </a:extLst>
            </p:cNvPr>
            <p:cNvSpPr txBox="1"/>
            <p:nvPr/>
          </p:nvSpPr>
          <p:spPr>
            <a:xfrm>
              <a:off x="1300895" y="1534759"/>
              <a:ext cx="3243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Заём 250–1000 млн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рублей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Заголовок 1"/>
            <p:cNvSpPr txBox="1">
              <a:spLocks/>
            </p:cNvSpPr>
            <p:nvPr/>
          </p:nvSpPr>
          <p:spPr>
            <a:xfrm>
              <a:off x="697712" y="2752827"/>
              <a:ext cx="4069030" cy="1415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rgbClr val="7596A7"/>
                  </a:solidFill>
                </a:rPr>
                <a:t>5% </a:t>
              </a:r>
              <a:r>
                <a:rPr lang="ru-RU" sz="1600" dirty="0">
                  <a:solidFill>
                    <a:srgbClr val="30454F"/>
                  </a:solidFill>
                </a:rPr>
                <a:t>годовых, общая 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Срок займа: до </a:t>
              </a:r>
              <a:r>
                <a:rPr lang="ru-RU" sz="1600" b="1" dirty="0">
                  <a:solidFill>
                    <a:srgbClr val="7596A7"/>
                  </a:solidFill>
                </a:rPr>
                <a:t>15</a:t>
              </a:r>
              <a:r>
                <a:rPr lang="ru-RU" sz="1600" dirty="0">
                  <a:solidFill>
                    <a:srgbClr val="30454F"/>
                  </a:solidFill>
                </a:rPr>
                <a:t> лет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Собственные средства: не менее 20%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Отсрочка по выплате займа до 3 лет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Стандартное обеспечение (залоги, поручительства)</a:t>
              </a:r>
            </a:p>
          </p:txBody>
        </p:sp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1903F422-EE9A-4B63-9006-B21D7EC5E4E6}"/>
              </a:ext>
            </a:extLst>
          </p:cNvPr>
          <p:cNvSpPr/>
          <p:nvPr/>
        </p:nvSpPr>
        <p:spPr>
          <a:xfrm>
            <a:off x="6466886" y="2596785"/>
            <a:ext cx="5235219" cy="106842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89E7B6C-D0D6-4459-9D8F-656628E95391}"/>
              </a:ext>
            </a:extLst>
          </p:cNvPr>
          <p:cNvSpPr txBox="1"/>
          <p:nvPr/>
        </p:nvSpPr>
        <p:spPr>
          <a:xfrm>
            <a:off x="6495333" y="2618767"/>
            <a:ext cx="520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 для участия в реализации концессионного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соглашения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соглашения ГЧП, МЧП от 25 млн до 1.0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рублей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6" descr="https://media-private.canva.com/MADerJriUGY/1/screen_3x.jpg?response-expires=Thu%2C%2026%20Sep%202019%2016%3A13%3A30%20GMT&amp;X-Amz-Algorithm=AWS4-HMAC-SHA256&amp;X-Amz-Date=20190926T133239Z&amp;X-Amz-SignedHeaders=host&amp;X-Amz-Expires=9650&amp;X-Amz-Credential=AKIAJWF6QO3UH4PAAJ6Q%2F20190926%2Fus-east-1%2Fs3%2Faws4_request&amp;X-Amz-Signature=c72bae7b5c9214e3c5d2a33e2d3f4a5fad7d47762358b734a98ae38ce3c9eb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08" y="188778"/>
            <a:ext cx="3324680" cy="220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5076825" y="3840682"/>
            <a:ext cx="7047081" cy="1041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lnSpc>
                <a:spcPct val="100000"/>
              </a:lnSpc>
              <a:spcBef>
                <a:spcPts val="500"/>
              </a:spcBef>
            </a:pPr>
            <a:r>
              <a:rPr lang="ru-RU" sz="1200" dirty="0">
                <a:solidFill>
                  <a:srgbClr val="30454F"/>
                </a:solidFill>
              </a:rPr>
              <a:t>Участие в реализации концессионных соглашений в сфере инфраструктуры городов           (</a:t>
            </a:r>
            <a:r>
              <a:rPr lang="ru-RU" sz="1200" b="1" dirty="0">
                <a:solidFill>
                  <a:srgbClr val="30454F"/>
                </a:solidFill>
              </a:rPr>
              <a:t>ЖКХ </a:t>
            </a:r>
            <a:r>
              <a:rPr lang="ru-RU" sz="1200" dirty="0">
                <a:solidFill>
                  <a:srgbClr val="30454F"/>
                </a:solidFill>
              </a:rPr>
              <a:t>(объекты коммунальной инфраструктуры или объекты коммунального хозяйства: производство, передача и распределение электрической энергии; освещение; теплоснабжение, централизованные системы ГВС, ХВС и (или) водоотведения, отдельные объекты таких систем) и </a:t>
            </a:r>
            <a:r>
              <a:rPr lang="ru-RU" sz="1200" b="1" dirty="0">
                <a:solidFill>
                  <a:srgbClr val="30454F"/>
                </a:solidFill>
              </a:rPr>
              <a:t>транспортно-пересадочные узлы </a:t>
            </a:r>
            <a:r>
              <a:rPr lang="ru-RU" sz="1200" dirty="0">
                <a:solidFill>
                  <a:srgbClr val="30454F"/>
                </a:solidFill>
              </a:rPr>
              <a:t>(остановочные пункты)) 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008731" y="4950855"/>
            <a:ext cx="7115175" cy="1505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7596A7"/>
                </a:solidFill>
              </a:rPr>
              <a:t>0-5% </a:t>
            </a:r>
            <a:r>
              <a:rPr lang="ru-RU" sz="1600" dirty="0">
                <a:solidFill>
                  <a:srgbClr val="30454F"/>
                </a:solidFill>
              </a:rPr>
              <a:t>годовых,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Срок займа: до </a:t>
            </a:r>
            <a:r>
              <a:rPr lang="ru-RU" sz="1600" b="1" dirty="0">
                <a:solidFill>
                  <a:srgbClr val="7596A7"/>
                </a:solidFill>
              </a:rPr>
              <a:t>15</a:t>
            </a:r>
            <a:r>
              <a:rPr lang="ru-RU" sz="1600" dirty="0">
                <a:solidFill>
                  <a:srgbClr val="30454F"/>
                </a:solidFill>
              </a:rPr>
              <a:t> лет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Собственные средства: не менее </a:t>
            </a:r>
            <a:r>
              <a:rPr lang="ru-RU" sz="1600" b="1" dirty="0">
                <a:solidFill>
                  <a:srgbClr val="7596A7"/>
                </a:solidFill>
              </a:rPr>
              <a:t>20%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Отсрочка по выплате займа до 3 лет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Банковская гарантия (при 0%), стандартное обеспечение (при 5%)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27158" y="115444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ОСНОВНЫЕ  НАПРАВЛЕНИЯ ФИНАНСОВОЙ ПОДДЕРЖКИ ФОНДА</a:t>
            </a:r>
            <a:endParaRPr lang="ru-RU" sz="2800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991468" y="558217"/>
            <a:ext cx="4085357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ЛЬГОТНЫЕ ЗАЙМЫ</a:t>
            </a:r>
          </a:p>
        </p:txBody>
      </p:sp>
      <p:pic>
        <p:nvPicPr>
          <p:cNvPr id="41" name="Picture 2" descr="Картинки по запросу &quot;городские дороги vjcns гчп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4" y="4152900"/>
            <a:ext cx="4203623" cy="236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5487345" y="3189243"/>
            <a:ext cx="639800" cy="5458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8"/>
          <a:stretch/>
        </p:blipFill>
        <p:spPr>
          <a:xfrm>
            <a:off x="227158" y="1374721"/>
            <a:ext cx="643783" cy="524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54431" y="2495657"/>
            <a:ext cx="723901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</a:t>
            </a:r>
          </a:p>
        </p:txBody>
      </p:sp>
    </p:spTree>
    <p:extLst>
      <p:ext uri="{BB962C8B-B14F-4D97-AF65-F5344CB8AC3E}">
        <p14:creationId xmlns:p14="http://schemas.microsoft.com/office/powerpoint/2010/main" val="326056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xmlns="" id="{9792DA7F-7C25-442A-8D71-ED2C4FF34DA1}"/>
              </a:ext>
            </a:extLst>
          </p:cNvPr>
          <p:cNvSpPr/>
          <p:nvPr/>
        </p:nvSpPr>
        <p:spPr>
          <a:xfrm>
            <a:off x="8491913" y="752235"/>
            <a:ext cx="3541687" cy="3503540"/>
          </a:xfrm>
          <a:prstGeom prst="roundRect">
            <a:avLst>
              <a:gd name="adj" fmla="val 6311"/>
            </a:avLst>
          </a:prstGeom>
          <a:noFill/>
          <a:ln w="38100">
            <a:solidFill>
              <a:srgbClr val="7596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90400" y="6194025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5</a:t>
            </a:fld>
            <a:endParaRPr lang="ru-RU" dirty="0"/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>
          <a:xfrm>
            <a:off x="9380706" y="6332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02949" y="43749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НАПРАВЛЕНИЯ ФИНАНСОВОЙ ПОДДЕРЖКИ ФОНДА</a:t>
            </a:r>
            <a:endParaRPr lang="ru-RU" sz="2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114920" y="515546"/>
            <a:ext cx="7524255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ЛЬГОТНЫЕ ЗАЙМЫ. </a:t>
            </a:r>
            <a:r>
              <a:rPr lang="ru-RU" sz="1600" dirty="0"/>
              <a:t>ДОПОЛНИТЕЛЬНЫЕ НАПРАВЛЕНИЯ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2949" y="1011849"/>
            <a:ext cx="7426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Льготные займы для инициаторов проектов в моногородах, в которых введен режим </a:t>
            </a:r>
            <a:r>
              <a:rPr lang="ru-RU" sz="20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Чрезвычайной ситуации </a:t>
            </a: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 характера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3941" y="4400757"/>
            <a:ext cx="658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Льготные займы для </a:t>
            </a:r>
            <a:r>
              <a:rPr lang="ru-RU" sz="20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лизинговых</a:t>
            </a: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компаний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758518" y="-9401"/>
            <a:ext cx="3433482" cy="4016626"/>
            <a:chOff x="9132000" y="-9402"/>
            <a:chExt cx="3060000" cy="4057145"/>
          </a:xfrm>
        </p:grpSpPr>
        <p:pic>
          <p:nvPicPr>
            <p:cNvPr id="27" name="Picture 4" descr="Картинки по запросу наводнение дальний восток малый бизнес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000" y="-9402"/>
              <a:ext cx="3060000" cy="1959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857" y="2066835"/>
              <a:ext cx="3024286" cy="19809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361349" y="2685502"/>
            <a:ext cx="8130564" cy="141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0454F"/>
                </a:solidFill>
              </a:rPr>
              <a:t>Займы в размере от </a:t>
            </a:r>
            <a:r>
              <a:rPr lang="ru-RU" sz="1400" b="1" dirty="0">
                <a:solidFill>
                  <a:srgbClr val="30454F"/>
                </a:solidFill>
              </a:rPr>
              <a:t>5</a:t>
            </a:r>
            <a:r>
              <a:rPr lang="ru-RU" sz="1400" dirty="0">
                <a:solidFill>
                  <a:srgbClr val="30454F"/>
                </a:solidFill>
              </a:rPr>
              <a:t> млн рублей до </a:t>
            </a:r>
            <a:r>
              <a:rPr lang="ru-RU" sz="1400" b="1" dirty="0">
                <a:solidFill>
                  <a:srgbClr val="30454F"/>
                </a:solidFill>
              </a:rPr>
              <a:t>50</a:t>
            </a:r>
            <a:r>
              <a:rPr lang="ru-RU" sz="1400" dirty="0">
                <a:solidFill>
                  <a:srgbClr val="30454F"/>
                </a:solidFill>
              </a:rPr>
              <a:t> млн рублей (включительно) на цели финансирования </a:t>
            </a:r>
            <a:r>
              <a:rPr lang="ru-RU" sz="1400" u="sng" dirty="0">
                <a:solidFill>
                  <a:srgbClr val="20B2AA"/>
                </a:solidFill>
              </a:rPr>
              <a:t>текущей деятельности </a:t>
            </a:r>
            <a:r>
              <a:rPr lang="ru-RU" sz="1400" dirty="0">
                <a:solidFill>
                  <a:srgbClr val="30454F"/>
                </a:solidFill>
              </a:rPr>
              <a:t>– не более </a:t>
            </a:r>
            <a:r>
              <a:rPr lang="ru-RU" sz="1400" b="1" dirty="0">
                <a:solidFill>
                  <a:srgbClr val="30454F"/>
                </a:solidFill>
              </a:rPr>
              <a:t>4</a:t>
            </a:r>
            <a:r>
              <a:rPr lang="ru-RU" sz="1400" dirty="0">
                <a:solidFill>
                  <a:srgbClr val="30454F"/>
                </a:solidFill>
              </a:rPr>
              <a:t> лет, отсрочка не более </a:t>
            </a:r>
            <a:r>
              <a:rPr lang="ru-RU" sz="1400" b="1" dirty="0">
                <a:solidFill>
                  <a:srgbClr val="30454F"/>
                </a:solidFill>
              </a:rPr>
              <a:t>6</a:t>
            </a:r>
            <a:r>
              <a:rPr lang="ru-RU" sz="1400" dirty="0">
                <a:solidFill>
                  <a:srgbClr val="30454F"/>
                </a:solidFill>
              </a:rPr>
              <a:t> месяцев.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0454F"/>
                </a:solidFill>
              </a:rPr>
              <a:t>Займы в размере от </a:t>
            </a:r>
            <a:r>
              <a:rPr lang="ru-RU" sz="1400" b="1" dirty="0">
                <a:solidFill>
                  <a:srgbClr val="30454F"/>
                </a:solidFill>
              </a:rPr>
              <a:t>5</a:t>
            </a:r>
            <a:r>
              <a:rPr lang="ru-RU" sz="1400" dirty="0">
                <a:solidFill>
                  <a:srgbClr val="30454F"/>
                </a:solidFill>
              </a:rPr>
              <a:t> млн рублей до </a:t>
            </a:r>
            <a:r>
              <a:rPr lang="ru-RU" sz="1400" b="1" dirty="0">
                <a:solidFill>
                  <a:srgbClr val="30454F"/>
                </a:solidFill>
              </a:rPr>
              <a:t>250</a:t>
            </a:r>
            <a:r>
              <a:rPr lang="ru-RU" sz="1400" dirty="0">
                <a:solidFill>
                  <a:srgbClr val="30454F"/>
                </a:solidFill>
              </a:rPr>
              <a:t> млн рублей (включительно) на цели финансирования </a:t>
            </a:r>
            <a:r>
              <a:rPr lang="ru-RU" sz="1400" u="sng" dirty="0">
                <a:solidFill>
                  <a:srgbClr val="20B2AA"/>
                </a:solidFill>
              </a:rPr>
              <a:t>капитальных вложений </a:t>
            </a:r>
            <a:r>
              <a:rPr lang="ru-RU" sz="1400" dirty="0">
                <a:solidFill>
                  <a:srgbClr val="30454F"/>
                </a:solidFill>
              </a:rPr>
              <a:t>– не более </a:t>
            </a:r>
            <a:r>
              <a:rPr lang="ru-RU" sz="1400" b="1" dirty="0">
                <a:solidFill>
                  <a:srgbClr val="30454F"/>
                </a:solidFill>
              </a:rPr>
              <a:t>15</a:t>
            </a:r>
            <a:r>
              <a:rPr lang="ru-RU" sz="1400" dirty="0">
                <a:solidFill>
                  <a:srgbClr val="30454F"/>
                </a:solidFill>
              </a:rPr>
              <a:t> лет, отсрочка не более </a:t>
            </a:r>
            <a:r>
              <a:rPr lang="ru-RU" sz="1400" b="1" dirty="0">
                <a:solidFill>
                  <a:srgbClr val="30454F"/>
                </a:solidFill>
              </a:rPr>
              <a:t>3</a:t>
            </a:r>
            <a:r>
              <a:rPr lang="ru-RU" sz="1400" dirty="0">
                <a:solidFill>
                  <a:srgbClr val="30454F"/>
                </a:solidFill>
              </a:rPr>
              <a:t> лет.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0454F"/>
                </a:solidFill>
              </a:rPr>
              <a:t>Обеспечение: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1100" u="sng" dirty="0">
                <a:solidFill>
                  <a:srgbClr val="30454F"/>
                </a:solidFill>
              </a:rPr>
              <a:t>для займов  от  5 до 50 млн рублей </a:t>
            </a:r>
            <a:r>
              <a:rPr lang="ru-RU" sz="1100" dirty="0">
                <a:solidFill>
                  <a:srgbClr val="30454F"/>
                </a:solidFill>
              </a:rPr>
              <a:t>– гарантия АО «Корпорация «МСП» обеспечивающая 100% суммы займа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1100" u="sng" dirty="0">
                <a:solidFill>
                  <a:srgbClr val="30454F"/>
                </a:solidFill>
              </a:rPr>
              <a:t>для займов от 50 до 250 млн рублей </a:t>
            </a:r>
            <a:r>
              <a:rPr lang="ru-RU" sz="1100" dirty="0">
                <a:solidFill>
                  <a:srgbClr val="30454F"/>
                </a:solidFill>
              </a:rPr>
              <a:t>– совместное обеспечение до 70% поручительством региональной гарантийной организации (РГО) и гарантией АО «Корпорация «МСП» и не менее 30% - банковской гарантией, удовлетворяющих требованиям Фонда.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ru-RU" sz="1400" dirty="0">
              <a:solidFill>
                <a:srgbClr val="30454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3326" y="1832707"/>
            <a:ext cx="1380506" cy="369332"/>
          </a:xfrm>
          <a:prstGeom prst="rect">
            <a:avLst/>
          </a:prstGeom>
          <a:ln>
            <a:solidFill>
              <a:srgbClr val="556973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1" dirty="0">
                <a:solidFill>
                  <a:srgbClr val="20B2AA"/>
                </a:solidFill>
              </a:rPr>
              <a:t>0% </a:t>
            </a:r>
            <a:r>
              <a:rPr lang="ru-RU" dirty="0">
                <a:solidFill>
                  <a:srgbClr val="30454F"/>
                </a:solidFill>
              </a:rPr>
              <a:t>годовых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489" y="4734061"/>
            <a:ext cx="11572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цели  реализации проектов городской экономики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направлениям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 и котельные, городское освещение (модернизация, комплексное управление), городской общественный транспорт, медицинское оборудование.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47629" y="5269644"/>
            <a:ext cx="4069030" cy="141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0-5% </a:t>
            </a:r>
            <a:r>
              <a:rPr lang="ru-RU" sz="1200" dirty="0">
                <a:solidFill>
                  <a:srgbClr val="30454F"/>
                </a:solidFill>
              </a:rPr>
              <a:t>годовых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5 – 1000 </a:t>
            </a:r>
            <a:r>
              <a:rPr lang="ru-RU" sz="1200" dirty="0">
                <a:solidFill>
                  <a:srgbClr val="30454F"/>
                </a:solidFill>
              </a:rPr>
              <a:t>млн рублей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</a:rPr>
              <a:t>Срок займа: до</a:t>
            </a:r>
            <a:r>
              <a:rPr lang="ru-RU" sz="1200" b="1" dirty="0">
                <a:solidFill>
                  <a:srgbClr val="30454F"/>
                </a:solidFill>
              </a:rPr>
              <a:t> 15 </a:t>
            </a:r>
            <a:r>
              <a:rPr lang="ru-RU" sz="1200" dirty="0">
                <a:solidFill>
                  <a:srgbClr val="30454F"/>
                </a:solidFill>
              </a:rPr>
              <a:t>лет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</a:rPr>
              <a:t>Собственные средства: </a:t>
            </a:r>
            <a:r>
              <a:rPr lang="ru-RU" sz="1200" b="1" dirty="0">
                <a:solidFill>
                  <a:srgbClr val="30454F"/>
                </a:solidFill>
              </a:rPr>
              <a:t>не менее 20%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</a:rPr>
              <a:t>Отсрочка по выплате займа до </a:t>
            </a:r>
            <a:r>
              <a:rPr lang="ru-RU" sz="1200" b="1" dirty="0">
                <a:solidFill>
                  <a:srgbClr val="30454F"/>
                </a:solidFill>
              </a:rPr>
              <a:t>3</a:t>
            </a:r>
            <a:r>
              <a:rPr lang="ru-RU" sz="1200" dirty="0">
                <a:solidFill>
                  <a:srgbClr val="30454F"/>
                </a:solidFill>
              </a:rPr>
              <a:t> лет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43154" y="5496286"/>
            <a:ext cx="6961355" cy="10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Ограничение маржи </a:t>
            </a:r>
            <a:r>
              <a:rPr lang="ru-RU" sz="1200" dirty="0">
                <a:solidFill>
                  <a:srgbClr val="30454F"/>
                </a:solidFill>
              </a:rPr>
              <a:t>и иных комиссионных доходов, получаемых лизинговой компанией – не более 3 % годовых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Обеспечение: </a:t>
            </a:r>
            <a:r>
              <a:rPr lang="ru-RU" sz="1200" dirty="0">
                <a:solidFill>
                  <a:srgbClr val="30454F"/>
                </a:solidFill>
              </a:rPr>
              <a:t>безотзывная банковская гарантия и/или безотзывная независимая гарантия АО «Корпорация МСП», и/или поручительство региональной гарантийной организации и/или гарантия ВЭБ.РФ</a:t>
            </a:r>
          </a:p>
        </p:txBody>
      </p:sp>
    </p:spTree>
    <p:extLst>
      <p:ext uri="{BB962C8B-B14F-4D97-AF65-F5344CB8AC3E}">
        <p14:creationId xmlns:p14="http://schemas.microsoft.com/office/powerpoint/2010/main" val="184406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1">
            <a:extLst>
              <a:ext uri="{FF2B5EF4-FFF2-40B4-BE49-F238E27FC236}">
                <a16:creationId xmlns:a16="http://schemas.microsoft.com/office/drawing/2014/main" xmlns="" id="{942CA59D-06E5-4159-A5A5-690DBB6A7C80}"/>
              </a:ext>
            </a:extLst>
          </p:cNvPr>
          <p:cNvSpPr/>
          <p:nvPr/>
        </p:nvSpPr>
        <p:spPr>
          <a:xfrm>
            <a:off x="7084029" y="3357433"/>
            <a:ext cx="1037144" cy="1077378"/>
          </a:xfrm>
          <a:prstGeom prst="roundRect">
            <a:avLst>
              <a:gd name="adj" fmla="val 6311"/>
            </a:avLst>
          </a:prstGeom>
          <a:noFill/>
          <a:ln w="38100">
            <a:solidFill>
              <a:srgbClr val="7596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53631" y="1309998"/>
            <a:ext cx="5331287" cy="2363727"/>
            <a:chOff x="6540180" y="1360633"/>
            <a:chExt cx="5331287" cy="2052759"/>
          </a:xfrm>
        </p:grpSpPr>
        <p:sp>
          <p:nvSpPr>
            <p:cNvPr id="63" name="Rectangle: Rounded Corners 1">
              <a:extLst>
                <a:ext uri="{FF2B5EF4-FFF2-40B4-BE49-F238E27FC236}">
                  <a16:creationId xmlns:a16="http://schemas.microsoft.com/office/drawing/2014/main" xmlns="" id="{9792DA7F-7C25-442A-8D71-ED2C4FF34DA1}"/>
                </a:ext>
              </a:extLst>
            </p:cNvPr>
            <p:cNvSpPr/>
            <p:nvPr/>
          </p:nvSpPr>
          <p:spPr>
            <a:xfrm>
              <a:off x="6540180" y="1491486"/>
              <a:ext cx="1037144" cy="935640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xmlns="" id="{1903F422-EE9A-4B63-9006-B21D7EC5E4E6}"/>
                </a:ext>
              </a:extLst>
            </p:cNvPr>
            <p:cNvSpPr/>
            <p:nvPr/>
          </p:nvSpPr>
          <p:spPr>
            <a:xfrm>
              <a:off x="7026090" y="1360633"/>
              <a:ext cx="4680000" cy="958672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D89E7B6C-D0D6-4459-9D8F-656628E95391}"/>
                </a:ext>
              </a:extLst>
            </p:cNvPr>
            <p:cNvSpPr txBox="1"/>
            <p:nvPr/>
          </p:nvSpPr>
          <p:spPr>
            <a:xfrm>
              <a:off x="7248006" y="1484422"/>
              <a:ext cx="4039733" cy="82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Субсидия на софинансирование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строительства инфраструктуры, необходимой</a:t>
              </a:r>
              <a:r>
                <a:rPr kumimoji="0" lang="ru-RU" sz="14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для реализации инвестпроектов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(инженерная и транспортная)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Заголовок 1"/>
            <p:cNvSpPr txBox="1">
              <a:spLocks/>
            </p:cNvSpPr>
            <p:nvPr/>
          </p:nvSpPr>
          <p:spPr>
            <a:xfrm>
              <a:off x="7248005" y="2467723"/>
              <a:ext cx="4623462" cy="9456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ru-RU" sz="1600" dirty="0">
                  <a:solidFill>
                    <a:srgbClr val="30454F"/>
                  </a:solidFill>
                </a:rPr>
                <a:t>Финансирование расходов на инфраструктуру</a:t>
              </a:r>
              <a:br>
                <a:rPr lang="ru-RU" sz="1600" dirty="0">
                  <a:solidFill>
                    <a:srgbClr val="30454F"/>
                  </a:solidFill>
                </a:rPr>
              </a:br>
              <a:r>
                <a:rPr lang="ru-RU" sz="1600" dirty="0">
                  <a:solidFill>
                    <a:srgbClr val="30454F"/>
                  </a:solidFill>
                </a:rPr>
                <a:t>(до 95% от объема затрат – средства Фонда, не менее 5% - средства муниципалитета/субъекта РФ)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5415" y="4000601"/>
            <a:ext cx="5360402" cy="2697229"/>
            <a:chOff x="6540180" y="1360633"/>
            <a:chExt cx="5360402" cy="2342387"/>
          </a:xfrm>
        </p:grpSpPr>
        <p:sp>
          <p:nvSpPr>
            <p:cNvPr id="45" name="Rectangle: Rounded Corners 1">
              <a:extLst>
                <a:ext uri="{FF2B5EF4-FFF2-40B4-BE49-F238E27FC236}">
                  <a16:creationId xmlns:a16="http://schemas.microsoft.com/office/drawing/2014/main" xmlns="" id="{9792DA7F-7C25-442A-8D71-ED2C4FF34DA1}"/>
                </a:ext>
              </a:extLst>
            </p:cNvPr>
            <p:cNvSpPr/>
            <p:nvPr/>
          </p:nvSpPr>
          <p:spPr>
            <a:xfrm>
              <a:off x="6540180" y="1491486"/>
              <a:ext cx="1037144" cy="935640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xmlns="" id="{1903F422-EE9A-4B63-9006-B21D7EC5E4E6}"/>
                </a:ext>
              </a:extLst>
            </p:cNvPr>
            <p:cNvSpPr/>
            <p:nvPr/>
          </p:nvSpPr>
          <p:spPr>
            <a:xfrm>
              <a:off x="7026090" y="1360633"/>
              <a:ext cx="4680000" cy="958672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89E7B6C-D0D6-4459-9D8F-656628E95391}"/>
                </a:ext>
              </a:extLst>
            </p:cNvPr>
            <p:cNvSpPr txBox="1"/>
            <p:nvPr/>
          </p:nvSpPr>
          <p:spPr>
            <a:xfrm>
              <a:off x="7346221" y="1411063"/>
              <a:ext cx="4359869" cy="82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Субсидия на создание объектов инфраструктуры </a:t>
              </a:r>
              <a:r>
                <a:rPr lang="ru-RU" sz="14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рамках реализации концессионного соглашения, соглашения о ГЧП/МЧП </a:t>
              </a:r>
              <a:r>
                <a:rPr lang="ru-RU" sz="140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(включая социальную инфраструктуру)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7577324" y="2551499"/>
              <a:ext cx="4323258" cy="11515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285750" indent="-285750">
                <a:lnSpc>
                  <a:spcPct val="100000"/>
                </a:lnSpc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До 95% от доли участия субъекта РФ /моногорода</a:t>
              </a:r>
            </a:p>
            <a:p>
              <a:pPr marL="285750" indent="-285750">
                <a:lnSpc>
                  <a:spcPct val="100000"/>
                </a:lnSpc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Наличие проектной документации</a:t>
              </a:r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202949" y="43749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ОСНОВНЫЕ НАПРАВЛЕНИЯ ФИНАНСОВОЙ ПОДДЕРЖКИ ФОНДА</a:t>
            </a:r>
            <a:endParaRPr lang="ru-RU" sz="2800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91468" y="394846"/>
            <a:ext cx="11105331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СОФИНАНСИРОВАНИЕ СТРОИТЕЛЬСТВА ОБЪЕКТОВ ИНФРАСТРУКТУРЫ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2"/>
          <a:stretch/>
        </p:blipFill>
        <p:spPr>
          <a:xfrm>
            <a:off x="367768" y="2685835"/>
            <a:ext cx="674804" cy="5834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595114" y="5625365"/>
            <a:ext cx="688854" cy="5970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95640" y="3923557"/>
            <a:ext cx="723901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70065CA-CFE8-4DF2-9CD9-02B73502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6" y="1421991"/>
            <a:ext cx="3876027" cy="232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4F0BD83-3E87-4B7B-966E-40B0677C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5" y="4220534"/>
            <a:ext cx="3876028" cy="218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1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139" y="66791"/>
            <a:ext cx="12201139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352" y="78591"/>
            <a:ext cx="520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КУРАТОРЫ 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8156951" y="779028"/>
            <a:ext cx="4465355" cy="2732777"/>
            <a:chOff x="19793" y="973543"/>
            <a:chExt cx="3446691" cy="1931581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81627" y="1001204"/>
              <a:ext cx="3384857" cy="1784660"/>
              <a:chOff x="81627" y="999289"/>
              <a:chExt cx="3384857" cy="1825163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1507663" y="999289"/>
                <a:ext cx="1956091" cy="47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ЩЕРБИНА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Ольга Александровна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81627" y="2238534"/>
                <a:ext cx="2852073" cy="56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Воронеж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Иваново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Кемерово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574783" y="1370529"/>
                <a:ext cx="1827312" cy="20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639172" y="2624220"/>
                <a:ext cx="1827312" cy="20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3" name="Прямоугольник 112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8174602" y="3712652"/>
            <a:ext cx="4520653" cy="2719904"/>
            <a:chOff x="19793" y="973543"/>
            <a:chExt cx="3497836" cy="1931581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81627" y="996356"/>
              <a:ext cx="3436002" cy="1391447"/>
              <a:chOff x="81627" y="994332"/>
              <a:chExt cx="3436002" cy="1423028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1494120" y="994332"/>
                <a:ext cx="2023509" cy="47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ШЕЛГУНОВ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Руслан Владимирович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81627" y="2238534"/>
                <a:ext cx="2852073" cy="178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106389" y="1499870"/>
                <a:ext cx="1827312" cy="20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106389" y="1897678"/>
                <a:ext cx="1827312" cy="20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1" name="Прямоугольник 120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321957" y="3660209"/>
            <a:ext cx="4388980" cy="2730920"/>
            <a:chOff x="5179" y="944241"/>
            <a:chExt cx="3538093" cy="1931581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81627" y="990327"/>
              <a:ext cx="3461645" cy="1396771"/>
              <a:chOff x="81627" y="988167"/>
              <a:chExt cx="3461645" cy="1428472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1446532" y="988167"/>
                <a:ext cx="2096740" cy="333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СИДОРОВ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Антон Сергеевич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81627" y="2238534"/>
                <a:ext cx="2852073" cy="17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106389" y="1499870"/>
                <a:ext cx="1827312" cy="20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17607" y="1884261"/>
                <a:ext cx="1827312" cy="20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Прямоугольник 136"/>
            <p:cNvSpPr/>
            <p:nvPr/>
          </p:nvSpPr>
          <p:spPr>
            <a:xfrm>
              <a:off x="5179" y="944241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40086" y="779028"/>
            <a:ext cx="4100080" cy="2715887"/>
            <a:chOff x="19793" y="973543"/>
            <a:chExt cx="3330202" cy="1931581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81627" y="991190"/>
              <a:ext cx="3268368" cy="1467979"/>
              <a:chOff x="81627" y="989048"/>
              <a:chExt cx="3268368" cy="1501295"/>
            </a:xfrm>
          </p:grpSpPr>
          <p:sp>
            <p:nvSpPr>
              <p:cNvPr id="218" name="TextBox 217"/>
              <p:cNvSpPr txBox="1"/>
              <p:nvPr/>
            </p:nvSpPr>
            <p:spPr>
              <a:xfrm>
                <a:off x="1455265" y="989048"/>
                <a:ext cx="1894730" cy="66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ПЕТРОВА</a:t>
                </a:r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Людмила Валериевна</a:t>
                </a:r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81627" y="2238534"/>
                <a:ext cx="2852073" cy="2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1190258" y="2085003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1106389" y="1897678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7" name="Прямоугольник 216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3430525" y="779028"/>
            <a:ext cx="4717693" cy="4547315"/>
            <a:chOff x="949434" y="-3081061"/>
            <a:chExt cx="4319234" cy="5168735"/>
          </a:xfrm>
        </p:grpSpPr>
        <p:grpSp>
          <p:nvGrpSpPr>
            <p:cNvPr id="224" name="Группа 223"/>
            <p:cNvGrpSpPr/>
            <p:nvPr/>
          </p:nvGrpSpPr>
          <p:grpSpPr>
            <a:xfrm>
              <a:off x="949434" y="-3036579"/>
              <a:ext cx="4319234" cy="5124253"/>
              <a:chOff x="949434" y="-3130134"/>
              <a:chExt cx="4319234" cy="5240552"/>
            </a:xfrm>
          </p:grpSpPr>
          <p:sp>
            <p:nvSpPr>
              <p:cNvPr id="226" name="TextBox 225"/>
              <p:cNvSpPr txBox="1"/>
              <p:nvPr/>
            </p:nvSpPr>
            <p:spPr>
              <a:xfrm>
                <a:off x="3248623" y="-3130134"/>
                <a:ext cx="2020045" cy="47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ПОПОВА</a:t>
                </a:r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Ольга Валентиновна</a:t>
                </a:r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3346537" y="-2548293"/>
                <a:ext cx="1645552" cy="1287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Новосибирская область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Омская область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Томская область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949434" y="1827132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25" name="Прямоугольник 224"/>
            <p:cNvSpPr/>
            <p:nvPr/>
          </p:nvSpPr>
          <p:spPr>
            <a:xfrm>
              <a:off x="1614363" y="-3081061"/>
              <a:ext cx="3518578" cy="3086158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4171369" y="3712652"/>
            <a:ext cx="4413169" cy="2708888"/>
            <a:chOff x="19793" y="973543"/>
            <a:chExt cx="3434679" cy="1931581"/>
          </a:xfrm>
        </p:grpSpPr>
        <p:grpSp>
          <p:nvGrpSpPr>
            <p:cNvPr id="232" name="Группа 231"/>
            <p:cNvGrpSpPr/>
            <p:nvPr/>
          </p:nvGrpSpPr>
          <p:grpSpPr>
            <a:xfrm>
              <a:off x="81627" y="1001112"/>
              <a:ext cx="3372845" cy="1387404"/>
              <a:chOff x="81627" y="999195"/>
              <a:chExt cx="3372845" cy="1418892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1426394" y="999195"/>
                <a:ext cx="2028078" cy="33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СУМАРОКОВ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Александр </a:t>
                </a:r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Михайлович</a:t>
                </a:r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81627" y="2238534"/>
                <a:ext cx="2852073" cy="179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1106389" y="1499870"/>
                <a:ext cx="1827312" cy="20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106389" y="1897678"/>
                <a:ext cx="1827312" cy="20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33" name="Прямоугольник 232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</p:grpSp>
      <p:pic>
        <p:nvPicPr>
          <p:cNvPr id="1034" name="Picture 10" descr="Щербина Ольга Александро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95" y="840462"/>
            <a:ext cx="9525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1320" r="-2596" b="602"/>
          <a:stretch/>
        </p:blipFill>
        <p:spPr>
          <a:xfrm>
            <a:off x="345881" y="785995"/>
            <a:ext cx="1868923" cy="271920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69" y="785995"/>
            <a:ext cx="1791018" cy="2708152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44" y="777506"/>
            <a:ext cx="1889884" cy="27505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998" y="1318690"/>
            <a:ext cx="177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Красноярский край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0042781" y="1414546"/>
            <a:ext cx="18256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Кемеровская область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79" y="3717329"/>
            <a:ext cx="1832867" cy="27042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57107" y="4320784"/>
            <a:ext cx="1840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 Хакасия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103956" y="4300101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Алтайский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6008" y="3718329"/>
            <a:ext cx="1894035" cy="2714227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1"/>
          <a:stretch/>
        </p:blipFill>
        <p:spPr>
          <a:xfrm>
            <a:off x="8156950" y="3944931"/>
            <a:ext cx="1922311" cy="25086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109154" y="3014190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8-915-000-19-27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10115646" y="5899252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8-926-209-04-51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057247" y="3014019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8-916-262-34-54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121927" y="2995477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8-915-000-17-92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5985463" y="5893844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8-985-101-62-87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10109153" y="4334094"/>
            <a:ext cx="19175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Иркутская область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Кемеровская область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0" y="3654354"/>
            <a:ext cx="1832152" cy="274262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156184" y="5827754"/>
            <a:ext cx="1927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8-985-101-62-89</a:t>
            </a:r>
          </a:p>
        </p:txBody>
      </p:sp>
    </p:spTree>
    <p:extLst>
      <p:ext uri="{BB962C8B-B14F-4D97-AF65-F5344CB8AC3E}">
        <p14:creationId xmlns:p14="http://schemas.microsoft.com/office/powerpoint/2010/main" val="1628370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4538</TotalTime>
  <Words>792</Words>
  <Application>Microsoft Office PowerPoint</Application>
  <PresentationFormat>Широкоэкранный</PresentationFormat>
  <Paragraphs>135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Тема Office</vt:lpstr>
      <vt:lpstr>МОНОГОРОДА.РФ</vt:lpstr>
      <vt:lpstr>МОНОГОРОДА.РФ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Прусакова Ольга Алексеевна</cp:lastModifiedBy>
  <cp:revision>469</cp:revision>
  <cp:lastPrinted>2020-07-23T07:57:29Z</cp:lastPrinted>
  <dcterms:created xsi:type="dcterms:W3CDTF">2018-11-02T07:05:00Z</dcterms:created>
  <dcterms:modified xsi:type="dcterms:W3CDTF">2020-08-14T08:19:32Z</dcterms:modified>
</cp:coreProperties>
</file>